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</p:sldMasterIdLst>
  <p:notesMasterIdLst>
    <p:notesMasterId r:id="rId17"/>
  </p:notesMasterIdLst>
  <p:handoutMasterIdLst>
    <p:handoutMasterId r:id="rId18"/>
  </p:handoutMasterIdLst>
  <p:sldIdLst>
    <p:sldId id="349" r:id="rId3"/>
    <p:sldId id="348" r:id="rId4"/>
    <p:sldId id="343" r:id="rId5"/>
    <p:sldId id="344" r:id="rId6"/>
    <p:sldId id="345" r:id="rId7"/>
    <p:sldId id="346" r:id="rId8"/>
    <p:sldId id="347" r:id="rId9"/>
    <p:sldId id="351" r:id="rId10"/>
    <p:sldId id="337" r:id="rId11"/>
    <p:sldId id="339" r:id="rId12"/>
    <p:sldId id="352" r:id="rId13"/>
    <p:sldId id="353" r:id="rId14"/>
    <p:sldId id="342" r:id="rId15"/>
    <p:sldId id="341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EEDCC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 autoAdjust="0"/>
    <p:restoredTop sz="94660"/>
  </p:normalViewPr>
  <p:slideViewPr>
    <p:cSldViewPr>
      <p:cViewPr varScale="1">
        <p:scale>
          <a:sx n="60" d="100"/>
          <a:sy n="60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518DCACE-338C-4A70-970E-FAB1B0F50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81E7B897-8163-4856-AB72-980F66F9F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0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Special Education: These services include specially trained staff like psychologists, one-to-one teacher assistants, and resources for teachers.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Bilingual Ed: The school can buy bilingual instructional materials that children can access to learn new content while they are learning the English language.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7B897-8163-4856-AB72-980F66F9F4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6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79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95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9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1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8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36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1078-F8BD-4611-AC5D-CFA76312CE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75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E3943-065B-43B9-8FC4-94BE1C6A2C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578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1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1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22DC2-CB41-4B63-988B-AB656CCDC7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248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1" descr="LPF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40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124200" y="990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C66D-51BF-46BB-9AA5-826765DA7B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561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E285-48EE-4B69-8615-053838D97E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73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61E4-7B4C-4DE9-B79F-E95C6D16F8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469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D20B-8893-46DF-9DD1-D88337B138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68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E5F1-A538-4882-9483-5C3A202B56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74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60ACE-7CFE-496E-8062-16ED392803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58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FBE7-3A60-4210-B4C6-40E6271533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0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62FF-1195-40AA-BFD0-3C8FD45995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17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2F66-A922-4EFF-987A-77399E9F11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62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124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228600"/>
            <a:ext cx="533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87AA4C49-ACDF-482A-9ADF-3220FEB3B7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8" descr="LPF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2540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533400" y="1676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1447800"/>
            <a:ext cx="541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903538"/>
            <a:ext cx="83058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C927E9B3-5994-4E01-A44A-BE15CAA383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Arial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Arial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twitter.com/latinopolicy" TargetMode="External"/><Relationship Id="rId4" Type="http://schemas.openxmlformats.org/officeDocument/2006/relationships/hyperlink" Target="https://www.facebook.com/LatinoPolicyForu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tacenter.kidscount.org/data/tables/8447-children-in-poverty-100-by-age-group-and-race-and-ethnicity?loc=15&amp;loct=2#detailed/2/15/false/37,871,870,573,869,36,133,35,16/2757,4087,3654,3301,2322,3307,2664|17/17079,170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5FDFA6A-5103-4BC2-8BDF-66B44F196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1866592"/>
          </a:xfrm>
        </p:spPr>
        <p:txBody>
          <a:bodyPr/>
          <a:lstStyle/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r>
              <a:rPr lang="en-US" sz="2800" dirty="0"/>
              <a:t>José Marco-Paredes</a:t>
            </a:r>
          </a:p>
          <a:p>
            <a:r>
              <a:rPr lang="en-US" sz="2500" dirty="0"/>
              <a:t>Senior Policy &amp; Communications Analyst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4D47-E1BC-4CFA-9920-48413472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81078-F8BD-4611-AC5D-CFA76312CE9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709F6-9671-4F6A-9C1C-267D2BBD6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46" y="3810000"/>
            <a:ext cx="221010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0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3581400" cy="1295400"/>
          </a:xfrm>
        </p:spPr>
        <p:txBody>
          <a:bodyPr/>
          <a:lstStyle/>
          <a:p>
            <a:r>
              <a:rPr lang="en-US" altLang="en-US" sz="2600" dirty="0"/>
              <a:t>Strength in Numbers</a:t>
            </a:r>
            <a:br>
              <a:rPr lang="en-US" altLang="en-US" sz="2600" dirty="0"/>
            </a:br>
            <a:r>
              <a:rPr lang="en-US" altLang="en-US" sz="2600" dirty="0"/>
              <a:t>The Forum’s Census 2020 Project</a:t>
            </a:r>
            <a:br>
              <a:rPr lang="en-US" altLang="en-US" sz="2600" dirty="0"/>
            </a:br>
            <a:r>
              <a:rPr lang="en-US" altLang="en-US" sz="2600" dirty="0"/>
              <a:t>#ILCountMeIn2020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2100" y="1905000"/>
            <a:ext cx="2374900" cy="35814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Goal: Mobilized  grassroots voices from online platforms to offline action, engagement and Census participation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/>
              <a:t>	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2895600" y="17526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dirty="0"/>
              <a:t>The Forum will: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Provide template materials for print, social media, and presentations, related to the range of census participation barriers itemized above;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and share best practices;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Coordinate dissemination of materials for maximum impact.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Decision-making about the outreach approach will reside with the participating organization. </a:t>
            </a:r>
          </a:p>
          <a:p>
            <a:pPr marL="0" indent="0">
              <a:buNone/>
            </a:pPr>
            <a:r>
              <a:rPr lang="en-US" sz="2000" dirty="0"/>
              <a:t>. </a:t>
            </a:r>
          </a:p>
          <a:p>
            <a:endParaRPr lang="en-US" sz="1600" dirty="0"/>
          </a:p>
          <a:p>
            <a:pPr lvl="1" eaLnBrk="1" hangingPunct="1">
              <a:buClr>
                <a:srgbClr val="7C1302"/>
              </a:buClr>
              <a:buFont typeface="Arial" charset="0"/>
              <a:buChar char="•"/>
              <a:defRPr/>
            </a:pPr>
            <a:endParaRPr lang="en-US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B50FA9-FA87-45BB-ABB3-75560E3C55AD}" type="slidenum">
              <a:rPr lang="en-US" altLang="en-US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4A46A6-A4B2-4D8F-863A-155DB61B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6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2100" y="1905000"/>
            <a:ext cx="2374900" cy="35814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Goal: Mobilized  grassroots voices from online platforms to offline action, engagement and Census participation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/>
              <a:t>	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3067987" y="17526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/>
              <a:t>Messages to be curated around the following:</a:t>
            </a:r>
          </a:p>
          <a:p>
            <a:pPr lvl="0"/>
            <a:r>
              <a:rPr lang="en-US" sz="2000" dirty="0"/>
              <a:t>Birth to 5 </a:t>
            </a:r>
          </a:p>
          <a:p>
            <a:pPr lvl="0"/>
            <a:r>
              <a:rPr lang="en-US" sz="2000" dirty="0"/>
              <a:t>Citizenship </a:t>
            </a:r>
          </a:p>
          <a:p>
            <a:pPr lvl="0"/>
            <a:r>
              <a:rPr lang="en-US" sz="2000" dirty="0"/>
              <a:t>Safety</a:t>
            </a:r>
          </a:p>
          <a:p>
            <a:pPr lvl="0"/>
            <a:r>
              <a:rPr lang="en-US" sz="2000" dirty="0"/>
              <a:t>Avoid the Door Knock</a:t>
            </a:r>
          </a:p>
          <a:p>
            <a:pPr lvl="0"/>
            <a:r>
              <a:rPr lang="en-US" sz="2000" dirty="0"/>
              <a:t>Economic Impact</a:t>
            </a:r>
          </a:p>
          <a:p>
            <a:pPr lvl="0"/>
            <a:r>
              <a:rPr lang="en-US" sz="2000" dirty="0"/>
              <a:t>Latinos in General</a:t>
            </a:r>
          </a:p>
          <a:p>
            <a:pPr lvl="0"/>
            <a:r>
              <a:rPr lang="en-US" sz="2000" dirty="0"/>
              <a:t>Libraries and electronic assistance locations</a:t>
            </a:r>
          </a:p>
          <a:p>
            <a:pPr lvl="0"/>
            <a:r>
              <a:rPr lang="en-US" sz="2000" dirty="0"/>
              <a:t>Hard to Count in General </a:t>
            </a:r>
          </a:p>
          <a:p>
            <a:pPr lvl="0"/>
            <a:r>
              <a:rPr lang="en-US" sz="2000" dirty="0"/>
              <a:t>Confidentiality of Census – Safety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Each message to include fact sheet, memes, video, and distributed via Instagram, Twitter, Facebook, and YouTube. </a:t>
            </a:r>
          </a:p>
          <a:p>
            <a:endParaRPr lang="en-US" sz="1600" dirty="0"/>
          </a:p>
          <a:p>
            <a:pPr lvl="1" eaLnBrk="1" hangingPunct="1">
              <a:buClr>
                <a:srgbClr val="7C1302"/>
              </a:buClr>
              <a:buFont typeface="Arial" charset="0"/>
              <a:buChar char="•"/>
              <a:defRPr/>
            </a:pPr>
            <a:endParaRPr lang="en-US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B50FA9-FA87-45BB-ABB3-75560E3C55AD}" type="slidenum">
              <a:rPr lang="en-US" altLang="en-US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4A46A6-A4B2-4D8F-863A-155DB61B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916AC91-24E6-4DE7-8F9F-DF0BDD43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"/>
            <a:ext cx="3581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600" kern="0" dirty="0"/>
              <a:t>Strength in Numbers</a:t>
            </a:r>
            <a:br>
              <a:rPr lang="en-US" altLang="en-US" sz="2600" kern="0" dirty="0"/>
            </a:br>
            <a:r>
              <a:rPr lang="en-US" altLang="en-US" sz="2600" kern="0" dirty="0"/>
              <a:t>The Forum’s Census 2020 Project</a:t>
            </a:r>
            <a:br>
              <a:rPr lang="en-US" altLang="en-US" sz="2600" kern="0" dirty="0"/>
            </a:br>
            <a:r>
              <a:rPr lang="en-US" altLang="en-US" sz="2600" kern="0" dirty="0"/>
              <a:t>#ILCountMeIn2020</a:t>
            </a:r>
          </a:p>
        </p:txBody>
      </p:sp>
    </p:spTree>
    <p:extLst>
      <p:ext uri="{BB962C8B-B14F-4D97-AF65-F5344CB8AC3E}">
        <p14:creationId xmlns:p14="http://schemas.microsoft.com/office/powerpoint/2010/main" val="401924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345141" y="1566656"/>
            <a:ext cx="85543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600" dirty="0"/>
          </a:p>
          <a:p>
            <a:pPr lvl="1" eaLnBrk="1" hangingPunct="1">
              <a:buClr>
                <a:srgbClr val="7C1302"/>
              </a:buClr>
              <a:buFont typeface="Arial" charset="0"/>
              <a:buChar char="•"/>
              <a:defRPr/>
            </a:pPr>
            <a:endParaRPr lang="en-US" altLang="en-US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 descr="A picture containing bird&#10;&#10;Description automatically generated">
            <a:extLst>
              <a:ext uri="{FF2B5EF4-FFF2-40B4-BE49-F238E27FC236}">
                <a16:creationId xmlns:a16="http://schemas.microsoft.com/office/drawing/2014/main" id="{FAB5D18F-A2C5-4F19-8D79-971A1AB81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t="22222" r="3636" b="22844"/>
          <a:stretch/>
        </p:blipFill>
        <p:spPr>
          <a:xfrm>
            <a:off x="536765" y="1828800"/>
            <a:ext cx="5479670" cy="268305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CA2643-6FC5-4752-9574-467B822B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20781" r="11657" b="24920"/>
          <a:stretch/>
        </p:blipFill>
        <p:spPr>
          <a:xfrm>
            <a:off x="3770092" y="3810000"/>
            <a:ext cx="5228936" cy="2857557"/>
          </a:xfrm>
          <a:prstGeom prst="rect">
            <a:avLst/>
          </a:prstGeom>
        </p:spPr>
      </p:pic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B50FA9-FA87-45BB-ABB3-75560E3C55AD}" type="slidenum">
              <a:rPr lang="en-US" altLang="en-US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4A46A6-A4B2-4D8F-863A-155DB61B0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1375B99-FE1B-4643-86B8-4BFBAAB51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3581400" cy="1295400"/>
          </a:xfrm>
        </p:spPr>
        <p:txBody>
          <a:bodyPr/>
          <a:lstStyle/>
          <a:p>
            <a:r>
              <a:rPr lang="en-US" altLang="en-US" sz="2600" dirty="0"/>
              <a:t>Strength in Numbers</a:t>
            </a:r>
            <a:br>
              <a:rPr lang="en-US" altLang="en-US" sz="2600" dirty="0"/>
            </a:br>
            <a:r>
              <a:rPr lang="en-US" altLang="en-US" sz="2600" dirty="0"/>
              <a:t>The Forum’s Census 2020 Project</a:t>
            </a:r>
            <a:br>
              <a:rPr lang="en-US" altLang="en-US" sz="2600" dirty="0"/>
            </a:br>
            <a:r>
              <a:rPr lang="en-US" altLang="en-US" sz="2600" dirty="0"/>
              <a:t>#ILCountMeIn2020</a:t>
            </a:r>
          </a:p>
        </p:txBody>
      </p:sp>
    </p:spTree>
    <p:extLst>
      <p:ext uri="{BB962C8B-B14F-4D97-AF65-F5344CB8AC3E}">
        <p14:creationId xmlns:p14="http://schemas.microsoft.com/office/powerpoint/2010/main" val="223313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C979E6-AEF1-4A8E-8C9E-663AA3275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26" y="1872587"/>
            <a:ext cx="3301736" cy="4839042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367" y="1872587"/>
            <a:ext cx="2106233" cy="1099213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Here We Go!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/>
              <a:t>	</a:t>
            </a: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B50FA9-FA87-45BB-ABB3-75560E3C55AD}" type="slidenum">
              <a:rPr lang="en-US" altLang="en-US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78CC1-BE24-40E4-B500-5679837AFB15}"/>
              </a:ext>
            </a:extLst>
          </p:cNvPr>
          <p:cNvSpPr/>
          <p:nvPr/>
        </p:nvSpPr>
        <p:spPr>
          <a:xfrm>
            <a:off x="5054336" y="1872587"/>
            <a:ext cx="3632464" cy="469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Forum has already co-convened Latino Unity Day on May 8 in Springfield, an annual day of advocacy, but this year’s theme was around the importance of supporting Census 2020 outreach!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Forum has also been engaged with media partners Telemundo,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iHeart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Media and WTTW to promote the Census.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08D1927-4B5B-4135-AB17-6FA8C9F77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55895C9-98A5-41B7-AA05-3339D13F6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3581400" cy="1295400"/>
          </a:xfrm>
        </p:spPr>
        <p:txBody>
          <a:bodyPr/>
          <a:lstStyle/>
          <a:p>
            <a:r>
              <a:rPr lang="en-US" altLang="en-US" sz="2600" dirty="0"/>
              <a:t>Strength in Numbers</a:t>
            </a:r>
            <a:br>
              <a:rPr lang="en-US" altLang="en-US" sz="2600" dirty="0"/>
            </a:br>
            <a:r>
              <a:rPr lang="en-US" altLang="en-US" sz="2600" dirty="0"/>
              <a:t>The Forum’s Census 2020 Project</a:t>
            </a:r>
            <a:br>
              <a:rPr lang="en-US" altLang="en-US" sz="2600" dirty="0"/>
            </a:br>
            <a:r>
              <a:rPr lang="en-US" altLang="en-US" sz="2600" dirty="0"/>
              <a:t>#ILCountMeIn2020</a:t>
            </a:r>
          </a:p>
        </p:txBody>
      </p:sp>
    </p:spTree>
    <p:extLst>
      <p:ext uri="{BB962C8B-B14F-4D97-AF65-F5344CB8AC3E}">
        <p14:creationId xmlns:p14="http://schemas.microsoft.com/office/powerpoint/2010/main" val="363072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E3D7F13-A61C-412A-B627-760A3A471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24" y="2641542"/>
            <a:ext cx="4191001" cy="33062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65178-94F5-4326-8372-927B0E2CE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8229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JOIN US!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838DC-9A19-4C65-8351-2A525793188C}"/>
              </a:ext>
            </a:extLst>
          </p:cNvPr>
          <p:cNvSpPr/>
          <p:nvPr/>
        </p:nvSpPr>
        <p:spPr>
          <a:xfrm>
            <a:off x="2922563" y="5835652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b="1" dirty="0">
                <a:latin typeface="Helvetica" panose="020B0604020202020204" pitchFamily="34" charset="0"/>
                <a:ea typeface="Calibri" panose="020F0502020204030204" pitchFamily="34" charset="0"/>
              </a:rPr>
              <a:t>Facebook: </a:t>
            </a:r>
            <a:r>
              <a:rPr lang="en-US" u="sng" dirty="0">
                <a:latin typeface="Helvetica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Latino Policy Forum</a:t>
            </a:r>
            <a:endParaRPr lang="en-US" b="1" u="sng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latin typeface="Helvetica" panose="020B0604020202020204" pitchFamily="34" charset="0"/>
                <a:ea typeface="Calibri" panose="020F0502020204030204" pitchFamily="34" charset="0"/>
              </a:rPr>
              <a:t>Twitter:</a:t>
            </a:r>
            <a:r>
              <a:rPr lang="en-US" dirty="0">
                <a:latin typeface="Helvetica" panose="020B0604020202020204" pitchFamily="34" charset="0"/>
                <a:ea typeface="Calibri" panose="020F0502020204030204" pitchFamily="34" charset="0"/>
              </a:rPr>
              <a:t>  </a:t>
            </a:r>
            <a:r>
              <a:rPr lang="en-US" u="sng" dirty="0">
                <a:latin typeface="Helvetica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u="sng" dirty="0" err="1">
                <a:latin typeface="Helvetica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latinopolicy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F9F3C3F-C063-4EAA-A659-53B48676D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1EFFA98-15FA-41BC-ABBF-44E538D7F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3581400" cy="1295400"/>
          </a:xfrm>
        </p:spPr>
        <p:txBody>
          <a:bodyPr/>
          <a:lstStyle/>
          <a:p>
            <a:r>
              <a:rPr lang="en-US" altLang="en-US" sz="2600" dirty="0"/>
              <a:t>Strength in Numbers</a:t>
            </a:r>
            <a:br>
              <a:rPr lang="en-US" altLang="en-US" sz="2600" dirty="0"/>
            </a:br>
            <a:r>
              <a:rPr lang="en-US" altLang="en-US" sz="2600" dirty="0"/>
              <a:t>The Forum’s Census 2020 Project</a:t>
            </a:r>
            <a:br>
              <a:rPr lang="en-US" altLang="en-US" sz="2600" dirty="0"/>
            </a:br>
            <a:r>
              <a:rPr lang="en-US" altLang="en-US" sz="2600" dirty="0"/>
              <a:t>#ILCountMeIn2020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103532B-17E6-4A2F-80EE-F4B3A1F4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B50FA9-FA87-45BB-ABB3-75560E3C55AD}" type="slidenum">
              <a:rPr lang="en-US" altLang="en-US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AAD6073-7132-4986-8F4C-9F0D44142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153400" cy="32004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With the estimated state population declining, Illinois will loose one congressional seat, but could loose a second representative.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In Illinois $953 are lost annually for each person not counted. 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In 2016, the number of Latinos living in Illinois was 2,178,790. Latinos are 17% of the state’s total population.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The 2010 Census missed 1.5% of Latinos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The Law requires the Census Bureau to keep everyone’s information confidential.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68E90-F314-4202-9C09-992BB27E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81078-F8BD-4611-AC5D-CFA76312CE9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B94620-1A1A-44D3-8BB8-B1EAD4233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6398"/>
            <a:ext cx="5562600" cy="12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600" kern="0" dirty="0"/>
              <a:t>Census 2020 overview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A651005-178A-426D-BB15-FEF057D50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FA9DA1-2507-47CF-80E4-B8A1F845B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153400" cy="32004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The census consistently </a:t>
            </a:r>
            <a:r>
              <a:rPr lang="en-US" sz="2000" b="1" dirty="0"/>
              <a:t>undercounts children </a:t>
            </a:r>
            <a:r>
              <a:rPr lang="en-US" sz="2000" dirty="0"/>
              <a:t>younger than age of 5 at much higher rate than any other age group.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The 2010 census failed to count almost </a:t>
            </a:r>
            <a:r>
              <a:rPr lang="en-US" sz="2000" b="1" dirty="0"/>
              <a:t>one million children 0-4</a:t>
            </a:r>
            <a:r>
              <a:rPr lang="en-US" sz="2000" dirty="0"/>
              <a:t>. Of those, </a:t>
            </a:r>
            <a:r>
              <a:rPr lang="en-US" sz="2000" b="1" dirty="0"/>
              <a:t>400,000 were Latinos</a:t>
            </a:r>
            <a:r>
              <a:rPr lang="en-US" sz="2000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The undercount of young Latino children in the 2010 Census in </a:t>
            </a:r>
            <a:r>
              <a:rPr lang="en-US" sz="2000" b="1" dirty="0"/>
              <a:t>Cook County: 11,000.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The net undercount rate for young Latinos was </a:t>
            </a:r>
            <a:r>
              <a:rPr lang="en-US" sz="2000" b="1" dirty="0"/>
              <a:t>7.1 percent</a:t>
            </a:r>
            <a:r>
              <a:rPr lang="en-US" sz="2000" dirty="0"/>
              <a:t>, compared to 4.3 percent for non-Latinos.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86BDD-9244-40BC-87B6-8D5F4B8C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81078-F8BD-4611-AC5D-CFA76312CE9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206069-2EA1-47A2-9C21-5E9F8581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6398"/>
            <a:ext cx="4114800" cy="12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600" kern="0" dirty="0"/>
              <a:t>The importance of counting all children in the census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2CB08-833F-462D-B522-92694C23BAB0}"/>
              </a:ext>
            </a:extLst>
          </p:cNvPr>
          <p:cNvSpPr txBox="1"/>
          <p:nvPr/>
        </p:nvSpPr>
        <p:spPr>
          <a:xfrm>
            <a:off x="800100" y="6169223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NALEO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457D9AB-DE87-4DC6-81D8-08F876E3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4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FA9DA1-2507-47CF-80E4-B8A1F845B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34290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Latinos are more likely than non-Latinos to live in</a:t>
            </a:r>
            <a:r>
              <a:rPr lang="en-US" sz="2000" b="1" dirty="0"/>
              <a:t> hard-to-count places</a:t>
            </a:r>
            <a:r>
              <a:rPr lang="en-US" sz="2000" dirty="0"/>
              <a:t> (e.g. areas with multi-unit buildings and a high proportion of renters.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Latinos are more likely than non-Latinos to live in </a:t>
            </a:r>
            <a:r>
              <a:rPr lang="en-US" sz="2000" b="1" dirty="0"/>
              <a:t>hard-to-count families and households</a:t>
            </a:r>
            <a:r>
              <a:rPr lang="en-US" sz="2000" dirty="0"/>
              <a:t>, such as multigenerational and highly mobile families, and households with complex relationships.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Latino adults are more likely than non-Latino adults to believe that young children </a:t>
            </a:r>
            <a:r>
              <a:rPr lang="en-US" sz="2000" b="1" dirty="0"/>
              <a:t>do not need to be reported </a:t>
            </a:r>
            <a:r>
              <a:rPr lang="en-US" sz="2000" dirty="0"/>
              <a:t>on the census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86BDD-9244-40BC-87B6-8D5F4B8C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81078-F8BD-4611-AC5D-CFA76312CE9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206069-2EA1-47A2-9C21-5E9F8581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6398"/>
            <a:ext cx="3962400" cy="12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600" kern="0" dirty="0"/>
              <a:t>Why does an undercount happen?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995EE-0646-4F54-B345-4D8822CEC2D5}"/>
              </a:ext>
            </a:extLst>
          </p:cNvPr>
          <p:cNvSpPr txBox="1"/>
          <p:nvPr/>
        </p:nvSpPr>
        <p:spPr>
          <a:xfrm>
            <a:off x="800100" y="6169223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NALEO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E367C67-0087-4D57-B5E2-F9A560259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C8A1-0A48-4B80-ADEB-64E9473C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28600"/>
            <a:ext cx="4114800" cy="1295400"/>
          </a:xfrm>
        </p:spPr>
        <p:txBody>
          <a:bodyPr/>
          <a:lstStyle/>
          <a:p>
            <a:r>
              <a:rPr lang="en-US" altLang="en-US" sz="2600" dirty="0"/>
              <a:t>The implications of </a:t>
            </a:r>
            <a:br>
              <a:rPr lang="en-US" altLang="en-US" sz="2600" dirty="0"/>
            </a:br>
            <a:r>
              <a:rPr lang="en-US" altLang="en-US" sz="2600" dirty="0"/>
              <a:t>an undercount of </a:t>
            </a:r>
            <a:br>
              <a:rPr lang="en-US" altLang="en-US" sz="2600" dirty="0"/>
            </a:br>
            <a:r>
              <a:rPr lang="en-US" altLang="en-US" sz="2600" dirty="0"/>
              <a:t>Latino children</a:t>
            </a:r>
            <a:endParaRPr lang="en-US" sz="26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2BC50-B063-49BC-ABBA-4813BAEE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166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The undercount of Latino children </a:t>
            </a:r>
            <a:r>
              <a:rPr lang="en-US" sz="2000" b="1" dirty="0"/>
              <a:t>reduced potential federal funding </a:t>
            </a:r>
            <a:r>
              <a:rPr lang="en-US" sz="2000" dirty="0"/>
              <a:t>for state programs serving low-income families.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Four federal assistance programs –</a:t>
            </a:r>
            <a:r>
              <a:rPr lang="en-US" sz="2000" b="1" dirty="0"/>
              <a:t>Head Start</a:t>
            </a:r>
            <a:r>
              <a:rPr lang="en-US" sz="2000" dirty="0"/>
              <a:t>; the Special Supplemental Program for Women, Infants, and Children (</a:t>
            </a:r>
            <a:r>
              <a:rPr lang="en-US" sz="2000" b="1" dirty="0"/>
              <a:t>WIC</a:t>
            </a:r>
            <a:r>
              <a:rPr lang="en-US" sz="2000" dirty="0"/>
              <a:t>); the </a:t>
            </a:r>
            <a:r>
              <a:rPr lang="en-US" sz="2000" b="1" dirty="0"/>
              <a:t>Children Care and Development Block Grant</a:t>
            </a:r>
            <a:r>
              <a:rPr lang="en-US" sz="2000" dirty="0"/>
              <a:t>; and the Maternal and </a:t>
            </a:r>
            <a:r>
              <a:rPr lang="en-US" sz="2000" b="1" dirty="0"/>
              <a:t>Child Health Services Block Grant</a:t>
            </a:r>
            <a:r>
              <a:rPr lang="en-US" sz="2000" dirty="0"/>
              <a:t>- distribute </a:t>
            </a:r>
            <a:r>
              <a:rPr lang="en-US" sz="2000" b="1" dirty="0"/>
              <a:t>$20 billion annually</a:t>
            </a:r>
            <a:r>
              <a:rPr lang="en-US" sz="2000" dirty="0"/>
              <a:t> to states and localities based, at least in part on census data.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Yet 21 percent of Latino children 0-5, that is 47,000, live in poverty.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1AA14-1C0F-4EEA-9CDD-3F240095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EE285-48EE-4B69-8615-053838D97E9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FC4E-A411-4E55-924A-B0FF162EBCD6}"/>
              </a:ext>
            </a:extLst>
          </p:cNvPr>
          <p:cNvSpPr txBox="1"/>
          <p:nvPr/>
        </p:nvSpPr>
        <p:spPr>
          <a:xfrm>
            <a:off x="762000" y="5867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</a:t>
            </a:r>
            <a:r>
              <a:rPr lang="en-US" sz="1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https://datacenter.kidscount.org/data/tables/8447-children-in-poverty-100-by-age-group-and-race-and-ethnicity?loc=15&amp;loct=2#detailed/2/15/false/37,871,870,573,869,36,133,35,16/2757,4087,3654,3301,2322,3307,2664|17/17079,17080</a:t>
            </a:r>
            <a:endParaRPr lang="en-US" sz="14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81AF2D4-B4B0-470C-BC43-91C2D7CE4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4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8B09EA-057E-49D7-8080-68B51016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28600"/>
            <a:ext cx="3962400" cy="1295400"/>
          </a:xfrm>
        </p:spPr>
        <p:txBody>
          <a:bodyPr/>
          <a:lstStyle/>
          <a:p>
            <a:r>
              <a:rPr lang="en-US" altLang="en-US" sz="2600" dirty="0"/>
              <a:t>An undercount </a:t>
            </a:r>
            <a:br>
              <a:rPr lang="en-US" altLang="en-US" sz="2600" dirty="0"/>
            </a:br>
            <a:r>
              <a:rPr lang="en-US" altLang="en-US" sz="2600" dirty="0"/>
              <a:t>means less resources for educators</a:t>
            </a:r>
            <a:endParaRPr lang="en-US" sz="2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8487F86-C4B8-4D45-86D4-7F4F9CF5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Census data determine funds for services that support </a:t>
            </a:r>
            <a:r>
              <a:rPr lang="en-US" sz="2000" b="1" dirty="0"/>
              <a:t>special education students</a:t>
            </a:r>
            <a:r>
              <a:rPr lang="en-US" sz="20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Census data determine funding which also helps </a:t>
            </a:r>
            <a:r>
              <a:rPr lang="en-US" sz="2000" b="1" dirty="0"/>
              <a:t>second language learners</a:t>
            </a:r>
            <a:r>
              <a:rPr lang="en-US" sz="20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Census data determines funds for </a:t>
            </a:r>
            <a:r>
              <a:rPr lang="en-US" sz="2000" b="1" dirty="0"/>
              <a:t>Supplemental Nutritional Assistance Programs and Child Nutrition Programs </a:t>
            </a:r>
            <a:r>
              <a:rPr lang="en-US" sz="2000" dirty="0"/>
              <a:t>like the National School Lunch Program and School Breakfast Program.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Census data also affect the </a:t>
            </a:r>
            <a:r>
              <a:rPr lang="en-US" sz="2000" b="1" dirty="0"/>
              <a:t>Child and Adult Care Food Program </a:t>
            </a:r>
            <a:r>
              <a:rPr lang="en-US" sz="2000" dirty="0"/>
              <a:t>used by childcare providers and food stamps program (known as </a:t>
            </a:r>
            <a:r>
              <a:rPr lang="en-US" sz="2000" b="1" dirty="0"/>
              <a:t>SNAP</a:t>
            </a:r>
            <a:r>
              <a:rPr lang="en-US" sz="2000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69DA0-8ADA-4A95-802D-A9ED5D53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EE285-48EE-4B69-8615-053838D97E9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5CAD5-C574-4C8C-965A-676A11233E6D}"/>
              </a:ext>
            </a:extLst>
          </p:cNvPr>
          <p:cNvSpPr txBox="1"/>
          <p:nvPr/>
        </p:nvSpPr>
        <p:spPr>
          <a:xfrm>
            <a:off x="800100" y="6397823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NALEO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FAF81A-117E-4B35-A768-01E1F67EC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ABD8DE-6190-4871-B4F1-4B3E2899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28600"/>
            <a:ext cx="3962400" cy="1295400"/>
          </a:xfrm>
        </p:spPr>
        <p:txBody>
          <a:bodyPr/>
          <a:lstStyle/>
          <a:p>
            <a:r>
              <a:rPr lang="en-US" altLang="en-US" sz="2600" dirty="0"/>
              <a:t>Direct and indirect impact on schools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80F4-6A14-4F03-A790-2E35A765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impacts the amount of </a:t>
            </a:r>
            <a:r>
              <a:rPr lang="en-US" sz="2000" b="1" dirty="0"/>
              <a:t>revenue</a:t>
            </a:r>
            <a:r>
              <a:rPr lang="en-US" sz="2000" dirty="0"/>
              <a:t> that districts receive.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avoids classroom </a:t>
            </a:r>
            <a:r>
              <a:rPr lang="en-US" sz="2000" b="1" dirty="0"/>
              <a:t>overcrowding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impacts the number of </a:t>
            </a:r>
            <a:r>
              <a:rPr lang="en-US" sz="2000" b="1" dirty="0"/>
              <a:t>teachers</a:t>
            </a:r>
            <a:r>
              <a:rPr lang="en-US" sz="2000" dirty="0"/>
              <a:t> that can be </a:t>
            </a:r>
            <a:r>
              <a:rPr lang="en-US" sz="2000" b="1" dirty="0"/>
              <a:t>hired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impacts teacher’s access to instructional </a:t>
            </a:r>
            <a:r>
              <a:rPr lang="en-US" sz="2000" b="1" dirty="0"/>
              <a:t>materials and training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impacts teacher’s access to a </a:t>
            </a:r>
            <a:r>
              <a:rPr lang="en-US" sz="2000" b="1" dirty="0"/>
              <a:t>safe</a:t>
            </a:r>
            <a:r>
              <a:rPr lang="en-US" sz="2000" dirty="0"/>
              <a:t> school site.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impacts the district’s ability to hire </a:t>
            </a:r>
            <a:r>
              <a:rPr lang="en-US" sz="2000" b="1" dirty="0"/>
              <a:t>highly qualified </a:t>
            </a:r>
            <a:r>
              <a:rPr lang="en-US" sz="2000" dirty="0"/>
              <a:t>and its ability to offer </a:t>
            </a:r>
            <a:r>
              <a:rPr lang="en-US" sz="2000" b="1" dirty="0"/>
              <a:t>competitive salaries </a:t>
            </a:r>
            <a:r>
              <a:rPr lang="en-US" sz="2000" dirty="0"/>
              <a:t>to prospective new hires.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85FBB-ED62-472E-A457-7EE5AD04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EE285-48EE-4B69-8615-053838D97E9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FFD18-C855-4EEA-854F-D8AC32DFA53E}"/>
              </a:ext>
            </a:extLst>
          </p:cNvPr>
          <p:cNvSpPr txBox="1"/>
          <p:nvPr/>
        </p:nvSpPr>
        <p:spPr>
          <a:xfrm>
            <a:off x="800100" y="6397823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NALEO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47236E6-07F2-4C27-A101-1610C633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5FDFA6A-5103-4BC2-8BDF-66B44F196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866592"/>
          </a:xfrm>
        </p:spPr>
        <p:txBody>
          <a:bodyPr/>
          <a:lstStyle/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r>
              <a:rPr lang="en-US" sz="2800" dirty="0"/>
              <a:t>Manny Gonzales</a:t>
            </a:r>
          </a:p>
          <a:p>
            <a:r>
              <a:rPr lang="en-US" sz="2500" dirty="0"/>
              <a:t>Communications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4D47-E1BC-4CFA-9920-48413472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81078-F8BD-4611-AC5D-CFA76312CE9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709F6-9671-4F6A-9C1C-267D2BBD6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46" y="3886200"/>
            <a:ext cx="2210108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17335"/>
            <a:ext cx="3581400" cy="145906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Strength in Numbers</a:t>
            </a:r>
            <a:br>
              <a:rPr lang="en-US" altLang="en-US" sz="2600" dirty="0"/>
            </a:br>
            <a:r>
              <a:rPr lang="en-US" altLang="en-US" sz="2600" dirty="0"/>
              <a:t>The Forum’s Census 2020 Project</a:t>
            </a:r>
            <a:br>
              <a:rPr lang="en-US" altLang="en-US" sz="2600" dirty="0"/>
            </a:br>
            <a:r>
              <a:rPr lang="en-US" altLang="en-US" sz="2600" dirty="0"/>
              <a:t>#ILCountMeIn2020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9589" y="1790700"/>
            <a:ext cx="8377211" cy="14859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The Urban Institute projects as many as 2.2 million (3.57%) Latinos could be undercounted in the 2020 census.</a:t>
            </a:r>
          </a:p>
          <a:p>
            <a:pPr marL="0" indent="0">
              <a:buNone/>
            </a:pPr>
            <a:r>
              <a:rPr lang="en-US" sz="2000" b="1" i="1" dirty="0"/>
              <a:t>In their high-risk scenario, that means as many 79,300 in Illinois could be miscounted! </a:t>
            </a:r>
            <a:endParaRPr lang="en-US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2362200" y="3274102"/>
            <a:ext cx="6521413" cy="3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4487" lvl="1" indent="0" eaLnBrk="1" hangingPunct="1">
              <a:buClr>
                <a:srgbClr val="7C1302"/>
              </a:buClr>
              <a:buNone/>
              <a:defRPr/>
            </a:pPr>
            <a:r>
              <a:rPr lang="en-US" sz="2000" b="1" dirty="0"/>
              <a:t>For its Census 2020 Project, The Latino Policy Forum will: </a:t>
            </a:r>
          </a:p>
          <a:p>
            <a:pPr marL="801687" lvl="1" indent="-457200" eaLnBrk="1" hangingPunct="1">
              <a:buClr>
                <a:srgbClr val="7C1302"/>
              </a:buClr>
              <a:buFont typeface="+mj-lt"/>
              <a:buAutoNum type="arabicPeriod"/>
              <a:defRPr/>
            </a:pPr>
            <a:r>
              <a:rPr lang="en-US" sz="2000" dirty="0"/>
              <a:t>Provide communication materials and best practices guidance to up to 100 participating organizations, CBO’s, school districts, and Latin American consulates. </a:t>
            </a:r>
          </a:p>
          <a:p>
            <a:pPr marL="801687" lvl="1" indent="-457200" eaLnBrk="1" hangingPunct="1">
              <a:buClr>
                <a:srgbClr val="7C1302"/>
              </a:buClr>
              <a:buFont typeface="+mj-lt"/>
              <a:buAutoNum type="arabicPeriod"/>
              <a:defRPr/>
            </a:pPr>
            <a:r>
              <a:rPr lang="en-US" sz="2000" dirty="0"/>
              <a:t>Create census-related programming with media partners, including Univision and regional radio stations,</a:t>
            </a:r>
            <a:r>
              <a:rPr lang="en-US" sz="2000" i="1" dirty="0"/>
              <a:t> </a:t>
            </a:r>
            <a:r>
              <a:rPr lang="en-US" sz="2000" dirty="0"/>
              <a:t>with the prospect of reaching more than 1 million Latinos, especially Spanish speakers. 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lvl="1" eaLnBrk="1" hangingPunct="1">
              <a:buClr>
                <a:srgbClr val="7C1302"/>
              </a:buClr>
              <a:buFont typeface="Arial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lvl="1" eaLnBrk="1" hangingPunct="1">
              <a:buClr>
                <a:srgbClr val="7C1302"/>
              </a:buClr>
              <a:buFont typeface="Arial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lvl="1" eaLnBrk="1" hangingPunct="1">
              <a:buClr>
                <a:srgbClr val="7C1302"/>
              </a:buClr>
              <a:buFont typeface="Arial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11" descr="7">
            <a:extLst>
              <a:ext uri="{FF2B5EF4-FFF2-40B4-BE49-F238E27FC236}">
                <a16:creationId xmlns:a16="http://schemas.microsoft.com/office/drawing/2014/main" id="{D69DCC53-64F4-4618-A6C2-14D746C3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r="3500"/>
          <a:stretch>
            <a:fillRect/>
          </a:stretch>
        </p:blipFill>
        <p:spPr bwMode="auto">
          <a:xfrm>
            <a:off x="309588" y="3305411"/>
            <a:ext cx="2281212" cy="31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487BEE5-6970-4B89-B4A4-131BAB9F9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935"/>
            <a:ext cx="1595410" cy="159541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D326CB7-6652-4917-A8DF-0DBE7610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B50FA9-FA87-45BB-ABB3-75560E3C55AD}" type="slidenum">
              <a:rPr lang="en-US" altLang="en-US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79815"/>
      </p:ext>
    </p:extLst>
  </p:cSld>
  <p:clrMapOvr>
    <a:masterClrMapping/>
  </p:clrMapOvr>
</p:sld>
</file>

<file path=ppt/theme/theme1.xml><?xml version="1.0" encoding="utf-8"?>
<a:theme xmlns:a="http://schemas.openxmlformats.org/drawingml/2006/main" name="FY14_Accomplisments_Arrows_Final">
  <a:themeElements>
    <a:clrScheme name="1_LPF Content Slide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1_LPF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PF Content Sli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PF Content Sli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PF Content Sli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PF Title Slide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LPF Title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FY14_Accomplisments_Arrows_Final</Template>
  <TotalTime>5986</TotalTime>
  <Words>930</Words>
  <Application>Microsoft Office PowerPoint</Application>
  <PresentationFormat>On-screen Show (4:3)</PresentationFormat>
  <Paragraphs>125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Helvetica</vt:lpstr>
      <vt:lpstr>Wingdings</vt:lpstr>
      <vt:lpstr>FY14_Accomplisments_Arrows_Final</vt:lpstr>
      <vt:lpstr>2_LPF Title Slide</vt:lpstr>
      <vt:lpstr>PowerPoint Presentation</vt:lpstr>
      <vt:lpstr>PowerPoint Presentation</vt:lpstr>
      <vt:lpstr>PowerPoint Presentation</vt:lpstr>
      <vt:lpstr>PowerPoint Presentation</vt:lpstr>
      <vt:lpstr>The implications of  an undercount of  Latino children</vt:lpstr>
      <vt:lpstr>An undercount  means less resources for educators</vt:lpstr>
      <vt:lpstr>Direct and indirect impact on schools</vt:lpstr>
      <vt:lpstr>PowerPoint Presentation</vt:lpstr>
      <vt:lpstr>Strength in Numbers The Forum’s Census 2020 Project #ILCountMeIn2020 </vt:lpstr>
      <vt:lpstr>Strength in Numbers The Forum’s Census 2020 Project #ILCountMeIn2020</vt:lpstr>
      <vt:lpstr>PowerPoint Presentation</vt:lpstr>
      <vt:lpstr>Strength in Numbers The Forum’s Census 2020 Project #ILCountMeIn2020</vt:lpstr>
      <vt:lpstr>Strength in Numbers The Forum’s Census 2020 Project #ILCountMeIn2020</vt:lpstr>
      <vt:lpstr>Strength in Numbers The Forum’s Census 2020 Project #ILCountMeIn2020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Perez</dc:creator>
  <cp:lastModifiedBy>Manny Gonzales</cp:lastModifiedBy>
  <cp:revision>85</cp:revision>
  <cp:lastPrinted>2019-10-28T15:45:58Z</cp:lastPrinted>
  <dcterms:created xsi:type="dcterms:W3CDTF">2015-02-12T19:57:40Z</dcterms:created>
  <dcterms:modified xsi:type="dcterms:W3CDTF">2019-11-14T21:00:33Z</dcterms:modified>
</cp:coreProperties>
</file>