
<file path=[Content_Types].xml><?xml version="1.0" encoding="utf-8"?>
<Types xmlns="http://schemas.openxmlformats.org/package/2006/content-types">
  <Default Extension="bin" ContentType="application/vnd.openxmlformats-officedocument.oleObject"/>
  <Default Extension="png" ContentType="image/png"/>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2.xml" ContentType="application/vnd.openxmlformats-officedocument.drawingml.chart+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3.xml" ContentType="application/vnd.openxmlformats-officedocument.drawingml.chart+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charts/chart12.xml" ContentType="application/vnd.openxmlformats-officedocument.drawingml.chart+xml"/>
  <Override PartName="/ppt/notesSlides/notesSlide6.xml" ContentType="application/vnd.openxmlformats-officedocument.presentationml.notesSlide+xml"/>
  <Override PartName="/ppt/tags/tag1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3"/>
  </p:notesMasterIdLst>
  <p:sldIdLst>
    <p:sldId id="256" r:id="rId2"/>
    <p:sldId id="257" r:id="rId3"/>
    <p:sldId id="258" r:id="rId4"/>
    <p:sldId id="259" r:id="rId5"/>
    <p:sldId id="260" r:id="rId6"/>
    <p:sldId id="262" r:id="rId7"/>
    <p:sldId id="263" r:id="rId8"/>
    <p:sldId id="264" r:id="rId9"/>
    <p:sldId id="265" r:id="rId10"/>
    <p:sldId id="268" r:id="rId11"/>
    <p:sldId id="287" r:id="rId12"/>
    <p:sldId id="266" r:id="rId13"/>
    <p:sldId id="282" r:id="rId14"/>
    <p:sldId id="269" r:id="rId15"/>
    <p:sldId id="270" r:id="rId16"/>
    <p:sldId id="271" r:id="rId17"/>
    <p:sldId id="272" r:id="rId18"/>
    <p:sldId id="273" r:id="rId19"/>
    <p:sldId id="274" r:id="rId20"/>
    <p:sldId id="285" r:id="rId21"/>
    <p:sldId id="286" r:id="rId22"/>
  </p:sldIdLst>
  <p:sldSz cx="9601200" cy="6858000"/>
  <p:notesSz cx="7010400" cy="92964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51">
          <p15:clr>
            <a:srgbClr val="A4A3A4"/>
          </p15:clr>
        </p15:guide>
        <p15:guide id="2" orient="horz" pos="3843">
          <p15:clr>
            <a:srgbClr val="A4A3A4"/>
          </p15:clr>
        </p15:guide>
        <p15:guide id="3" orient="horz" pos="627">
          <p15:clr>
            <a:srgbClr val="A4A3A4"/>
          </p15:clr>
        </p15:guide>
        <p15:guide id="4" pos="280">
          <p15:clr>
            <a:srgbClr val="A4A3A4"/>
          </p15:clr>
        </p15:guide>
        <p15:guide id="5" pos="57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815"/>
    <a:srgbClr val="A8681A"/>
    <a:srgbClr val="8D5614"/>
    <a:srgbClr val="FA9D51"/>
    <a:srgbClr val="EEA90D"/>
    <a:srgbClr val="FFD147"/>
    <a:srgbClr val="9C6017"/>
    <a:srgbClr val="E19B52"/>
    <a:srgbClr val="E2E2E2"/>
    <a:srgbClr val="593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325" autoAdjust="0"/>
    <p:restoredTop sz="94660"/>
  </p:normalViewPr>
  <p:slideViewPr>
    <p:cSldViewPr snapToGrid="0" snapToObjects="1" showGuides="1">
      <p:cViewPr>
        <p:scale>
          <a:sx n="75" d="100"/>
          <a:sy n="75" d="100"/>
        </p:scale>
        <p:origin x="-1324" y="476"/>
      </p:cViewPr>
      <p:guideLst>
        <p:guide orient="horz" pos="951"/>
        <p:guide orient="horz" pos="3843"/>
        <p:guide orient="horz" pos="627"/>
        <p:guide pos="280"/>
        <p:guide pos="577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F:\LPF_Back\Census_Stats\Graphs\Illinois%20Population%20by%20Race-Ethnicity%20-%202014.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popstats2014!$B$27</c:f>
              <c:strCache>
                <c:ptCount val="1"/>
                <c:pt idx="0">
                  <c:v>2014 Total</c:v>
                </c:pt>
              </c:strCache>
            </c:strRef>
          </c:tx>
          <c:dPt>
            <c:idx val="0"/>
            <c:bubble3D val="0"/>
            <c:spPr>
              <a:solidFill>
                <a:srgbClr val="CC9900">
                  <a:lumMod val="40000"/>
                  <a:lumOff val="60000"/>
                </a:srgbClr>
              </a:solidFill>
              <a:ln>
                <a:noFill/>
              </a:ln>
              <a:effectLst>
                <a:outerShdw blurRad="63500" sx="102000" sy="102000" algn="ctr" rotWithShape="0">
                  <a:prstClr val="black">
                    <a:alpha val="20000"/>
                  </a:prstClr>
                </a:outerShdw>
              </a:effectLst>
            </c:spPr>
          </c:dPt>
          <c:dPt>
            <c:idx val="1"/>
            <c:bubble3D val="0"/>
            <c:spPr>
              <a:solidFill>
                <a:srgbClr val="ED9704"/>
              </a:solidFill>
              <a:ln>
                <a:noFill/>
              </a:ln>
              <a:effectLst>
                <a:outerShdw blurRad="63500" sx="102000" sy="102000" algn="ctr" rotWithShape="0">
                  <a:prstClr val="black">
                    <a:alpha val="20000"/>
                  </a:prstClr>
                </a:outerShdw>
              </a:effectLst>
            </c:spPr>
          </c:dPt>
          <c:dPt>
            <c:idx val="2"/>
            <c:bubble3D val="0"/>
            <c:spPr>
              <a:solidFill>
                <a:srgbClr val="FFC000"/>
              </a:solidFill>
              <a:ln>
                <a:noFill/>
              </a:ln>
              <a:effectLst>
                <a:outerShdw blurRad="63500" sx="102000" sy="102000" algn="ctr" rotWithShape="0">
                  <a:prstClr val="black">
                    <a:alpha val="20000"/>
                  </a:prstClr>
                </a:outerShdw>
              </a:effectLst>
            </c:spPr>
          </c:dPt>
          <c:dPt>
            <c:idx val="3"/>
            <c:bubble3D val="0"/>
            <c:spPr>
              <a:solidFill>
                <a:srgbClr val="7C1302"/>
              </a:solidFill>
              <a:ln>
                <a:noFill/>
              </a:ln>
              <a:effectLst>
                <a:outerShdw blurRad="63500" sx="102000" sy="102000" algn="ctr" rotWithShape="0">
                  <a:prstClr val="black">
                    <a:alpha val="2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popstats2014!$A$28:$A$31</c:f>
              <c:strCache>
                <c:ptCount val="4"/>
                <c:pt idx="0">
                  <c:v>White</c:v>
                </c:pt>
                <c:pt idx="1">
                  <c:v>Latino</c:v>
                </c:pt>
                <c:pt idx="2">
                  <c:v>Black or African American</c:v>
                </c:pt>
                <c:pt idx="3">
                  <c:v>Asian or Pacific Islander</c:v>
                </c:pt>
              </c:strCache>
            </c:strRef>
          </c:cat>
          <c:val>
            <c:numRef>
              <c:f>popstats2014!$B$28:$B$31</c:f>
              <c:numCache>
                <c:formatCode>#,##0</c:formatCode>
                <c:ptCount val="4"/>
                <c:pt idx="0">
                  <c:v>8194224</c:v>
                </c:pt>
                <c:pt idx="1">
                  <c:v>2204000</c:v>
                </c:pt>
                <c:pt idx="2">
                  <c:v>1919934</c:v>
                </c:pt>
                <c:pt idx="3">
                  <c:v>753108</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698113207547E-2"/>
          <c:y val="6.7307692307692304E-2"/>
          <c:w val="0.93867924528301905"/>
          <c:h val="0.90384615384615397"/>
        </c:manualLayout>
      </c:layout>
      <c:barChart>
        <c:barDir val="bar"/>
        <c:grouping val="stacked"/>
        <c:varyColors val="0"/>
        <c:ser>
          <c:idx val="0"/>
          <c:order val="0"/>
          <c:tx>
            <c:strRef>
              <c:f>Sheet1!$B$1</c:f>
              <c:strCache>
                <c:ptCount val="1"/>
              </c:strCache>
            </c:strRef>
          </c:tx>
          <c:spPr>
            <a:noFill/>
            <a:ln w="25278">
              <a:solidFill>
                <a:srgbClr val="8D5614"/>
              </a:solidFill>
            </a:ln>
          </c:spPr>
          <c:invertIfNegative val="0"/>
          <c:dPt>
            <c:idx val="0"/>
            <c:invertIfNegative val="0"/>
            <c:bubble3D val="0"/>
            <c:spPr>
              <a:solidFill>
                <a:schemeClr val="accent5">
                  <a:lumMod val="75000"/>
                </a:schemeClr>
              </a:solidFill>
              <a:ln w="12639">
                <a:solidFill>
                  <a:srgbClr val="8D5614"/>
                </a:solidFill>
                <a:prstDash val="solid"/>
              </a:ln>
            </c:spPr>
          </c:dPt>
          <c:dPt>
            <c:idx val="1"/>
            <c:invertIfNegative val="0"/>
            <c:bubble3D val="0"/>
            <c:spPr>
              <a:solidFill>
                <a:srgbClr val="FFF58C"/>
              </a:solidFill>
              <a:ln w="12639">
                <a:solidFill>
                  <a:srgbClr val="8D5614"/>
                </a:solidFill>
                <a:prstDash val="solid"/>
              </a:ln>
            </c:spPr>
          </c:dPt>
          <c:cat>
            <c:numRef>
              <c:f>Sheet1!$A$2:$A$2</c:f>
              <c:numCache>
                <c:formatCode>General</c:formatCode>
                <c:ptCount val="1"/>
              </c:numCache>
            </c:numRef>
          </c:cat>
          <c:val>
            <c:numRef>
              <c:f>Sheet1!$B$2:$B$2</c:f>
              <c:numCache>
                <c:formatCode>General</c:formatCode>
                <c:ptCount val="1"/>
                <c:pt idx="0">
                  <c:v>13.1578947368436</c:v>
                </c:pt>
              </c:numCache>
            </c:numRef>
          </c:val>
        </c:ser>
        <c:ser>
          <c:idx val="1"/>
          <c:order val="1"/>
          <c:tx>
            <c:strRef>
              <c:f>Sheet1!$C$1</c:f>
              <c:strCache>
                <c:ptCount val="1"/>
              </c:strCache>
            </c:strRef>
          </c:tx>
          <c:spPr>
            <a:noFill/>
            <a:ln w="25278">
              <a:solidFill>
                <a:srgbClr val="8D5614"/>
              </a:solidFill>
            </a:ln>
          </c:spPr>
          <c:invertIfNegative val="0"/>
          <c:dPt>
            <c:idx val="0"/>
            <c:invertIfNegative val="0"/>
            <c:bubble3D val="0"/>
            <c:spPr>
              <a:solidFill>
                <a:srgbClr val="E28815"/>
              </a:solidFill>
              <a:ln w="12639">
                <a:solidFill>
                  <a:srgbClr val="8D5614"/>
                </a:solidFill>
                <a:prstDash val="solid"/>
              </a:ln>
            </c:spPr>
          </c:dPt>
          <c:dPt>
            <c:idx val="1"/>
            <c:invertIfNegative val="0"/>
            <c:bubble3D val="0"/>
            <c:spPr>
              <a:solidFill>
                <a:srgbClr val="4EE257"/>
              </a:solidFill>
              <a:ln w="12639">
                <a:solidFill>
                  <a:srgbClr val="8D5614"/>
                </a:solidFill>
                <a:prstDash val="solid"/>
              </a:ln>
            </c:spPr>
          </c:dPt>
          <c:cat>
            <c:numRef>
              <c:f>Sheet1!$A$2:$A$2</c:f>
              <c:numCache>
                <c:formatCode>General</c:formatCode>
                <c:ptCount val="1"/>
              </c:numCache>
            </c:numRef>
          </c:cat>
          <c:val>
            <c:numRef>
              <c:f>Sheet1!$C$2:$C$2</c:f>
              <c:numCache>
                <c:formatCode>General</c:formatCode>
                <c:ptCount val="1"/>
                <c:pt idx="0">
                  <c:v>13.1578947368436</c:v>
                </c:pt>
              </c:numCache>
            </c:numRef>
          </c:val>
        </c:ser>
        <c:ser>
          <c:idx val="2"/>
          <c:order val="2"/>
          <c:tx>
            <c:strRef>
              <c:f>Sheet1!$D$1</c:f>
              <c:strCache>
                <c:ptCount val="1"/>
              </c:strCache>
            </c:strRef>
          </c:tx>
          <c:spPr>
            <a:solidFill>
              <a:srgbClr val="8D5614"/>
            </a:solidFill>
            <a:ln w="25278">
              <a:solidFill>
                <a:srgbClr val="8D5614"/>
              </a:solidFill>
            </a:ln>
          </c:spPr>
          <c:invertIfNegative val="0"/>
          <c:dPt>
            <c:idx val="0"/>
            <c:invertIfNegative val="0"/>
            <c:bubble3D val="0"/>
            <c:spPr>
              <a:solidFill>
                <a:srgbClr val="8D5614"/>
              </a:solidFill>
              <a:ln w="12639">
                <a:solidFill>
                  <a:srgbClr val="8D5614"/>
                </a:solidFill>
                <a:prstDash val="solid"/>
              </a:ln>
            </c:spPr>
          </c:dPt>
          <c:dPt>
            <c:idx val="1"/>
            <c:invertIfNegative val="0"/>
            <c:bubble3D val="0"/>
            <c:spPr>
              <a:solidFill>
                <a:srgbClr val="8D5614"/>
              </a:solidFill>
              <a:ln w="12639">
                <a:solidFill>
                  <a:srgbClr val="8D5614"/>
                </a:solidFill>
                <a:prstDash val="solid"/>
              </a:ln>
            </c:spPr>
          </c:dPt>
          <c:dLbls>
            <c:dLbl>
              <c:idx val="0"/>
              <c:spPr>
                <a:noFill/>
                <a:ln w="25278">
                  <a:noFill/>
                </a:ln>
              </c:spPr>
              <c:txPr>
                <a:bodyPr/>
                <a:lstStyle/>
                <a:p>
                  <a:pPr>
                    <a:defRPr sz="1194" b="0"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dLbl>
            <c:spPr>
              <a:noFill/>
              <a:ln w="25278">
                <a:noFill/>
              </a:ln>
            </c:spPr>
            <c:txPr>
              <a:bodyPr wrap="square" lIns="38100" tIns="19050" rIns="38100" bIns="19050" anchor="ctr">
                <a:spAutoFit/>
              </a:bodyPr>
              <a:lstStyle/>
              <a:p>
                <a:pPr>
                  <a:defRPr sz="1194" b="1" i="0" u="none" strike="noStrike" baseline="0">
                    <a:solidFill>
                      <a:schemeClr val="bg1"/>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c:f>
              <c:numCache>
                <c:formatCode>General</c:formatCode>
                <c:ptCount val="1"/>
              </c:numCache>
            </c:numRef>
          </c:cat>
          <c:val>
            <c:numRef>
              <c:f>Sheet1!$D$2:$D$2</c:f>
              <c:numCache>
                <c:formatCode>#,##0" %";\-#,##0" %"</c:formatCode>
                <c:ptCount val="1"/>
                <c:pt idx="0">
                  <c:v>47.000000000005343</c:v>
                </c:pt>
              </c:numCache>
            </c:numRef>
          </c:val>
        </c:ser>
        <c:ser>
          <c:idx val="3"/>
          <c:order val="3"/>
          <c:tx>
            <c:strRef>
              <c:f>Sheet1!$E$1</c:f>
              <c:strCache>
                <c:ptCount val="1"/>
              </c:strCache>
            </c:strRef>
          </c:tx>
          <c:spPr>
            <a:noFill/>
            <a:ln w="25278">
              <a:solidFill>
                <a:srgbClr val="8D5614"/>
              </a:solidFill>
            </a:ln>
          </c:spPr>
          <c:invertIfNegative val="0"/>
          <c:dPt>
            <c:idx val="0"/>
            <c:invertIfNegative val="0"/>
            <c:bubble3D val="0"/>
            <c:spPr>
              <a:solidFill>
                <a:schemeClr val="accent6">
                  <a:lumMod val="90000"/>
                </a:schemeClr>
              </a:solidFill>
              <a:ln w="12639">
                <a:solidFill>
                  <a:srgbClr val="8D5614"/>
                </a:solidFill>
                <a:prstDash val="solid"/>
              </a:ln>
            </c:spPr>
          </c:dPt>
          <c:dLbls>
            <c:dLbl>
              <c:idx val="0"/>
              <c:spPr>
                <a:noFill/>
                <a:ln w="25278">
                  <a:noFill/>
                </a:ln>
              </c:spPr>
              <c:txPr>
                <a:bodyPr/>
                <a:lstStyle/>
                <a:p>
                  <a:pPr>
                    <a:defRPr sz="1194"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dLbl>
            <c:spPr>
              <a:noFill/>
              <a:ln w="25278">
                <a:noFill/>
              </a:ln>
            </c:spPr>
            <c:txPr>
              <a:bodyPr wrap="square" lIns="38100" tIns="19050" rIns="38100" bIns="19050" anchor="ctr">
                <a:spAutoFit/>
              </a:bodyPr>
              <a:lstStyle/>
              <a:p>
                <a:pPr>
                  <a:defRPr sz="1194"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c:f>
              <c:numCache>
                <c:formatCode>General</c:formatCode>
                <c:ptCount val="1"/>
              </c:numCache>
            </c:numRef>
          </c:cat>
          <c:val>
            <c:numRef>
              <c:f>Sheet1!$E$2:$E$2</c:f>
              <c:numCache>
                <c:formatCode>#,##0" %";\-#,##0" %"</c:formatCode>
                <c:ptCount val="1"/>
                <c:pt idx="0">
                  <c:v>26.3157894736872</c:v>
                </c:pt>
              </c:numCache>
            </c:numRef>
          </c:val>
        </c:ser>
        <c:dLbls>
          <c:showLegendKey val="0"/>
          <c:showVal val="0"/>
          <c:showCatName val="0"/>
          <c:showSerName val="0"/>
          <c:showPercent val="0"/>
          <c:showBubbleSize val="0"/>
        </c:dLbls>
        <c:gapWidth val="60"/>
        <c:overlap val="100"/>
        <c:axId val="77693696"/>
        <c:axId val="77695232"/>
      </c:barChart>
      <c:catAx>
        <c:axId val="77693696"/>
        <c:scaling>
          <c:orientation val="maxMin"/>
        </c:scaling>
        <c:delete val="0"/>
        <c:axPos val="l"/>
        <c:numFmt formatCode="General" sourceLinked="1"/>
        <c:majorTickMark val="out"/>
        <c:minorTickMark val="none"/>
        <c:tickLblPos val="none"/>
        <c:spPr>
          <a:ln w="12639">
            <a:solidFill>
              <a:srgbClr val="8D5614"/>
            </a:solidFill>
            <a:prstDash val="solid"/>
          </a:ln>
        </c:spPr>
        <c:crossAx val="77695232"/>
        <c:crossesAt val="0"/>
        <c:auto val="1"/>
        <c:lblAlgn val="ctr"/>
        <c:lblOffset val="100"/>
        <c:tickLblSkip val="1"/>
        <c:tickMarkSkip val="1"/>
        <c:noMultiLvlLbl val="0"/>
      </c:catAx>
      <c:valAx>
        <c:axId val="77695232"/>
        <c:scaling>
          <c:orientation val="minMax"/>
          <c:max val="99.631578947368411"/>
          <c:min val="0"/>
        </c:scaling>
        <c:delete val="0"/>
        <c:axPos val="b"/>
        <c:numFmt formatCode="General" sourceLinked="1"/>
        <c:majorTickMark val="none"/>
        <c:minorTickMark val="none"/>
        <c:tickLblPos val="none"/>
        <c:spPr>
          <a:ln w="6319">
            <a:noFill/>
          </a:ln>
        </c:spPr>
        <c:crossAx val="77693696"/>
        <c:crosses val="max"/>
        <c:crossBetween val="between"/>
        <c:majorUnit val="20"/>
      </c:valAx>
      <c:spPr>
        <a:noFill/>
        <a:ln w="25278">
          <a:noFill/>
        </a:ln>
      </c:spPr>
    </c:plotArea>
    <c:plotVisOnly val="1"/>
    <c:dispBlanksAs val="gap"/>
    <c:showDLblsOverMax val="0"/>
  </c:chart>
  <c:spPr>
    <a:noFill/>
    <a:ln>
      <a:noFill/>
    </a:ln>
  </c:spPr>
  <c:txPr>
    <a:bodyPr/>
    <a:lstStyle/>
    <a:p>
      <a:pPr>
        <a:defRPr sz="1194" b="1"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698113207547E-2"/>
          <c:y val="6.7307692307692304E-2"/>
          <c:w val="0.93867924528301905"/>
          <c:h val="0.90384615384615397"/>
        </c:manualLayout>
      </c:layout>
      <c:barChart>
        <c:barDir val="bar"/>
        <c:grouping val="percentStacked"/>
        <c:varyColors val="0"/>
        <c:ser>
          <c:idx val="0"/>
          <c:order val="0"/>
          <c:tx>
            <c:strRef>
              <c:f>Sheet1!$B$1</c:f>
              <c:strCache>
                <c:ptCount val="1"/>
              </c:strCache>
            </c:strRef>
          </c:tx>
          <c:spPr>
            <a:solidFill>
              <a:srgbClr val="FFD147"/>
            </a:solidFill>
            <a:ln w="25278">
              <a:solidFill>
                <a:srgbClr val="8D5614"/>
              </a:solidFill>
            </a:ln>
          </c:spPr>
          <c:invertIfNegative val="0"/>
          <c:dPt>
            <c:idx val="0"/>
            <c:invertIfNegative val="0"/>
            <c:bubble3D val="0"/>
            <c:spPr>
              <a:solidFill>
                <a:srgbClr val="FFD147"/>
              </a:solidFill>
              <a:ln w="12639">
                <a:solidFill>
                  <a:srgbClr val="8D5614"/>
                </a:solidFill>
                <a:prstDash val="solid"/>
              </a:ln>
            </c:spPr>
          </c:dPt>
          <c:dPt>
            <c:idx val="1"/>
            <c:invertIfNegative val="0"/>
            <c:bubble3D val="0"/>
            <c:spPr>
              <a:solidFill>
                <a:srgbClr val="FFD147"/>
              </a:solidFill>
              <a:ln w="12639">
                <a:solidFill>
                  <a:srgbClr val="8D5614"/>
                </a:solidFill>
                <a:prstDash val="solid"/>
              </a:ln>
            </c:spPr>
          </c:dPt>
          <c:cat>
            <c:numRef>
              <c:f>Sheet1!$A$2:$A$2</c:f>
              <c:numCache>
                <c:formatCode>General</c:formatCode>
                <c:ptCount val="1"/>
              </c:numCache>
            </c:numRef>
          </c:cat>
          <c:val>
            <c:numRef>
              <c:f>Sheet1!$B$2:$B$2</c:f>
              <c:numCache>
                <c:formatCode>General</c:formatCode>
                <c:ptCount val="1"/>
                <c:pt idx="0">
                  <c:v>17.94871794871997</c:v>
                </c:pt>
              </c:numCache>
            </c:numRef>
          </c:val>
        </c:ser>
        <c:ser>
          <c:idx val="1"/>
          <c:order val="1"/>
          <c:tx>
            <c:strRef>
              <c:f>Sheet1!$C$1</c:f>
              <c:strCache>
                <c:ptCount val="1"/>
              </c:strCache>
            </c:strRef>
          </c:tx>
          <c:spPr>
            <a:solidFill>
              <a:srgbClr val="E28815"/>
            </a:solidFill>
            <a:ln w="25278">
              <a:solidFill>
                <a:srgbClr val="8D5614"/>
              </a:solidFill>
            </a:ln>
          </c:spPr>
          <c:invertIfNegative val="0"/>
          <c:dPt>
            <c:idx val="0"/>
            <c:invertIfNegative val="0"/>
            <c:bubble3D val="0"/>
            <c:spPr>
              <a:solidFill>
                <a:srgbClr val="E28815"/>
              </a:solidFill>
              <a:ln w="12639">
                <a:solidFill>
                  <a:srgbClr val="8D5614"/>
                </a:solidFill>
                <a:prstDash val="solid"/>
              </a:ln>
            </c:spPr>
          </c:dPt>
          <c:dPt>
            <c:idx val="1"/>
            <c:invertIfNegative val="0"/>
            <c:bubble3D val="0"/>
            <c:spPr>
              <a:solidFill>
                <a:srgbClr val="E28815"/>
              </a:solidFill>
              <a:ln w="12639">
                <a:solidFill>
                  <a:srgbClr val="8D5614"/>
                </a:solidFill>
                <a:prstDash val="solid"/>
              </a:ln>
            </c:spPr>
          </c:dPt>
          <c:dLbls>
            <c:dLbl>
              <c:idx val="0"/>
              <c:spPr>
                <a:noFill/>
                <a:ln w="25278">
                  <a:noFill/>
                </a:ln>
              </c:spPr>
              <c:txPr>
                <a:bodyPr/>
                <a:lstStyle/>
                <a:p>
                  <a:pPr>
                    <a:defRPr sz="1194"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dLbl>
            <c:spPr>
              <a:noFill/>
              <a:ln w="25278">
                <a:noFill/>
              </a:ln>
            </c:spPr>
            <c:txPr>
              <a:bodyPr wrap="square" lIns="38100" tIns="19050" rIns="38100" bIns="19050" anchor="ctr">
                <a:spAutoFit/>
              </a:bodyPr>
              <a:lstStyle/>
              <a:p>
                <a:pPr>
                  <a:defRPr sz="1194"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c:f>
              <c:numCache>
                <c:formatCode>General</c:formatCode>
                <c:ptCount val="1"/>
              </c:numCache>
            </c:numRef>
          </c:cat>
          <c:val>
            <c:numRef>
              <c:f>Sheet1!$C$2:$C$2</c:f>
              <c:numCache>
                <c:formatCode>#,##0" %";\-#,##0" %"</c:formatCode>
                <c:ptCount val="1"/>
                <c:pt idx="0">
                  <c:v>17.94871794871997</c:v>
                </c:pt>
              </c:numCache>
            </c:numRef>
          </c:val>
        </c:ser>
        <c:ser>
          <c:idx val="2"/>
          <c:order val="2"/>
          <c:tx>
            <c:strRef>
              <c:f>Sheet1!$D$1</c:f>
              <c:strCache>
                <c:ptCount val="1"/>
              </c:strCache>
            </c:strRef>
          </c:tx>
          <c:spPr>
            <a:solidFill>
              <a:srgbClr val="8D5614"/>
            </a:solidFill>
            <a:ln w="25278">
              <a:solidFill>
                <a:srgbClr val="8D5614"/>
              </a:solidFill>
            </a:ln>
          </c:spPr>
          <c:invertIfNegative val="0"/>
          <c:dPt>
            <c:idx val="0"/>
            <c:invertIfNegative val="0"/>
            <c:bubble3D val="0"/>
            <c:spPr>
              <a:solidFill>
                <a:srgbClr val="8D5614"/>
              </a:solidFill>
              <a:ln w="12639">
                <a:solidFill>
                  <a:srgbClr val="8D5614"/>
                </a:solidFill>
                <a:prstDash val="solid"/>
              </a:ln>
            </c:spPr>
          </c:dPt>
          <c:dPt>
            <c:idx val="1"/>
            <c:invertIfNegative val="0"/>
            <c:bubble3D val="0"/>
            <c:spPr>
              <a:solidFill>
                <a:srgbClr val="8D5614"/>
              </a:solidFill>
              <a:ln w="12639">
                <a:solidFill>
                  <a:srgbClr val="8D5614"/>
                </a:solidFill>
                <a:prstDash val="solid"/>
              </a:ln>
            </c:spPr>
          </c:dPt>
          <c:dLbls>
            <c:dLbl>
              <c:idx val="0"/>
              <c:spPr>
                <a:noFill/>
                <a:ln w="25278">
                  <a:noFill/>
                </a:ln>
              </c:spPr>
              <c:txPr>
                <a:bodyPr/>
                <a:lstStyle/>
                <a:p>
                  <a:pPr>
                    <a:defRPr sz="1194" b="0"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dLbl>
            <c:spPr>
              <a:noFill/>
              <a:ln w="25278">
                <a:noFill/>
              </a:ln>
            </c:spPr>
            <c:txPr>
              <a:bodyPr wrap="square" lIns="38100" tIns="19050" rIns="38100" bIns="19050" anchor="ctr">
                <a:spAutoFit/>
              </a:bodyPr>
              <a:lstStyle/>
              <a:p>
                <a:pPr>
                  <a:defRPr sz="1194" b="1" i="0" u="none" strike="noStrike" baseline="0">
                    <a:solidFill>
                      <a:schemeClr val="bg1"/>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c:f>
              <c:numCache>
                <c:formatCode>General</c:formatCode>
                <c:ptCount val="1"/>
              </c:numCache>
            </c:numRef>
          </c:cat>
          <c:val>
            <c:numRef>
              <c:f>Sheet1!$D$2:$D$2</c:f>
              <c:numCache>
                <c:formatCode>#,##0" %";\-#,##0" %"</c:formatCode>
                <c:ptCount val="1"/>
                <c:pt idx="0">
                  <c:v>46.153846153851383</c:v>
                </c:pt>
              </c:numCache>
            </c:numRef>
          </c:val>
        </c:ser>
        <c:ser>
          <c:idx val="3"/>
          <c:order val="3"/>
          <c:tx>
            <c:strRef>
              <c:f>Sheet1!$E$1</c:f>
              <c:strCache>
                <c:ptCount val="1"/>
              </c:strCache>
            </c:strRef>
          </c:tx>
          <c:spPr>
            <a:solidFill>
              <a:schemeClr val="accent6">
                <a:lumMod val="90000"/>
              </a:schemeClr>
            </a:solidFill>
            <a:ln w="25278">
              <a:solidFill>
                <a:srgbClr val="8D5614"/>
              </a:solidFill>
            </a:ln>
          </c:spPr>
          <c:invertIfNegative val="0"/>
          <c:dPt>
            <c:idx val="0"/>
            <c:invertIfNegative val="0"/>
            <c:bubble3D val="0"/>
            <c:spPr>
              <a:solidFill>
                <a:schemeClr val="accent6">
                  <a:lumMod val="90000"/>
                </a:schemeClr>
              </a:solidFill>
              <a:ln w="12639">
                <a:solidFill>
                  <a:srgbClr val="8D5614"/>
                </a:solidFill>
                <a:prstDash val="solid"/>
              </a:ln>
            </c:spPr>
          </c:dPt>
          <c:dPt>
            <c:idx val="1"/>
            <c:invertIfNegative val="0"/>
            <c:bubble3D val="0"/>
            <c:spPr>
              <a:solidFill>
                <a:schemeClr val="accent6">
                  <a:lumMod val="90000"/>
                </a:schemeClr>
              </a:solidFill>
              <a:ln w="12639">
                <a:solidFill>
                  <a:srgbClr val="8D5614"/>
                </a:solidFill>
                <a:prstDash val="solid"/>
              </a:ln>
            </c:spPr>
          </c:dPt>
          <c:dLbls>
            <c:dLbl>
              <c:idx val="0"/>
              <c:spPr>
                <a:noFill/>
                <a:ln w="25278">
                  <a:noFill/>
                </a:ln>
              </c:spPr>
              <c:txPr>
                <a:bodyPr/>
                <a:lstStyle/>
                <a:p>
                  <a:pPr>
                    <a:defRPr sz="1194"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dLbl>
            <c:spPr>
              <a:noFill/>
              <a:ln w="25278">
                <a:noFill/>
              </a:ln>
            </c:spPr>
            <c:txPr>
              <a:bodyPr wrap="square" lIns="38100" tIns="19050" rIns="38100" bIns="19050" anchor="ctr">
                <a:spAutoFit/>
              </a:bodyPr>
              <a:lstStyle/>
              <a:p>
                <a:pPr>
                  <a:defRPr sz="1194"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c:f>
              <c:numCache>
                <c:formatCode>General</c:formatCode>
                <c:ptCount val="1"/>
              </c:numCache>
            </c:numRef>
          </c:cat>
          <c:val>
            <c:numRef>
              <c:f>Sheet1!$E$2:$E$2</c:f>
              <c:numCache>
                <c:formatCode>#,##0" %";\-#,##0" %"</c:formatCode>
                <c:ptCount val="1"/>
                <c:pt idx="0">
                  <c:v>17.94871794871997</c:v>
                </c:pt>
              </c:numCache>
            </c:numRef>
          </c:val>
        </c:ser>
        <c:dLbls>
          <c:showLegendKey val="0"/>
          <c:showVal val="0"/>
          <c:showCatName val="0"/>
          <c:showSerName val="0"/>
          <c:showPercent val="0"/>
          <c:showBubbleSize val="0"/>
        </c:dLbls>
        <c:gapWidth val="60"/>
        <c:overlap val="100"/>
        <c:axId val="77850112"/>
        <c:axId val="77851648"/>
      </c:barChart>
      <c:catAx>
        <c:axId val="77850112"/>
        <c:scaling>
          <c:orientation val="maxMin"/>
        </c:scaling>
        <c:delete val="0"/>
        <c:axPos val="l"/>
        <c:numFmt formatCode="General" sourceLinked="1"/>
        <c:majorTickMark val="out"/>
        <c:minorTickMark val="none"/>
        <c:tickLblPos val="none"/>
        <c:spPr>
          <a:ln w="12639">
            <a:solidFill>
              <a:srgbClr val="8D5614"/>
            </a:solidFill>
            <a:prstDash val="solid"/>
          </a:ln>
        </c:spPr>
        <c:crossAx val="77851648"/>
        <c:crossesAt val="0"/>
        <c:auto val="1"/>
        <c:lblAlgn val="ctr"/>
        <c:lblOffset val="100"/>
        <c:tickLblSkip val="1"/>
        <c:tickMarkSkip val="1"/>
        <c:noMultiLvlLbl val="0"/>
      </c:catAx>
      <c:valAx>
        <c:axId val="77851648"/>
        <c:scaling>
          <c:orientation val="minMax"/>
          <c:max val="1"/>
          <c:min val="0"/>
        </c:scaling>
        <c:delete val="0"/>
        <c:axPos val="b"/>
        <c:numFmt formatCode="0%" sourceLinked="0"/>
        <c:majorTickMark val="none"/>
        <c:minorTickMark val="none"/>
        <c:tickLblPos val="none"/>
        <c:spPr>
          <a:ln w="6319">
            <a:noFill/>
          </a:ln>
        </c:spPr>
        <c:crossAx val="77850112"/>
        <c:crosses val="max"/>
        <c:crossBetween val="between"/>
        <c:majorUnit val="0.2"/>
      </c:valAx>
      <c:spPr>
        <a:noFill/>
        <a:ln w="25278">
          <a:noFill/>
        </a:ln>
      </c:spPr>
    </c:plotArea>
    <c:plotVisOnly val="1"/>
    <c:dispBlanksAs val="gap"/>
    <c:showDLblsOverMax val="0"/>
  </c:chart>
  <c:spPr>
    <a:noFill/>
    <a:ln>
      <a:noFill/>
    </a:ln>
  </c:spPr>
  <c:txPr>
    <a:bodyPr/>
    <a:lstStyle/>
    <a:p>
      <a:pPr>
        <a:defRPr sz="1194" b="1"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603773584905599E-2"/>
          <c:y val="2.5531914893616999E-2"/>
          <c:w val="0.93081761006289299"/>
          <c:h val="0.96170212765957397"/>
        </c:manualLayout>
      </c:layout>
      <c:barChart>
        <c:barDir val="bar"/>
        <c:grouping val="clustered"/>
        <c:varyColors val="0"/>
        <c:ser>
          <c:idx val="0"/>
          <c:order val="0"/>
          <c:tx>
            <c:strRef>
              <c:f>Sheet1!$B$1</c:f>
              <c:strCache>
                <c:ptCount val="1"/>
              </c:strCache>
            </c:strRef>
          </c:tx>
          <c:spPr>
            <a:solidFill>
              <a:schemeClr val="accent6">
                <a:lumMod val="90000"/>
              </a:schemeClr>
            </a:solidFill>
            <a:ln w="12639">
              <a:noFill/>
              <a:prstDash val="solid"/>
            </a:ln>
          </c:spPr>
          <c:invertIfNegative val="0"/>
          <c:dLbls>
            <c:dLbl>
              <c:idx val="1"/>
              <c:spPr>
                <a:solidFill>
                  <a:schemeClr val="accent6">
                    <a:lumMod val="90000"/>
                  </a:schemeClr>
                </a:solidFill>
                <a:ln w="25277">
                  <a:noFill/>
                </a:ln>
              </c:spPr>
              <c:txPr>
                <a:bodyPr/>
                <a:lstStyle/>
                <a:p>
                  <a:pPr>
                    <a:defRPr sz="995" b="0"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dLbl>
            <c:spPr>
              <a:solidFill>
                <a:schemeClr val="accent6">
                  <a:lumMod val="90000"/>
                </a:schemeClr>
              </a:solidFill>
              <a:ln w="25277">
                <a:noFill/>
              </a:ln>
            </c:spPr>
            <c:txPr>
              <a:bodyPr wrap="square" lIns="38100" tIns="19050" rIns="38100" bIns="19050" anchor="ctr">
                <a:spAutoFit/>
              </a:bodyPr>
              <a:lstStyle/>
              <a:p>
                <a:pPr>
                  <a:defRPr sz="995" b="0"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numCache>
            </c:numRef>
          </c:cat>
          <c:val>
            <c:numRef>
              <c:f>Sheet1!$B$2:$B$7</c:f>
              <c:numCache>
                <c:formatCode>#,##0"%";\-#,##0"%"</c:formatCode>
                <c:ptCount val="6"/>
                <c:pt idx="0">
                  <c:v>65.517241379317795</c:v>
                </c:pt>
                <c:pt idx="1">
                  <c:v>35.897435897439969</c:v>
                </c:pt>
                <c:pt idx="2">
                  <c:v>30.769230769234269</c:v>
                </c:pt>
                <c:pt idx="3">
                  <c:v>25.641025641028559</c:v>
                </c:pt>
                <c:pt idx="4">
                  <c:v>25.641025641028559</c:v>
                </c:pt>
                <c:pt idx="5">
                  <c:v>25.641025641028559</c:v>
                </c:pt>
              </c:numCache>
            </c:numRef>
          </c:val>
        </c:ser>
        <c:dLbls>
          <c:showLegendKey val="0"/>
          <c:showVal val="0"/>
          <c:showCatName val="0"/>
          <c:showSerName val="0"/>
          <c:showPercent val="0"/>
          <c:showBubbleSize val="0"/>
        </c:dLbls>
        <c:gapWidth val="60"/>
        <c:axId val="79255040"/>
        <c:axId val="79256576"/>
      </c:barChart>
      <c:catAx>
        <c:axId val="79255040"/>
        <c:scaling>
          <c:orientation val="maxMin"/>
        </c:scaling>
        <c:delete val="0"/>
        <c:axPos val="l"/>
        <c:numFmt formatCode="General" sourceLinked="1"/>
        <c:majorTickMark val="out"/>
        <c:minorTickMark val="none"/>
        <c:tickLblPos val="none"/>
        <c:spPr>
          <a:ln w="12639">
            <a:solidFill>
              <a:srgbClr val="8D5614"/>
            </a:solidFill>
            <a:prstDash val="solid"/>
          </a:ln>
        </c:spPr>
        <c:crossAx val="79256576"/>
        <c:crossesAt val="0"/>
        <c:auto val="1"/>
        <c:lblAlgn val="ctr"/>
        <c:lblOffset val="100"/>
        <c:tickLblSkip val="1"/>
        <c:tickMarkSkip val="1"/>
        <c:noMultiLvlLbl val="0"/>
      </c:catAx>
      <c:valAx>
        <c:axId val="79256576"/>
        <c:scaling>
          <c:orientation val="minMax"/>
          <c:max val="65.517241379310363"/>
          <c:min val="0"/>
        </c:scaling>
        <c:delete val="0"/>
        <c:axPos val="b"/>
        <c:numFmt formatCode="#,##0&quot;%&quot;;\-#,##0&quot;%&quot;" sourceLinked="1"/>
        <c:majorTickMark val="none"/>
        <c:minorTickMark val="none"/>
        <c:tickLblPos val="none"/>
        <c:spPr>
          <a:ln w="12639">
            <a:solidFill>
              <a:srgbClr val="8D5614"/>
            </a:solidFill>
            <a:prstDash val="solid"/>
          </a:ln>
        </c:spPr>
        <c:crossAx val="79255040"/>
        <c:crosses val="max"/>
        <c:crossBetween val="between"/>
        <c:majorUnit val="85.007999999999996"/>
      </c:valAx>
      <c:spPr>
        <a:solidFill>
          <a:schemeClr val="bg1"/>
        </a:solidFill>
        <a:ln w="25277">
          <a:noFill/>
        </a:ln>
      </c:spPr>
    </c:plotArea>
    <c:plotVisOnly val="1"/>
    <c:dispBlanksAs val="gap"/>
    <c:showDLblsOverMax val="0"/>
  </c:chart>
  <c:spPr>
    <a:noFill/>
    <a:ln>
      <a:noFill/>
    </a:ln>
  </c:spPr>
  <c:txPr>
    <a:bodyPr/>
    <a:lstStyle/>
    <a:p>
      <a:pPr>
        <a:defRPr sz="1194" b="1"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0192926044999"/>
          <c:y val="9.2741935483870899E-2"/>
          <c:w val="0.864951768488746"/>
          <c:h val="0.83064516129032295"/>
        </c:manualLayout>
      </c:layout>
      <c:barChart>
        <c:barDir val="col"/>
        <c:grouping val="stacked"/>
        <c:varyColors val="0"/>
        <c:ser>
          <c:idx val="0"/>
          <c:order val="0"/>
          <c:tx>
            <c:strRef>
              <c:f>Sheet1!$A$2</c:f>
              <c:strCache>
                <c:ptCount val="1"/>
              </c:strCache>
            </c:strRef>
          </c:tx>
          <c:spPr>
            <a:solidFill>
              <a:srgbClr val="CC99FF"/>
            </a:solidFill>
            <a:ln w="12659">
              <a:noFill/>
              <a:prstDash val="solid"/>
            </a:ln>
          </c:spPr>
          <c:invertIfNegative val="0"/>
          <c:dPt>
            <c:idx val="0"/>
            <c:invertIfNegative val="0"/>
            <c:bubble3D val="0"/>
            <c:spPr>
              <a:solidFill>
                <a:schemeClr val="accent6">
                  <a:lumMod val="75000"/>
                </a:schemeClr>
              </a:solidFill>
              <a:ln w="12659">
                <a:noFill/>
                <a:prstDash val="solid"/>
              </a:ln>
            </c:spPr>
          </c:dPt>
          <c:dPt>
            <c:idx val="1"/>
            <c:invertIfNegative val="0"/>
            <c:bubble3D val="0"/>
            <c:spPr>
              <a:solidFill>
                <a:schemeClr val="accent6">
                  <a:lumMod val="75000"/>
                </a:schemeClr>
              </a:solidFill>
              <a:ln w="12659">
                <a:noFill/>
                <a:prstDash val="solid"/>
              </a:ln>
            </c:spPr>
          </c:dPt>
          <c:dLbls>
            <c:dLbl>
              <c:idx val="0"/>
              <c:layout>
                <c:manualLayout>
                  <c:x val="4.1501693275098903E-3"/>
                  <c:y val="-0.45721520089372603"/>
                </c:manualLayout>
              </c:layout>
              <c:spPr>
                <a:noFill/>
                <a:ln w="25317">
                  <a:noFill/>
                </a:ln>
              </c:spPr>
              <c:txPr>
                <a:bodyPr/>
                <a:lstStyle/>
                <a:p>
                  <a:pPr>
                    <a:defRPr sz="1196" b="0"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4622851608067099E-3"/>
                  <c:y val="-0.10305401158434201"/>
                </c:manualLayout>
              </c:layout>
              <c:spPr>
                <a:noFill/>
                <a:ln w="25317">
                  <a:noFill/>
                </a:ln>
              </c:spPr>
              <c:txPr>
                <a:bodyPr/>
                <a:lstStyle/>
                <a:p>
                  <a:pPr>
                    <a:defRPr sz="1196" b="0"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w="25317">
                <a:noFill/>
              </a:ln>
            </c:spPr>
            <c:txPr>
              <a:bodyPr wrap="square" lIns="38100" tIns="19050" rIns="38100" bIns="19050" anchor="ctr">
                <a:spAutoFit/>
              </a:bodyPr>
              <a:lstStyle/>
              <a:p>
                <a:pPr>
                  <a:defRPr sz="1196"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numCache>
            </c:numRef>
          </c:cat>
          <c:val>
            <c:numRef>
              <c:f>Sheet1!$B$2:$C$2</c:f>
              <c:numCache>
                <c:formatCode>#,##0;\-#,##0</c:formatCode>
                <c:ptCount val="2"/>
                <c:pt idx="0">
                  <c:v>242.00000000002751</c:v>
                </c:pt>
                <c:pt idx="1">
                  <c:v>28.00000000000318</c:v>
                </c:pt>
              </c:numCache>
            </c:numRef>
          </c:val>
        </c:ser>
        <c:dLbls>
          <c:showLegendKey val="0"/>
          <c:showVal val="0"/>
          <c:showCatName val="0"/>
          <c:showSerName val="0"/>
          <c:showPercent val="0"/>
          <c:showBubbleSize val="0"/>
        </c:dLbls>
        <c:gapWidth val="60"/>
        <c:overlap val="100"/>
        <c:axId val="71600768"/>
        <c:axId val="71606656"/>
      </c:barChart>
      <c:catAx>
        <c:axId val="71600768"/>
        <c:scaling>
          <c:orientation val="minMax"/>
        </c:scaling>
        <c:delete val="0"/>
        <c:axPos val="b"/>
        <c:numFmt formatCode="General" sourceLinked="1"/>
        <c:majorTickMark val="out"/>
        <c:minorTickMark val="none"/>
        <c:tickLblPos val="none"/>
        <c:spPr>
          <a:ln w="12659">
            <a:solidFill>
              <a:srgbClr val="8D5614"/>
            </a:solidFill>
            <a:prstDash val="solid"/>
          </a:ln>
        </c:spPr>
        <c:crossAx val="71606656"/>
        <c:crossesAt val="0"/>
        <c:auto val="1"/>
        <c:lblAlgn val="ctr"/>
        <c:lblOffset val="100"/>
        <c:tickLblSkip val="1"/>
        <c:tickMarkSkip val="1"/>
        <c:noMultiLvlLbl val="0"/>
      </c:catAx>
      <c:valAx>
        <c:axId val="71606656"/>
        <c:scaling>
          <c:orientation val="minMax"/>
          <c:max val="250"/>
          <c:min val="0"/>
        </c:scaling>
        <c:delete val="0"/>
        <c:axPos val="l"/>
        <c:numFmt formatCode="#,##0;\-#,##0" sourceLinked="0"/>
        <c:majorTickMark val="out"/>
        <c:minorTickMark val="none"/>
        <c:tickLblPos val="nextTo"/>
        <c:spPr>
          <a:ln w="12659">
            <a:solidFill>
              <a:srgbClr val="8D5614"/>
            </a:solidFill>
            <a:prstDash val="solid"/>
          </a:ln>
        </c:spPr>
        <c:txPr>
          <a:bodyPr rot="0" vert="horz"/>
          <a:lstStyle/>
          <a:p>
            <a:pPr>
              <a:defRPr sz="1196" b="0" i="0" u="none" strike="noStrike" baseline="0">
                <a:solidFill>
                  <a:srgbClr val="000000"/>
                </a:solidFill>
                <a:latin typeface="Arial"/>
                <a:ea typeface="Arial"/>
                <a:cs typeface="Arial"/>
              </a:defRPr>
            </a:pPr>
            <a:endParaRPr lang="en-US"/>
          </a:p>
        </c:txPr>
        <c:crossAx val="71600768"/>
        <c:crosses val="autoZero"/>
        <c:crossBetween val="between"/>
        <c:majorUnit val="50"/>
      </c:valAx>
      <c:spPr>
        <a:noFill/>
        <a:ln w="25317">
          <a:noFill/>
        </a:ln>
      </c:spPr>
    </c:plotArea>
    <c:plotVisOnly val="1"/>
    <c:dispBlanksAs val="gap"/>
    <c:showDLblsOverMax val="0"/>
  </c:chart>
  <c:spPr>
    <a:noFill/>
    <a:ln>
      <a:noFill/>
    </a:ln>
  </c:spPr>
  <c:txPr>
    <a:bodyPr/>
    <a:lstStyle/>
    <a:p>
      <a:pPr>
        <a:defRPr sz="1196" b="1"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735043712389002E-2"/>
          <c:y val="7.8503613938960007E-2"/>
          <c:w val="0.95726495726495697"/>
          <c:h val="0.87937743190661499"/>
        </c:manualLayout>
      </c:layout>
      <c:barChart>
        <c:barDir val="col"/>
        <c:grouping val="clustered"/>
        <c:varyColors val="0"/>
        <c:ser>
          <c:idx val="0"/>
          <c:order val="0"/>
          <c:tx>
            <c:strRef>
              <c:f>Sheet1!$A$2</c:f>
              <c:strCache>
                <c:ptCount val="1"/>
              </c:strCache>
            </c:strRef>
          </c:tx>
          <c:spPr>
            <a:solidFill>
              <a:srgbClr val="EEA90D"/>
            </a:solidFill>
            <a:ln w="12687">
              <a:no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dLbl>
              <c:idx val="4"/>
              <c:layout>
                <c:manualLayout>
                  <c:x val="2.0349284547889201E-3"/>
                  <c:y val="7.0022284414102604E-2"/>
                </c:manualLayout>
              </c:layout>
              <c:spPr>
                <a:noFill/>
                <a:ln w="25375">
                  <a:noFill/>
                </a:ln>
              </c:spPr>
              <c:txPr>
                <a:bodyPr/>
                <a:lstStyle/>
                <a:p>
                  <a:pPr>
                    <a:defRPr sz="999"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spPr>
              <a:noFill/>
              <a:ln w="25375">
                <a:noFill/>
              </a:ln>
            </c:spPr>
            <c:txPr>
              <a:bodyPr wrap="square" lIns="38100" tIns="19050" rIns="38100" bIns="19050" anchor="ctr">
                <a:spAutoFit/>
              </a:bodyPr>
              <a:lstStyle/>
              <a:p>
                <a:pPr>
                  <a:defRPr sz="999" b="0"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Sheet1!$B$1:$G$1</c:f>
              <c:numCache>
                <c:formatCode>General</c:formatCode>
                <c:ptCount val="6"/>
              </c:numCache>
            </c:numRef>
          </c:cat>
          <c:val>
            <c:numRef>
              <c:f>Sheet1!$B$2:$G$2</c:f>
              <c:numCache>
                <c:formatCode>#,##0;\-#,##0</c:formatCode>
                <c:ptCount val="6"/>
                <c:pt idx="0">
                  <c:v>13.100000000001501</c:v>
                </c:pt>
                <c:pt idx="1">
                  <c:v>8.4000000000009543</c:v>
                </c:pt>
                <c:pt idx="2">
                  <c:v>32.400000000003658</c:v>
                </c:pt>
                <c:pt idx="3">
                  <c:v>20.80000000000237</c:v>
                </c:pt>
                <c:pt idx="4">
                  <c:v>2.2000000000002502</c:v>
                </c:pt>
                <c:pt idx="5" formatCode="General">
                  <c:v>0</c:v>
                </c:pt>
              </c:numCache>
            </c:numRef>
          </c:val>
        </c:ser>
        <c:ser>
          <c:idx val="1"/>
          <c:order val="1"/>
          <c:tx>
            <c:strRef>
              <c:f>Sheet1!$A$3</c:f>
              <c:strCache>
                <c:ptCount val="1"/>
              </c:strCache>
            </c:strRef>
          </c:tx>
          <c:spPr>
            <a:solidFill>
              <a:srgbClr val="FFF58C"/>
            </a:solidFill>
            <a:ln w="12687">
              <a:noFill/>
              <a:prstDash val="solid"/>
            </a:ln>
          </c:spPr>
          <c:invertIfNegative val="0"/>
          <c:dPt>
            <c:idx val="0"/>
            <c:invertIfNegative val="0"/>
            <c:bubble3D val="0"/>
            <c:spPr>
              <a:solidFill>
                <a:schemeClr val="accent6">
                  <a:lumMod val="75000"/>
                </a:schemeClr>
              </a:solidFill>
              <a:ln w="12687">
                <a:noFill/>
                <a:prstDash val="solid"/>
              </a:ln>
            </c:spPr>
          </c:dPt>
          <c:dPt>
            <c:idx val="1"/>
            <c:invertIfNegative val="0"/>
            <c:bubble3D val="0"/>
            <c:spPr>
              <a:solidFill>
                <a:schemeClr val="accent6">
                  <a:lumMod val="75000"/>
                </a:schemeClr>
              </a:solidFill>
              <a:ln w="12687">
                <a:noFill/>
                <a:prstDash val="solid"/>
              </a:ln>
            </c:spPr>
          </c:dPt>
          <c:dPt>
            <c:idx val="2"/>
            <c:invertIfNegative val="0"/>
            <c:bubble3D val="0"/>
            <c:spPr>
              <a:solidFill>
                <a:schemeClr val="accent6">
                  <a:lumMod val="75000"/>
                </a:schemeClr>
              </a:solidFill>
              <a:ln w="12687">
                <a:noFill/>
                <a:prstDash val="solid"/>
              </a:ln>
            </c:spPr>
          </c:dPt>
          <c:dPt>
            <c:idx val="3"/>
            <c:invertIfNegative val="0"/>
            <c:bubble3D val="0"/>
            <c:spPr>
              <a:solidFill>
                <a:schemeClr val="accent6">
                  <a:lumMod val="75000"/>
                </a:schemeClr>
              </a:solidFill>
              <a:ln w="12687">
                <a:noFill/>
                <a:prstDash val="solid"/>
              </a:ln>
            </c:spPr>
          </c:dPt>
          <c:dPt>
            <c:idx val="4"/>
            <c:invertIfNegative val="0"/>
            <c:bubble3D val="0"/>
            <c:spPr>
              <a:solidFill>
                <a:schemeClr val="accent6">
                  <a:lumMod val="75000"/>
                </a:schemeClr>
              </a:solidFill>
              <a:ln w="12687">
                <a:noFill/>
                <a:prstDash val="solid"/>
              </a:ln>
            </c:spPr>
          </c:dPt>
          <c:dPt>
            <c:idx val="5"/>
            <c:invertIfNegative val="0"/>
            <c:bubble3D val="0"/>
            <c:spPr>
              <a:solidFill>
                <a:schemeClr val="accent6">
                  <a:lumMod val="75000"/>
                </a:schemeClr>
              </a:solidFill>
              <a:ln w="12687">
                <a:noFill/>
                <a:prstDash val="solid"/>
              </a:ln>
            </c:spPr>
          </c:dPt>
          <c:dLbls>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w="25375">
                <a:noFill/>
              </a:ln>
            </c:spPr>
            <c:txPr>
              <a:bodyPr wrap="square" lIns="38100" tIns="19050" rIns="38100" bIns="19050" anchor="ctr">
                <a:spAutoFit/>
              </a:bodyPr>
              <a:lstStyle/>
              <a:p>
                <a:pPr>
                  <a:defRPr sz="999" b="0"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Sheet1!$B$1:$G$1</c:f>
              <c:numCache>
                <c:formatCode>General</c:formatCode>
                <c:ptCount val="6"/>
              </c:numCache>
            </c:numRef>
          </c:cat>
          <c:val>
            <c:numRef>
              <c:f>Sheet1!$B$3:$G$3</c:f>
              <c:numCache>
                <c:formatCode>#,##0;\-#,##0</c:formatCode>
                <c:ptCount val="6"/>
                <c:pt idx="0">
                  <c:v>28.900000000003281</c:v>
                </c:pt>
                <c:pt idx="1">
                  <c:v>24.100000000002741</c:v>
                </c:pt>
                <c:pt idx="2">
                  <c:v>15.100000000001719</c:v>
                </c:pt>
                <c:pt idx="3">
                  <c:v>12.000000000001361</c:v>
                </c:pt>
                <c:pt idx="4" formatCode="General">
                  <c:v>1.800000000000205</c:v>
                </c:pt>
                <c:pt idx="5" formatCode="General">
                  <c:v>1.2000000000001361</c:v>
                </c:pt>
              </c:numCache>
            </c:numRef>
          </c:val>
        </c:ser>
        <c:dLbls>
          <c:showLegendKey val="0"/>
          <c:showVal val="0"/>
          <c:showCatName val="0"/>
          <c:showSerName val="0"/>
          <c:showPercent val="0"/>
          <c:showBubbleSize val="0"/>
        </c:dLbls>
        <c:gapWidth val="60"/>
        <c:axId val="75243904"/>
        <c:axId val="75245440"/>
      </c:barChart>
      <c:catAx>
        <c:axId val="75243904"/>
        <c:scaling>
          <c:orientation val="minMax"/>
        </c:scaling>
        <c:delete val="0"/>
        <c:axPos val="b"/>
        <c:numFmt formatCode="General" sourceLinked="1"/>
        <c:majorTickMark val="out"/>
        <c:minorTickMark val="none"/>
        <c:tickLblPos val="none"/>
        <c:spPr>
          <a:ln w="12687">
            <a:solidFill>
              <a:srgbClr val="8D5614"/>
            </a:solidFill>
            <a:prstDash val="solid"/>
          </a:ln>
        </c:spPr>
        <c:crossAx val="75245440"/>
        <c:crossesAt val="0"/>
        <c:auto val="1"/>
        <c:lblAlgn val="ctr"/>
        <c:lblOffset val="100"/>
        <c:tickLblSkip val="1"/>
        <c:tickMarkSkip val="1"/>
        <c:noMultiLvlLbl val="0"/>
      </c:catAx>
      <c:valAx>
        <c:axId val="75245440"/>
        <c:scaling>
          <c:orientation val="minMax"/>
          <c:max val="40"/>
          <c:min val="0"/>
        </c:scaling>
        <c:delete val="0"/>
        <c:axPos val="l"/>
        <c:numFmt formatCode="#,##0;\-#,##0" sourceLinked="0"/>
        <c:majorTickMark val="out"/>
        <c:minorTickMark val="none"/>
        <c:tickLblPos val="nextTo"/>
        <c:spPr>
          <a:ln w="12687">
            <a:solidFill>
              <a:srgbClr val="8D5614"/>
            </a:solidFill>
            <a:prstDash val="solid"/>
          </a:ln>
        </c:spPr>
        <c:txPr>
          <a:bodyPr rot="0" vert="horz"/>
          <a:lstStyle/>
          <a:p>
            <a:pPr>
              <a:defRPr sz="999" b="0" i="0" u="none" strike="noStrike" baseline="0">
                <a:solidFill>
                  <a:srgbClr val="000000"/>
                </a:solidFill>
                <a:latin typeface="Arial"/>
                <a:ea typeface="Arial"/>
                <a:cs typeface="Arial"/>
              </a:defRPr>
            </a:pPr>
            <a:endParaRPr lang="en-US"/>
          </a:p>
        </c:txPr>
        <c:crossAx val="75243904"/>
        <c:crosses val="autoZero"/>
        <c:crossBetween val="between"/>
        <c:majorUnit val="10"/>
      </c:valAx>
      <c:spPr>
        <a:noFill/>
        <a:ln w="25375">
          <a:noFill/>
        </a:ln>
      </c:spPr>
    </c:plotArea>
    <c:plotVisOnly val="1"/>
    <c:dispBlanksAs val="gap"/>
    <c:showDLblsOverMax val="0"/>
  </c:chart>
  <c:spPr>
    <a:noFill/>
    <a:ln>
      <a:noFill/>
    </a:ln>
  </c:spPr>
  <c:txPr>
    <a:bodyPr/>
    <a:lstStyle/>
    <a:p>
      <a:pPr>
        <a:defRPr sz="1199" b="1"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15384615384601"/>
          <c:y val="7.3359073359073407E-2"/>
          <c:w val="0.75961538461538503"/>
          <c:h val="0.87644787644787603"/>
        </c:manualLayout>
      </c:layout>
      <c:barChart>
        <c:barDir val="col"/>
        <c:grouping val="clustered"/>
        <c:varyColors val="0"/>
        <c:ser>
          <c:idx val="0"/>
          <c:order val="0"/>
          <c:tx>
            <c:strRef>
              <c:f>Sheet1!$A$2</c:f>
              <c:strCache>
                <c:ptCount val="1"/>
              </c:strCache>
            </c:strRef>
          </c:tx>
          <c:spPr>
            <a:solidFill>
              <a:srgbClr val="FFD147"/>
            </a:solidFill>
            <a:ln w="12681">
              <a:noFill/>
              <a:prstDash val="solid"/>
            </a:ln>
          </c:spPr>
          <c:invertIfNegative val="0"/>
          <c:cat>
            <c:numRef>
              <c:f>Sheet1!$B$1:$D$1</c:f>
              <c:numCache>
                <c:formatCode>General</c:formatCode>
                <c:ptCount val="3"/>
              </c:numCache>
            </c:numRef>
          </c:cat>
          <c:val>
            <c:numRef>
              <c:f>Sheet1!$B$2:$D$2</c:f>
              <c:numCache>
                <c:formatCode>General</c:formatCode>
                <c:ptCount val="3"/>
                <c:pt idx="0">
                  <c:v>32000.000000003642</c:v>
                </c:pt>
                <c:pt idx="1">
                  <c:v>24400.000000002769</c:v>
                </c:pt>
                <c:pt idx="2">
                  <c:v>20000.00000000227</c:v>
                </c:pt>
              </c:numCache>
            </c:numRef>
          </c:val>
        </c:ser>
        <c:ser>
          <c:idx val="1"/>
          <c:order val="1"/>
          <c:tx>
            <c:strRef>
              <c:f>Sheet1!$A$3</c:f>
              <c:strCache>
                <c:ptCount val="1"/>
              </c:strCache>
            </c:strRef>
          </c:tx>
          <c:spPr>
            <a:solidFill>
              <a:srgbClr val="E28815"/>
            </a:solidFill>
            <a:ln w="12681">
              <a:noFill/>
              <a:prstDash val="solid"/>
            </a:ln>
          </c:spPr>
          <c:invertIfNegative val="0"/>
          <c:cat>
            <c:numRef>
              <c:f>Sheet1!$B$1:$D$1</c:f>
              <c:numCache>
                <c:formatCode>General</c:formatCode>
                <c:ptCount val="3"/>
              </c:numCache>
            </c:numRef>
          </c:cat>
          <c:val>
            <c:numRef>
              <c:f>Sheet1!$B$3:$D$3</c:f>
              <c:numCache>
                <c:formatCode>General</c:formatCode>
                <c:ptCount val="3"/>
                <c:pt idx="0">
                  <c:v>34800.000000003958</c:v>
                </c:pt>
                <c:pt idx="1">
                  <c:v>25000.000000002841</c:v>
                </c:pt>
                <c:pt idx="2">
                  <c:v>21000.000000002401</c:v>
                </c:pt>
              </c:numCache>
            </c:numRef>
          </c:val>
        </c:ser>
        <c:dLbls>
          <c:showLegendKey val="0"/>
          <c:showVal val="0"/>
          <c:showCatName val="0"/>
          <c:showSerName val="0"/>
          <c:showPercent val="0"/>
          <c:showBubbleSize val="0"/>
        </c:dLbls>
        <c:gapWidth val="60"/>
        <c:axId val="75683328"/>
        <c:axId val="75684864"/>
      </c:barChart>
      <c:catAx>
        <c:axId val="75683328"/>
        <c:scaling>
          <c:orientation val="minMax"/>
        </c:scaling>
        <c:delete val="0"/>
        <c:axPos val="b"/>
        <c:numFmt formatCode="General" sourceLinked="1"/>
        <c:majorTickMark val="out"/>
        <c:minorTickMark val="none"/>
        <c:tickLblPos val="none"/>
        <c:spPr>
          <a:ln w="12681">
            <a:solidFill>
              <a:srgbClr val="8D5614"/>
            </a:solidFill>
            <a:prstDash val="solid"/>
          </a:ln>
        </c:spPr>
        <c:crossAx val="75684864"/>
        <c:crossesAt val="0"/>
        <c:auto val="1"/>
        <c:lblAlgn val="ctr"/>
        <c:lblOffset val="100"/>
        <c:tickLblSkip val="1"/>
        <c:tickMarkSkip val="1"/>
        <c:noMultiLvlLbl val="0"/>
      </c:catAx>
      <c:valAx>
        <c:axId val="75684864"/>
        <c:scaling>
          <c:orientation val="minMax"/>
          <c:max val="40000"/>
          <c:min val="0"/>
        </c:scaling>
        <c:delete val="0"/>
        <c:axPos val="l"/>
        <c:numFmt formatCode="#,##0;\-#,##0" sourceLinked="0"/>
        <c:majorTickMark val="out"/>
        <c:minorTickMark val="none"/>
        <c:tickLblPos val="nextTo"/>
        <c:spPr>
          <a:ln w="12681">
            <a:solidFill>
              <a:srgbClr val="8D5614"/>
            </a:solidFill>
            <a:prstDash val="solid"/>
          </a:ln>
        </c:spPr>
        <c:txPr>
          <a:bodyPr rot="0" vert="horz"/>
          <a:lstStyle/>
          <a:p>
            <a:pPr>
              <a:defRPr sz="999" b="0" i="0" u="none" strike="noStrike" baseline="0">
                <a:solidFill>
                  <a:srgbClr val="000000"/>
                </a:solidFill>
                <a:latin typeface="Arial"/>
                <a:ea typeface="Arial"/>
                <a:cs typeface="Arial"/>
              </a:defRPr>
            </a:pPr>
            <a:endParaRPr lang="en-US"/>
          </a:p>
        </c:txPr>
        <c:crossAx val="75683328"/>
        <c:crosses val="autoZero"/>
        <c:crossBetween val="between"/>
        <c:majorUnit val="10000"/>
      </c:valAx>
      <c:spPr>
        <a:noFill/>
        <a:ln w="25362">
          <a:noFill/>
        </a:ln>
      </c:spPr>
    </c:plotArea>
    <c:plotVisOnly val="1"/>
    <c:dispBlanksAs val="gap"/>
    <c:showDLblsOverMax val="0"/>
  </c:chart>
  <c:spPr>
    <a:noFill/>
    <a:ln>
      <a:noFill/>
    </a:ln>
  </c:spPr>
  <c:txPr>
    <a:bodyPr/>
    <a:lstStyle/>
    <a:p>
      <a:pPr>
        <a:defRPr sz="1198" b="1"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3617021276601"/>
          <c:y val="7.3359073359073407E-2"/>
          <c:w val="0.84574468085106402"/>
          <c:h val="0.87644787644787603"/>
        </c:manualLayout>
      </c:layout>
      <c:barChart>
        <c:barDir val="col"/>
        <c:grouping val="clustered"/>
        <c:varyColors val="0"/>
        <c:ser>
          <c:idx val="0"/>
          <c:order val="0"/>
          <c:tx>
            <c:strRef>
              <c:f>Sheet1!$A$2</c:f>
              <c:strCache>
                <c:ptCount val="1"/>
              </c:strCache>
            </c:strRef>
          </c:tx>
          <c:spPr>
            <a:solidFill>
              <a:srgbClr val="FA9D51"/>
            </a:solidFill>
            <a:ln w="12631">
              <a:noFill/>
              <a:prstDash val="solid"/>
            </a:ln>
          </c:spPr>
          <c:invertIfNegative val="0"/>
          <c:cat>
            <c:numRef>
              <c:f>Sheet1!$B$1:$D$1</c:f>
              <c:numCache>
                <c:formatCode>General</c:formatCode>
                <c:ptCount val="3"/>
              </c:numCache>
            </c:numRef>
          </c:cat>
          <c:val>
            <c:numRef>
              <c:f>Sheet1!$B$2:$D$2</c:f>
              <c:numCache>
                <c:formatCode>General</c:formatCode>
                <c:ptCount val="3"/>
                <c:pt idx="0">
                  <c:v>4.0000000000004547</c:v>
                </c:pt>
                <c:pt idx="1">
                  <c:v>20.00000000000227</c:v>
                </c:pt>
                <c:pt idx="2">
                  <c:v>24.000000000002728</c:v>
                </c:pt>
              </c:numCache>
            </c:numRef>
          </c:val>
        </c:ser>
        <c:dLbls>
          <c:showLegendKey val="0"/>
          <c:showVal val="0"/>
          <c:showCatName val="0"/>
          <c:showSerName val="0"/>
          <c:showPercent val="0"/>
          <c:showBubbleSize val="0"/>
        </c:dLbls>
        <c:gapWidth val="60"/>
        <c:axId val="75790592"/>
        <c:axId val="75792384"/>
      </c:barChart>
      <c:catAx>
        <c:axId val="75790592"/>
        <c:scaling>
          <c:orientation val="minMax"/>
        </c:scaling>
        <c:delete val="0"/>
        <c:axPos val="b"/>
        <c:numFmt formatCode="General" sourceLinked="1"/>
        <c:majorTickMark val="out"/>
        <c:minorTickMark val="none"/>
        <c:tickLblPos val="none"/>
        <c:spPr>
          <a:ln w="12631">
            <a:solidFill>
              <a:srgbClr val="8D5614"/>
            </a:solidFill>
            <a:prstDash val="solid"/>
          </a:ln>
        </c:spPr>
        <c:crossAx val="75792384"/>
        <c:crossesAt val="0"/>
        <c:auto val="1"/>
        <c:lblAlgn val="ctr"/>
        <c:lblOffset val="100"/>
        <c:tickLblSkip val="1"/>
        <c:tickMarkSkip val="1"/>
        <c:noMultiLvlLbl val="0"/>
      </c:catAx>
      <c:valAx>
        <c:axId val="75792384"/>
        <c:scaling>
          <c:orientation val="minMax"/>
          <c:max val="25"/>
          <c:min val="0"/>
        </c:scaling>
        <c:delete val="0"/>
        <c:axPos val="l"/>
        <c:numFmt formatCode="#,##0;\-#,##0" sourceLinked="0"/>
        <c:majorTickMark val="out"/>
        <c:minorTickMark val="none"/>
        <c:tickLblPos val="nextTo"/>
        <c:spPr>
          <a:ln w="12631">
            <a:solidFill>
              <a:srgbClr val="8D5614"/>
            </a:solidFill>
            <a:prstDash val="solid"/>
          </a:ln>
        </c:spPr>
        <c:txPr>
          <a:bodyPr rot="0" vert="horz"/>
          <a:lstStyle/>
          <a:p>
            <a:pPr>
              <a:defRPr sz="995" b="0" i="0" u="none" strike="noStrike" baseline="0">
                <a:solidFill>
                  <a:srgbClr val="000000"/>
                </a:solidFill>
                <a:latin typeface="Arial"/>
                <a:ea typeface="Arial"/>
                <a:cs typeface="Arial"/>
              </a:defRPr>
            </a:pPr>
            <a:endParaRPr lang="en-US"/>
          </a:p>
        </c:txPr>
        <c:crossAx val="75790592"/>
        <c:crosses val="autoZero"/>
        <c:crossBetween val="between"/>
        <c:majorUnit val="5"/>
      </c:valAx>
      <c:spPr>
        <a:noFill/>
        <a:ln w="25262">
          <a:noFill/>
        </a:ln>
      </c:spPr>
    </c:plotArea>
    <c:plotVisOnly val="1"/>
    <c:dispBlanksAs val="gap"/>
    <c:showDLblsOverMax val="0"/>
  </c:chart>
  <c:spPr>
    <a:noFill/>
    <a:ln>
      <a:noFill/>
    </a:ln>
  </c:spPr>
  <c:txPr>
    <a:bodyPr/>
    <a:lstStyle/>
    <a:p>
      <a:pPr>
        <a:defRPr sz="1193" b="1"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56084656084596E-2"/>
          <c:y val="2.2508038585209E-2"/>
          <c:w val="0.84656084656084596"/>
          <c:h val="0.88424437299035397"/>
        </c:manualLayout>
      </c:layout>
      <c:barChart>
        <c:barDir val="bar"/>
        <c:grouping val="stacked"/>
        <c:varyColors val="0"/>
        <c:ser>
          <c:idx val="0"/>
          <c:order val="0"/>
          <c:tx>
            <c:strRef>
              <c:f>Sheet1!$B$1</c:f>
              <c:strCache>
                <c:ptCount val="1"/>
              </c:strCache>
            </c:strRef>
          </c:tx>
          <c:spPr>
            <a:solidFill>
              <a:schemeClr val="accent6">
                <a:lumMod val="90000"/>
              </a:schemeClr>
            </a:solidFill>
            <a:ln w="12669">
              <a:noFill/>
              <a:prstDash val="solid"/>
            </a:ln>
          </c:spPr>
          <c:invertIfNegative val="0"/>
          <c:dPt>
            <c:idx val="0"/>
            <c:invertIfNegative val="0"/>
            <c:bubble3D val="0"/>
            <c:spPr>
              <a:solidFill>
                <a:schemeClr val="accent6">
                  <a:lumMod val="75000"/>
                </a:schemeClr>
              </a:solidFill>
              <a:ln w="12669">
                <a:noFill/>
                <a:prstDash val="solid"/>
              </a:ln>
            </c:spPr>
          </c:dPt>
          <c:dPt>
            <c:idx val="2"/>
            <c:invertIfNegative val="0"/>
            <c:bubble3D val="0"/>
            <c:spPr>
              <a:solidFill>
                <a:schemeClr val="accent6">
                  <a:lumMod val="75000"/>
                </a:schemeClr>
              </a:solidFill>
              <a:ln w="12669">
                <a:noFill/>
                <a:prstDash val="solid"/>
              </a:ln>
            </c:spPr>
          </c:dPt>
          <c:dPt>
            <c:idx val="4"/>
            <c:invertIfNegative val="0"/>
            <c:bubble3D val="0"/>
            <c:spPr>
              <a:solidFill>
                <a:schemeClr val="accent6">
                  <a:lumMod val="75000"/>
                </a:schemeClr>
              </a:solidFill>
              <a:ln w="12669">
                <a:noFill/>
                <a:prstDash val="solid"/>
              </a:ln>
            </c:spPr>
          </c:dPt>
          <c:dPt>
            <c:idx val="6"/>
            <c:invertIfNegative val="0"/>
            <c:bubble3D val="0"/>
            <c:spPr>
              <a:solidFill>
                <a:schemeClr val="accent6">
                  <a:lumMod val="75000"/>
                </a:schemeClr>
              </a:solidFill>
              <a:ln w="12669">
                <a:noFill/>
                <a:prstDash val="solid"/>
              </a:ln>
            </c:spPr>
          </c:dPt>
          <c:dPt>
            <c:idx val="8"/>
            <c:invertIfNegative val="0"/>
            <c:bubble3D val="0"/>
            <c:spPr>
              <a:solidFill>
                <a:schemeClr val="accent6">
                  <a:lumMod val="75000"/>
                </a:schemeClr>
              </a:solidFill>
              <a:ln w="12669">
                <a:noFill/>
                <a:prstDash val="solid"/>
              </a:ln>
            </c:spPr>
          </c:dPt>
          <c:dPt>
            <c:idx val="10"/>
            <c:invertIfNegative val="0"/>
            <c:bubble3D val="0"/>
            <c:spPr>
              <a:solidFill>
                <a:schemeClr val="accent6">
                  <a:lumMod val="75000"/>
                </a:schemeClr>
              </a:solidFill>
              <a:ln w="12669">
                <a:noFill/>
                <a:prstDash val="solid"/>
              </a:ln>
            </c:spPr>
          </c:dPt>
          <c:dPt>
            <c:idx val="12"/>
            <c:invertIfNegative val="0"/>
            <c:bubble3D val="0"/>
            <c:spPr>
              <a:solidFill>
                <a:schemeClr val="accent6">
                  <a:lumMod val="75000"/>
                </a:schemeClr>
              </a:solidFill>
              <a:ln w="12669">
                <a:noFill/>
                <a:prstDash val="solid"/>
              </a:ln>
            </c:spPr>
          </c:dPt>
          <c:cat>
            <c:numRef>
              <c:f>Sheet1!$A$2:$A$15</c:f>
              <c:numCache>
                <c:formatCode>General</c:formatCode>
                <c:ptCount val="14"/>
              </c:numCache>
            </c:numRef>
          </c:cat>
          <c:val>
            <c:numRef>
              <c:f>Sheet1!$B$2:$B$15</c:f>
              <c:numCache>
                <c:formatCode>General</c:formatCode>
                <c:ptCount val="14"/>
                <c:pt idx="0">
                  <c:v>6.0000000000006821</c:v>
                </c:pt>
                <c:pt idx="1">
                  <c:v>6.0000000000006821</c:v>
                </c:pt>
                <c:pt idx="2">
                  <c:v>22.000000000002501</c:v>
                </c:pt>
                <c:pt idx="3">
                  <c:v>18.00000000000205</c:v>
                </c:pt>
                <c:pt idx="4">
                  <c:v>58.000000000006587</c:v>
                </c:pt>
                <c:pt idx="5">
                  <c:v>55.000000000006253</c:v>
                </c:pt>
                <c:pt idx="6">
                  <c:v>116.0000000000132</c:v>
                </c:pt>
                <c:pt idx="7">
                  <c:v>110.00000000001251</c:v>
                </c:pt>
                <c:pt idx="8">
                  <c:v>8.0000000000009095</c:v>
                </c:pt>
                <c:pt idx="9">
                  <c:v>6.0000000000006821</c:v>
                </c:pt>
                <c:pt idx="10">
                  <c:v>16.000000000001819</c:v>
                </c:pt>
                <c:pt idx="11">
                  <c:v>15.000000000001711</c:v>
                </c:pt>
                <c:pt idx="12">
                  <c:v>46.00000000000523</c:v>
                </c:pt>
                <c:pt idx="13">
                  <c:v>42.000000000004768</c:v>
                </c:pt>
              </c:numCache>
            </c:numRef>
          </c:val>
        </c:ser>
        <c:ser>
          <c:idx val="1"/>
          <c:order val="1"/>
          <c:tx>
            <c:strRef>
              <c:f>Sheet1!$C$1</c:f>
              <c:strCache>
                <c:ptCount val="1"/>
              </c:strCache>
            </c:strRef>
          </c:tx>
          <c:spPr>
            <a:solidFill>
              <a:srgbClr val="E28815"/>
            </a:solidFill>
            <a:ln w="12669">
              <a:noFill/>
              <a:prstDash val="solid"/>
            </a:ln>
          </c:spPr>
          <c:invertIfNegative val="0"/>
          <c:dPt>
            <c:idx val="0"/>
            <c:invertIfNegative val="0"/>
            <c:bubble3D val="0"/>
            <c:spPr>
              <a:solidFill>
                <a:srgbClr val="E28815"/>
              </a:solidFill>
              <a:ln w="25338">
                <a:noFill/>
              </a:ln>
            </c:spPr>
          </c:dPt>
          <c:dPt>
            <c:idx val="1"/>
            <c:invertIfNegative val="0"/>
            <c:bubble3D val="0"/>
            <c:spPr>
              <a:solidFill>
                <a:srgbClr val="E28815"/>
              </a:solidFill>
              <a:ln w="25338">
                <a:noFill/>
              </a:ln>
            </c:spPr>
          </c:dPt>
          <c:dPt>
            <c:idx val="2"/>
            <c:invertIfNegative val="0"/>
            <c:bubble3D val="0"/>
            <c:spPr>
              <a:solidFill>
                <a:srgbClr val="E28815"/>
              </a:solidFill>
              <a:ln w="25338">
                <a:noFill/>
              </a:ln>
            </c:spPr>
          </c:dPt>
          <c:dPt>
            <c:idx val="8"/>
            <c:invertIfNegative val="0"/>
            <c:bubble3D val="0"/>
            <c:spPr>
              <a:solidFill>
                <a:srgbClr val="E28815"/>
              </a:solidFill>
              <a:ln w="25338">
                <a:noFill/>
              </a:ln>
            </c:spPr>
          </c:dPt>
          <c:cat>
            <c:numRef>
              <c:f>Sheet1!$A$2:$A$15</c:f>
              <c:numCache>
                <c:formatCode>General</c:formatCode>
                <c:ptCount val="14"/>
              </c:numCache>
            </c:numRef>
          </c:cat>
          <c:val>
            <c:numRef>
              <c:f>Sheet1!$C$2:$C$15</c:f>
              <c:numCache>
                <c:formatCode>General</c:formatCode>
                <c:ptCount val="14"/>
                <c:pt idx="3">
                  <c:v>1.0000000000001139</c:v>
                </c:pt>
                <c:pt idx="4">
                  <c:v>1.0000000000001139</c:v>
                </c:pt>
                <c:pt idx="5">
                  <c:v>4.0000000000004547</c:v>
                </c:pt>
                <c:pt idx="6">
                  <c:v>2.0000000000002269</c:v>
                </c:pt>
                <c:pt idx="7">
                  <c:v>8.0000000000009095</c:v>
                </c:pt>
                <c:pt idx="9">
                  <c:v>2.0000000000002269</c:v>
                </c:pt>
                <c:pt idx="10">
                  <c:v>1.0000000000001139</c:v>
                </c:pt>
                <c:pt idx="11">
                  <c:v>2.0000000000002269</c:v>
                </c:pt>
                <c:pt idx="12">
                  <c:v>4.0000000000004547</c:v>
                </c:pt>
                <c:pt idx="13">
                  <c:v>8.0000000000009095</c:v>
                </c:pt>
              </c:numCache>
            </c:numRef>
          </c:val>
        </c:ser>
        <c:dLbls>
          <c:showLegendKey val="0"/>
          <c:showVal val="0"/>
          <c:showCatName val="0"/>
          <c:showSerName val="0"/>
          <c:showPercent val="0"/>
          <c:showBubbleSize val="0"/>
        </c:dLbls>
        <c:gapWidth val="50"/>
        <c:overlap val="100"/>
        <c:axId val="75929472"/>
        <c:axId val="75931008"/>
      </c:barChart>
      <c:catAx>
        <c:axId val="75929472"/>
        <c:scaling>
          <c:orientation val="maxMin"/>
        </c:scaling>
        <c:delete val="0"/>
        <c:axPos val="l"/>
        <c:numFmt formatCode="General" sourceLinked="1"/>
        <c:majorTickMark val="out"/>
        <c:minorTickMark val="none"/>
        <c:tickLblPos val="none"/>
        <c:spPr>
          <a:ln w="12669">
            <a:solidFill>
              <a:srgbClr val="8D5614"/>
            </a:solidFill>
            <a:prstDash val="solid"/>
          </a:ln>
        </c:spPr>
        <c:crossAx val="75931008"/>
        <c:crossesAt val="0"/>
        <c:auto val="1"/>
        <c:lblAlgn val="ctr"/>
        <c:lblOffset val="100"/>
        <c:tickLblSkip val="1"/>
        <c:tickMarkSkip val="1"/>
        <c:noMultiLvlLbl val="0"/>
      </c:catAx>
      <c:valAx>
        <c:axId val="75931008"/>
        <c:scaling>
          <c:orientation val="minMax"/>
          <c:max val="120"/>
          <c:min val="0"/>
        </c:scaling>
        <c:delete val="0"/>
        <c:axPos val="b"/>
        <c:numFmt formatCode="#,##0;\-#,##0" sourceLinked="0"/>
        <c:majorTickMark val="out"/>
        <c:minorTickMark val="none"/>
        <c:tickLblPos val="nextTo"/>
        <c:spPr>
          <a:ln w="12669">
            <a:solidFill>
              <a:srgbClr val="8D5614"/>
            </a:solidFill>
            <a:prstDash val="solid"/>
          </a:ln>
        </c:spPr>
        <c:txPr>
          <a:bodyPr rot="0" vert="horz"/>
          <a:lstStyle/>
          <a:p>
            <a:pPr>
              <a:defRPr sz="998" b="0" i="0" u="none" strike="noStrike" baseline="0">
                <a:solidFill>
                  <a:srgbClr val="000000"/>
                </a:solidFill>
                <a:latin typeface="Arial"/>
                <a:ea typeface="Arial"/>
                <a:cs typeface="Arial"/>
              </a:defRPr>
            </a:pPr>
            <a:endParaRPr lang="en-US"/>
          </a:p>
        </c:txPr>
        <c:crossAx val="75929472"/>
        <c:crosses val="max"/>
        <c:crossBetween val="between"/>
        <c:majorUnit val="40"/>
      </c:valAx>
      <c:spPr>
        <a:noFill/>
        <a:ln w="25338">
          <a:noFill/>
        </a:ln>
      </c:spPr>
    </c:plotArea>
    <c:plotVisOnly val="1"/>
    <c:dispBlanksAs val="gap"/>
    <c:showDLblsOverMax val="0"/>
  </c:chart>
  <c:spPr>
    <a:noFill/>
    <a:ln>
      <a:noFill/>
    </a:ln>
  </c:spPr>
  <c:txPr>
    <a:bodyPr/>
    <a:lstStyle/>
    <a:p>
      <a:pPr>
        <a:defRPr sz="1197" b="1"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80327868852403E-2"/>
          <c:y val="6.4000000000000001E-2"/>
          <c:w val="0.92622950819672101"/>
          <c:h val="0.90400000000000003"/>
        </c:manualLayout>
      </c:layout>
      <c:pieChart>
        <c:varyColors val="1"/>
        <c:ser>
          <c:idx val="0"/>
          <c:order val="0"/>
          <c:tx>
            <c:strRef>
              <c:f>Sheet1!$B$1</c:f>
              <c:strCache>
                <c:ptCount val="1"/>
              </c:strCache>
            </c:strRef>
          </c:tx>
          <c:spPr>
            <a:solidFill>
              <a:srgbClr val="63AAFE"/>
            </a:solidFill>
            <a:ln w="16938">
              <a:solidFill>
                <a:srgbClr val="A8681A"/>
              </a:solidFill>
              <a:prstDash val="solid"/>
            </a:ln>
          </c:spPr>
          <c:dPt>
            <c:idx val="0"/>
            <c:bubble3D val="0"/>
            <c:spPr>
              <a:solidFill>
                <a:schemeClr val="accent6">
                  <a:lumMod val="75000"/>
                </a:schemeClr>
              </a:solidFill>
              <a:ln w="16938">
                <a:solidFill>
                  <a:srgbClr val="A8681A"/>
                </a:solidFill>
                <a:prstDash val="solid"/>
              </a:ln>
            </c:spPr>
          </c:dPt>
          <c:dPt>
            <c:idx val="1"/>
            <c:bubble3D val="0"/>
            <c:spPr>
              <a:solidFill>
                <a:srgbClr val="FA9D51"/>
              </a:solidFill>
              <a:ln w="16938">
                <a:solidFill>
                  <a:srgbClr val="A8681A"/>
                </a:solidFill>
                <a:prstDash val="solid"/>
              </a:ln>
            </c:spPr>
          </c:dPt>
          <c:cat>
            <c:numRef>
              <c:f>Sheet1!$A$2:$A$3</c:f>
              <c:numCache>
                <c:formatCode>General</c:formatCode>
                <c:ptCount val="2"/>
              </c:numCache>
            </c:numRef>
          </c:cat>
          <c:val>
            <c:numRef>
              <c:f>Sheet1!$B$2:$B$3</c:f>
              <c:numCache>
                <c:formatCode>General</c:formatCode>
                <c:ptCount val="2"/>
                <c:pt idx="0">
                  <c:v>3.3000000000003751</c:v>
                </c:pt>
                <c:pt idx="1">
                  <c:v>96.700000000011002</c:v>
                </c:pt>
              </c:numCache>
            </c:numRef>
          </c:val>
        </c:ser>
        <c:dLbls>
          <c:showLegendKey val="0"/>
          <c:showVal val="0"/>
          <c:showCatName val="0"/>
          <c:showSerName val="0"/>
          <c:showPercent val="0"/>
          <c:showBubbleSize val="0"/>
          <c:showLeaderLines val="1"/>
        </c:dLbls>
        <c:firstSliceAng val="44"/>
      </c:pieChart>
      <c:spPr>
        <a:noFill/>
        <a:ln w="33876">
          <a:noFill/>
        </a:ln>
      </c:spPr>
    </c:plotArea>
    <c:plotVisOnly val="1"/>
    <c:dispBlanksAs val="zero"/>
    <c:showDLblsOverMax val="0"/>
  </c:chart>
  <c:spPr>
    <a:noFill/>
    <a:ln>
      <a:noFill/>
    </a:ln>
  </c:spPr>
  <c:txPr>
    <a:bodyPr/>
    <a:lstStyle/>
    <a:p>
      <a:pPr>
        <a:defRPr sz="1600" b="1"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30303030302997E-2"/>
          <c:y val="4.54545454545454E-2"/>
          <c:w val="0.93181818181818199"/>
          <c:h val="0.93181818181818199"/>
        </c:manualLayout>
      </c:layout>
      <c:pieChart>
        <c:varyColors val="1"/>
        <c:ser>
          <c:idx val="0"/>
          <c:order val="0"/>
          <c:tx>
            <c:strRef>
              <c:f>Sheet1!$B$1</c:f>
              <c:strCache>
                <c:ptCount val="1"/>
              </c:strCache>
            </c:strRef>
          </c:tx>
          <c:spPr>
            <a:solidFill>
              <a:srgbClr val="63AAFE"/>
            </a:solidFill>
            <a:ln w="15825">
              <a:solidFill>
                <a:srgbClr val="A8681A"/>
              </a:solidFill>
              <a:prstDash val="solid"/>
            </a:ln>
          </c:spPr>
          <c:dPt>
            <c:idx val="0"/>
            <c:bubble3D val="0"/>
            <c:spPr>
              <a:solidFill>
                <a:schemeClr val="accent6">
                  <a:lumMod val="75000"/>
                </a:schemeClr>
              </a:solidFill>
              <a:ln w="15825">
                <a:solidFill>
                  <a:srgbClr val="A8681A"/>
                </a:solidFill>
                <a:prstDash val="solid"/>
              </a:ln>
            </c:spPr>
          </c:dPt>
          <c:dPt>
            <c:idx val="1"/>
            <c:bubble3D val="0"/>
            <c:spPr>
              <a:solidFill>
                <a:srgbClr val="FA9D51"/>
              </a:solidFill>
              <a:ln w="15825">
                <a:solidFill>
                  <a:srgbClr val="A8681A"/>
                </a:solidFill>
                <a:prstDash val="solid"/>
              </a:ln>
            </c:spPr>
          </c:dPt>
          <c:cat>
            <c:numRef>
              <c:f>Sheet1!$A$2:$A$3</c:f>
              <c:numCache>
                <c:formatCode>General</c:formatCode>
                <c:ptCount val="2"/>
              </c:numCache>
            </c:numRef>
          </c:cat>
          <c:val>
            <c:numRef>
              <c:f>Sheet1!$B$2:$B$3</c:f>
              <c:numCache>
                <c:formatCode>General</c:formatCode>
                <c:ptCount val="2"/>
                <c:pt idx="0">
                  <c:v>16.000000000001819</c:v>
                </c:pt>
                <c:pt idx="1">
                  <c:v>84.00000000000955</c:v>
                </c:pt>
              </c:numCache>
            </c:numRef>
          </c:val>
        </c:ser>
        <c:dLbls>
          <c:showLegendKey val="0"/>
          <c:showVal val="0"/>
          <c:showCatName val="0"/>
          <c:showSerName val="0"/>
          <c:showPercent val="0"/>
          <c:showBubbleSize val="0"/>
          <c:showLeaderLines val="1"/>
        </c:dLbls>
        <c:firstSliceAng val="12"/>
      </c:pieChart>
      <c:spPr>
        <a:noFill/>
        <a:ln w="31649">
          <a:noFill/>
        </a:ln>
      </c:spPr>
    </c:plotArea>
    <c:plotVisOnly val="1"/>
    <c:dispBlanksAs val="zero"/>
    <c:showDLblsOverMax val="0"/>
  </c:chart>
  <c:spPr>
    <a:noFill/>
    <a:ln>
      <a:noFill/>
    </a:ln>
  </c:spPr>
  <c:txPr>
    <a:bodyPr/>
    <a:lstStyle/>
    <a:p>
      <a:pPr>
        <a:defRPr sz="1495" b="1"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823529411764698E-2"/>
          <c:y val="2.8225806451612899E-2"/>
          <c:w val="0.92156862745098"/>
          <c:h val="0.96370967741935498"/>
        </c:manualLayout>
      </c:layout>
      <c:barChart>
        <c:barDir val="bar"/>
        <c:grouping val="clustered"/>
        <c:varyColors val="0"/>
        <c:ser>
          <c:idx val="0"/>
          <c:order val="0"/>
          <c:tx>
            <c:strRef>
              <c:f>Sheet1!$B$1</c:f>
              <c:strCache>
                <c:ptCount val="1"/>
              </c:strCache>
            </c:strRef>
          </c:tx>
          <c:spPr>
            <a:solidFill>
              <a:srgbClr val="FA9D51"/>
            </a:solidFill>
            <a:ln w="12661">
              <a:noFill/>
              <a:prstDash val="solid"/>
            </a:ln>
          </c:spPr>
          <c:invertIfNegative val="0"/>
          <c:cat>
            <c:numRef>
              <c:f>Sheet1!$A$2:$A$7</c:f>
              <c:numCache>
                <c:formatCode>General</c:formatCode>
                <c:ptCount val="6"/>
              </c:numCache>
            </c:numRef>
          </c:cat>
          <c:val>
            <c:numRef>
              <c:f>Sheet1!$B$2:$B$7</c:f>
              <c:numCache>
                <c:formatCode>General</c:formatCode>
                <c:ptCount val="6"/>
                <c:pt idx="0">
                  <c:v>82.352941176479902</c:v>
                </c:pt>
                <c:pt idx="1">
                  <c:v>77.142857142865893</c:v>
                </c:pt>
                <c:pt idx="2">
                  <c:v>70.588235294125681</c:v>
                </c:pt>
                <c:pt idx="3">
                  <c:v>65.625000000007446</c:v>
                </c:pt>
                <c:pt idx="4">
                  <c:v>55.88235294118283</c:v>
                </c:pt>
                <c:pt idx="5">
                  <c:v>2.8571428571431818</c:v>
                </c:pt>
              </c:numCache>
            </c:numRef>
          </c:val>
        </c:ser>
        <c:dLbls>
          <c:showLegendKey val="0"/>
          <c:showVal val="0"/>
          <c:showCatName val="0"/>
          <c:showSerName val="0"/>
          <c:showPercent val="0"/>
          <c:showBubbleSize val="0"/>
        </c:dLbls>
        <c:gapWidth val="60"/>
        <c:axId val="77331840"/>
        <c:axId val="77362304"/>
      </c:barChart>
      <c:catAx>
        <c:axId val="77331840"/>
        <c:scaling>
          <c:orientation val="maxMin"/>
        </c:scaling>
        <c:delete val="0"/>
        <c:axPos val="l"/>
        <c:numFmt formatCode="General" sourceLinked="1"/>
        <c:majorTickMark val="out"/>
        <c:minorTickMark val="none"/>
        <c:tickLblPos val="none"/>
        <c:spPr>
          <a:ln w="12661">
            <a:solidFill>
              <a:srgbClr val="8D5614"/>
            </a:solidFill>
            <a:prstDash val="solid"/>
          </a:ln>
        </c:spPr>
        <c:crossAx val="77362304"/>
        <c:crossesAt val="0"/>
        <c:auto val="1"/>
        <c:lblAlgn val="ctr"/>
        <c:lblOffset val="100"/>
        <c:tickLblSkip val="1"/>
        <c:tickMarkSkip val="1"/>
        <c:noMultiLvlLbl val="0"/>
      </c:catAx>
      <c:valAx>
        <c:axId val="77362304"/>
        <c:scaling>
          <c:orientation val="minMax"/>
          <c:max val="82.352941176470551"/>
          <c:min val="0"/>
        </c:scaling>
        <c:delete val="0"/>
        <c:axPos val="b"/>
        <c:numFmt formatCode="General" sourceLinked="1"/>
        <c:majorTickMark val="none"/>
        <c:minorTickMark val="none"/>
        <c:tickLblPos val="none"/>
        <c:spPr>
          <a:ln w="12661">
            <a:solidFill>
              <a:srgbClr val="8D5614"/>
            </a:solidFill>
            <a:prstDash val="solid"/>
          </a:ln>
        </c:spPr>
        <c:crossAx val="77331840"/>
        <c:crosses val="max"/>
        <c:crossBetween val="between"/>
        <c:majorUnit val="20"/>
      </c:valAx>
      <c:spPr>
        <a:noFill/>
        <a:ln w="25321">
          <a:noFill/>
        </a:ln>
      </c:spPr>
    </c:plotArea>
    <c:plotVisOnly val="1"/>
    <c:dispBlanksAs val="gap"/>
    <c:showDLblsOverMax val="0"/>
  </c:chart>
  <c:spPr>
    <a:noFill/>
    <a:ln>
      <a:noFill/>
    </a:ln>
  </c:spPr>
  <c:txPr>
    <a:bodyPr/>
    <a:lstStyle/>
    <a:p>
      <a:pPr>
        <a:defRPr sz="1196" b="1" i="0" u="none" strike="noStrike" baseline="0">
          <a:solidFill>
            <a:srgbClr val="000000"/>
          </a:solidFill>
          <a:latin typeface="Calibri"/>
          <a:ea typeface="Calibri"/>
          <a:cs typeface="Calibri"/>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75A6CE-42F9-4E01-AD14-17456ACECB09}" type="datetimeFigureOut">
              <a:rPr lang="en-US" smtClean="0"/>
              <a:pPr/>
              <a:t>11/30/2016</a:t>
            </a:fld>
            <a:endParaRPr lang="en-US"/>
          </a:p>
        </p:txBody>
      </p:sp>
      <p:sp>
        <p:nvSpPr>
          <p:cNvPr id="4" name="Slide Image Placeholder 3"/>
          <p:cNvSpPr>
            <a:spLocks noGrp="1" noRot="1" noChangeAspect="1"/>
          </p:cNvSpPr>
          <p:nvPr>
            <p:ph type="sldImg" idx="2"/>
          </p:nvPr>
        </p:nvSpPr>
        <p:spPr>
          <a:xfrm>
            <a:off x="1065213" y="696913"/>
            <a:ext cx="4879975" cy="348615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1C575A-FA3C-4170-BDE2-E20A38399392}" type="slidenum">
              <a:rPr lang="en-US" smtClean="0"/>
              <a:pPr/>
              <a:t>‹#›</a:t>
            </a:fld>
            <a:endParaRPr lang="en-US"/>
          </a:p>
        </p:txBody>
      </p:sp>
    </p:spTree>
    <p:extLst>
      <p:ext uri="{BB962C8B-B14F-4D97-AF65-F5344CB8AC3E}">
        <p14:creationId xmlns:p14="http://schemas.microsoft.com/office/powerpoint/2010/main" val="37086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696913"/>
            <a:ext cx="4879975"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1C575A-FA3C-4170-BDE2-E20A38399392}" type="slidenum">
              <a:rPr lang="en-US" smtClean="0"/>
              <a:pPr/>
              <a:t>0</a:t>
            </a:fld>
            <a:endParaRPr lang="en-US"/>
          </a:p>
        </p:txBody>
      </p:sp>
    </p:spTree>
    <p:extLst>
      <p:ext uri="{BB962C8B-B14F-4D97-AF65-F5344CB8AC3E}">
        <p14:creationId xmlns:p14="http://schemas.microsoft.com/office/powerpoint/2010/main" val="144546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1</a:t>
            </a:fld>
            <a:endParaRPr lang="en-US"/>
          </a:p>
        </p:txBody>
      </p:sp>
    </p:spTree>
    <p:extLst>
      <p:ext uri="{BB962C8B-B14F-4D97-AF65-F5344CB8AC3E}">
        <p14:creationId xmlns:p14="http://schemas.microsoft.com/office/powerpoint/2010/main" val="4103962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a:spcBef>
                <a:spcPct val="0"/>
              </a:spcBef>
            </a:pPr>
            <a:r>
              <a:rPr lang="es-ES" altLang="en-US" smtClean="0"/>
              <a:t>Latinos are the largest ethnic minority group in Illinois, comprising 17 percent of the population.  This has been the case since the beginning of the decade, during which time the Latino population has experienced rapid growth.</a:t>
            </a:r>
          </a:p>
        </p:txBody>
      </p:sp>
    </p:spTree>
    <p:extLst>
      <p:ext uri="{BB962C8B-B14F-4D97-AF65-F5344CB8AC3E}">
        <p14:creationId xmlns:p14="http://schemas.microsoft.com/office/powerpoint/2010/main" val="1699454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s-MX" altLang="en-US" smtClean="0"/>
              <a:t>Latinos are not just in the Chicago region. We are every where in the State</a:t>
            </a:r>
          </a:p>
        </p:txBody>
      </p:sp>
    </p:spTree>
    <p:extLst>
      <p:ext uri="{BB962C8B-B14F-4D97-AF65-F5344CB8AC3E}">
        <p14:creationId xmlns:p14="http://schemas.microsoft.com/office/powerpoint/2010/main" val="120307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5</a:t>
            </a:fld>
            <a:endParaRPr lang="en-US"/>
          </a:p>
        </p:txBody>
      </p:sp>
    </p:spTree>
    <p:extLst>
      <p:ext uri="{BB962C8B-B14F-4D97-AF65-F5344CB8AC3E}">
        <p14:creationId xmlns:p14="http://schemas.microsoft.com/office/powerpoint/2010/main" val="151932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16</a:t>
            </a:fld>
            <a:endParaRPr lang="en-US"/>
          </a:p>
        </p:txBody>
      </p:sp>
    </p:spTree>
    <p:extLst>
      <p:ext uri="{BB962C8B-B14F-4D97-AF65-F5344CB8AC3E}">
        <p14:creationId xmlns:p14="http://schemas.microsoft.com/office/powerpoint/2010/main" val="2108738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170" name="think-cell Slide" r:id="rId4" imgW="360" imgH="360" progId="TCLayout.ActiveDocument.1">
                  <p:embed/>
                </p:oleObj>
              </mc:Choice>
              <mc:Fallback>
                <p:oleObj name="think-cell Slide" r:id="rId4" imgW="360" imgH="360" progId="TCLayout.ActiveDocument.1">
                  <p:embed/>
                  <p:pic>
                    <p:nvPicPr>
                      <p:cNvPr id="0" name="Picture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itle 14"/>
          <p:cNvSpPr>
            <a:spLocks noGrp="1"/>
          </p:cNvSpPr>
          <p:nvPr>
            <p:ph type="title" hasCustomPrompt="1"/>
          </p:nvPr>
        </p:nvSpPr>
        <p:spPr>
          <a:xfrm>
            <a:off x="443132" y="1926000"/>
            <a:ext cx="8716743" cy="1015663"/>
          </a:xfrm>
        </p:spPr>
        <p:txBody>
          <a:bodyPr anchor="b" anchorCtr="0">
            <a:noAutofit/>
          </a:bodyPr>
          <a:lstStyle>
            <a:lvl1pPr>
              <a:defRPr sz="3000"/>
            </a:lvl1pPr>
          </a:lstStyle>
          <a:p>
            <a:r>
              <a:rPr lang="en-US" dirty="0" smtClean="0"/>
              <a:t>Title in Title Case</a:t>
            </a:r>
            <a:br>
              <a:rPr lang="en-US" dirty="0" smtClean="0"/>
            </a:br>
            <a:r>
              <a:rPr lang="en-US" dirty="0" smtClean="0"/>
              <a:t>(Arial Bold 30pt, Dark Maroon)</a:t>
            </a:r>
          </a:p>
        </p:txBody>
      </p:sp>
      <p:sp>
        <p:nvSpPr>
          <p:cNvPr id="17" name="Text Placeholder 16"/>
          <p:cNvSpPr>
            <a:spLocks noGrp="1"/>
          </p:cNvSpPr>
          <p:nvPr>
            <p:ph type="body" sz="quarter" idx="10" hasCustomPrompt="1"/>
          </p:nvPr>
        </p:nvSpPr>
        <p:spPr>
          <a:xfrm>
            <a:off x="443131" y="2946400"/>
            <a:ext cx="8716743" cy="861774"/>
          </a:xfrm>
        </p:spPr>
        <p:txBody>
          <a:bodyPr>
            <a:noAutofit/>
          </a:bodyPr>
          <a:lstStyle>
            <a:lvl1pPr>
              <a:defRPr sz="2800" b="0">
                <a:solidFill>
                  <a:srgbClr val="4D4D4D"/>
                </a:solidFill>
              </a:defRPr>
            </a:lvl1pPr>
          </a:lstStyle>
          <a:p>
            <a:pPr lvl="0"/>
            <a:r>
              <a:rPr lang="en-US" dirty="0" smtClean="0"/>
              <a:t>Subtitle in Title Case</a:t>
            </a:r>
            <a:br>
              <a:rPr lang="en-US" dirty="0" smtClean="0"/>
            </a:br>
            <a:r>
              <a:rPr lang="en-US" dirty="0" smtClean="0"/>
              <a:t>(Arial 28pt, Dark Gray)</a:t>
            </a:r>
            <a:endParaRPr lang="en-US" dirty="0"/>
          </a:p>
        </p:txBody>
      </p:sp>
      <p:pic>
        <p:nvPicPr>
          <p:cNvPr id="14" name="Picture 2" descr="http://www.latinopolicyforum.org/theme/img/facebook-og.png"/>
          <p:cNvPicPr>
            <a:picLocks noChangeAspect="1" noChangeArrowheads="1"/>
          </p:cNvPicPr>
          <p:nvPr userDrawn="1"/>
        </p:nvPicPr>
        <p:blipFill>
          <a:blip r:embed="rId6" cstate="print"/>
          <a:srcRect t="25727" b="32492"/>
          <a:stretch>
            <a:fillRect/>
          </a:stretch>
        </p:blipFill>
        <p:spPr bwMode="auto">
          <a:xfrm>
            <a:off x="7485726" y="379828"/>
            <a:ext cx="2059208" cy="860351"/>
          </a:xfrm>
          <a:prstGeom prst="rect">
            <a:avLst/>
          </a:prstGeom>
          <a:noFill/>
        </p:spPr>
      </p:pic>
      <p:sp>
        <p:nvSpPr>
          <p:cNvPr id="19" name="Text Placeholder 18"/>
          <p:cNvSpPr>
            <a:spLocks noGrp="1"/>
          </p:cNvSpPr>
          <p:nvPr>
            <p:ph type="body" sz="quarter" idx="11" hasCustomPrompt="1"/>
          </p:nvPr>
        </p:nvSpPr>
        <p:spPr>
          <a:xfrm>
            <a:off x="443132" y="4431600"/>
            <a:ext cx="4297680" cy="307777"/>
          </a:xfrm>
        </p:spPr>
        <p:txBody>
          <a:bodyPr>
            <a:noAutofit/>
          </a:bodyPr>
          <a:lstStyle>
            <a:lvl1pPr>
              <a:defRPr sz="2000" b="0">
                <a:solidFill>
                  <a:srgbClr val="4D4D4D"/>
                </a:solidFill>
              </a:defRPr>
            </a:lvl1pPr>
          </a:lstStyle>
          <a:p>
            <a:pPr lvl="0"/>
            <a:r>
              <a:rPr lang="en-US" dirty="0" smtClean="0"/>
              <a:t>Date (Arial 20pt, dark gray)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43133" y="1508400"/>
            <a:ext cx="8716098" cy="459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40430" y="228600"/>
            <a:ext cx="56007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1" y="1828802"/>
            <a:ext cx="4240530" cy="4411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80610" y="1828802"/>
            <a:ext cx="4240530" cy="4411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480060" y="6248400"/>
            <a:ext cx="2240280"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xfrm>
            <a:off x="3280411" y="6248400"/>
            <a:ext cx="3040380" cy="457200"/>
          </a:xfrm>
          <a:prstGeom prst="rect">
            <a:avLst/>
          </a:prstGeom>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xfrm>
            <a:off x="6880861" y="6248400"/>
            <a:ext cx="2240280" cy="457200"/>
          </a:xfrm>
          <a:prstGeom prst="rect">
            <a:avLst/>
          </a:prstGeom>
          <a:ln/>
        </p:spPr>
        <p:txBody>
          <a:bodyPr/>
          <a:lstStyle>
            <a:lvl1pPr>
              <a:defRPr/>
            </a:lvl1pPr>
          </a:lstStyle>
          <a:p>
            <a:pPr>
              <a:defRPr/>
            </a:pPr>
            <a:fld id="{EEA97583-88D5-47A0-8D2F-8AFB9A889109}"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130427"/>
            <a:ext cx="816102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3886200"/>
            <a:ext cx="67208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480060" y="6248400"/>
            <a:ext cx="2240280" cy="457200"/>
          </a:xfrm>
          <a:prstGeom prst="rect">
            <a:avLst/>
          </a:prstGeom>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xfrm>
            <a:off x="3280411" y="6248400"/>
            <a:ext cx="3040380" cy="457200"/>
          </a:xfrm>
          <a:prstGeom prst="rect">
            <a:avLst/>
          </a:prstGeom>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xfrm>
            <a:off x="6880861" y="6248400"/>
            <a:ext cx="2240280" cy="457200"/>
          </a:xfrm>
          <a:prstGeom prst="rect">
            <a:avLst/>
          </a:prstGeom>
          <a:ln/>
        </p:spPr>
        <p:txBody>
          <a:bodyPr/>
          <a:lstStyle>
            <a:lvl1pPr>
              <a:defRPr/>
            </a:lvl1pPr>
          </a:lstStyle>
          <a:p>
            <a:pPr>
              <a:defRPr/>
            </a:pPr>
            <a:fld id="{3BC9B79C-AF57-4943-8966-332898A5F6F2}"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9"/>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46" name="think-cell Slide" r:id="rId10" imgW="360" imgH="360" progId="TCLayout.ActiveDocument.1">
                  <p:embed/>
                </p:oleObj>
              </mc:Choice>
              <mc:Fallback>
                <p:oleObj name="think-cell Slide" r:id="rId10" imgW="360" imgH="360" progId="TCLayout.ActiveDocument.1">
                  <p:embed/>
                  <p:pic>
                    <p:nvPicPr>
                      <p:cNvPr id="0" name="Picture 2"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43132" y="162000"/>
            <a:ext cx="7005417" cy="831600"/>
          </a:xfrm>
          <a:prstGeom prst="rect">
            <a:avLst/>
          </a:prstGeom>
        </p:spPr>
        <p:txBody>
          <a:bodyPr vert="horz" lIns="0" tIns="45720" rIns="0" bIns="45720" rtlCol="0" anchor="b" anchorCtr="0">
            <a:no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443133" y="1508400"/>
            <a:ext cx="8716098" cy="4590000"/>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FooterSimple"/>
          <p:cNvSpPr/>
          <p:nvPr userDrawn="1"/>
        </p:nvSpPr>
        <p:spPr>
          <a:xfrm>
            <a:off x="443132" y="6699600"/>
            <a:ext cx="624572"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l"/>
            <a:r>
              <a:rPr lang="en-US" sz="700" smtClean="0">
                <a:solidFill>
                  <a:srgbClr val="808080"/>
                </a:solidFill>
              </a:rPr>
              <a:t>160830 Latino Policy Forum's Strategic Outlook External Communication vSent.pptx</a:t>
            </a:r>
            <a:endParaRPr lang="en-US" sz="700" noProof="0" dirty="0">
              <a:solidFill>
                <a:srgbClr val="808080"/>
              </a:solidFill>
            </a:endParaRPr>
          </a:p>
        </p:txBody>
      </p:sp>
      <p:sp>
        <p:nvSpPr>
          <p:cNvPr id="10" name="TextBox 9"/>
          <p:cNvSpPr txBox="1"/>
          <p:nvPr userDrawn="1"/>
        </p:nvSpPr>
        <p:spPr>
          <a:xfrm>
            <a:off x="8974302" y="6674400"/>
            <a:ext cx="184638" cy="127000"/>
          </a:xfrm>
          <a:prstGeom prst="rect">
            <a:avLst/>
          </a:prstGeom>
          <a:noFill/>
          <a:ln/>
          <a:effectLst/>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E389-1311-4796-9190-1F74A8EADEA2}" type="slidenum">
              <a:rPr kumimoji="0" lang="en-US" sz="900" b="0"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smtClean="0">
              <a:ln>
                <a:noFill/>
              </a:ln>
              <a:solidFill>
                <a:srgbClr val="000000"/>
              </a:solidFill>
              <a:effectLst/>
              <a:uLnTx/>
              <a:uFillTx/>
              <a:latin typeface="+mn-lt"/>
              <a:ea typeface="+mn-ea"/>
              <a:cs typeface="+mn-cs"/>
            </a:endParaRPr>
          </a:p>
          <a:p>
            <a:endParaRPr lang="en-US" sz="900" dirty="0" smtClean="0">
              <a:latin typeface="Arial"/>
            </a:endParaRPr>
          </a:p>
        </p:txBody>
      </p:sp>
      <p:pic>
        <p:nvPicPr>
          <p:cNvPr id="16" name="Picture 2" descr="http://www.latinopolicyforum.org/theme/img/facebook-og.png"/>
          <p:cNvPicPr>
            <a:picLocks noChangeAspect="1" noChangeArrowheads="1"/>
          </p:cNvPicPr>
          <p:nvPr userDrawn="1"/>
        </p:nvPicPr>
        <p:blipFill>
          <a:blip r:embed="rId12" cstate="print"/>
          <a:srcRect t="25727" b="32492"/>
          <a:stretch>
            <a:fillRect/>
          </a:stretch>
        </p:blipFill>
        <p:spPr bwMode="auto">
          <a:xfrm>
            <a:off x="7405687" y="211479"/>
            <a:ext cx="1753543" cy="73264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Lst>
  <p:hf hdr="0" ftr="0" dt="0"/>
  <p:txStyles>
    <p:titleStyle>
      <a:lvl1pPr algn="l" defTabSz="914400" rtl="0" eaLnBrk="1" latinLnBrk="0" hangingPunct="1">
        <a:spcBef>
          <a:spcPct val="0"/>
        </a:spcBef>
        <a:buNone/>
        <a:defRPr sz="2400" b="1" kern="1200">
          <a:solidFill>
            <a:srgbClr val="7C1302"/>
          </a:solidFill>
          <a:latin typeface="+mj-lt"/>
          <a:ea typeface="+mj-ea"/>
          <a:cs typeface="+mj-cs"/>
        </a:defRPr>
      </a:lvl1pPr>
    </p:titleStyle>
    <p:body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rgbClr val="7C130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rgbClr val="7C130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rgbClr val="7C130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rgbClr val="7C130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tags" Target="../tags/tag12.xml"/><Relationship Id="rId11" Type="http://schemas.openxmlformats.org/officeDocument/2006/relationships/chart" Target="../charts/chart2.xml"/><Relationship Id="rId5" Type="http://schemas.openxmlformats.org/officeDocument/2006/relationships/tags" Target="../tags/tag11.xml"/><Relationship Id="rId10" Type="http://schemas.openxmlformats.org/officeDocument/2006/relationships/image" Target="../media/image6.emf"/><Relationship Id="rId4" Type="http://schemas.openxmlformats.org/officeDocument/2006/relationships/tags" Target="../tags/tag10.xml"/><Relationship Id="rId9"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3" Type="http://schemas.openxmlformats.org/officeDocument/2006/relationships/tags" Target="../tags/tag16.xml"/><Relationship Id="rId21" Type="http://schemas.openxmlformats.org/officeDocument/2006/relationships/image" Target="../media/image6.emf"/><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oleObject" Target="../embeddings/oleObject8.bin"/><Relationship Id="rId1" Type="http://schemas.openxmlformats.org/officeDocument/2006/relationships/vmlDrawing" Target="../drawings/vmlDrawing8.v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19"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chart" Target="../charts/chart3.xml"/></Relationships>
</file>

<file path=ppt/slides/_rels/slide13.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3" Type="http://schemas.openxmlformats.org/officeDocument/2006/relationships/tags" Target="../tags/tag33.xml"/><Relationship Id="rId21" Type="http://schemas.openxmlformats.org/officeDocument/2006/relationships/oleObject" Target="../embeddings/oleObject9.bin"/><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chart" Target="../charts/chart5.xml"/><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chart" Target="../charts/chart4.xml"/><Relationship Id="rId10" Type="http://schemas.openxmlformats.org/officeDocument/2006/relationships/tags" Target="../tags/tag40.xml"/><Relationship Id="rId19" Type="http://schemas.openxmlformats.org/officeDocument/2006/relationships/tags" Target="../tags/tag49.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image" Target="../media/image6.emf"/></Relationships>
</file>

<file path=ppt/slides/_rels/slide14.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26" Type="http://schemas.openxmlformats.org/officeDocument/2006/relationships/tags" Target="../tags/tag74.xml"/><Relationship Id="rId3" Type="http://schemas.openxmlformats.org/officeDocument/2006/relationships/tags" Target="../tags/tag51.xml"/><Relationship Id="rId21" Type="http://schemas.openxmlformats.org/officeDocument/2006/relationships/tags" Target="../tags/tag69.xml"/><Relationship Id="rId34" Type="http://schemas.openxmlformats.org/officeDocument/2006/relationships/oleObject" Target="../embeddings/oleObject10.bin"/><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tags" Target="../tags/tag73.xml"/><Relationship Id="rId33" Type="http://schemas.openxmlformats.org/officeDocument/2006/relationships/slideLayout" Target="../slideLayouts/slideLayout2.xml"/><Relationship Id="rId38" Type="http://schemas.openxmlformats.org/officeDocument/2006/relationships/chart" Target="../charts/chart8.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tags" Target="../tags/tag68.xml"/><Relationship Id="rId29" Type="http://schemas.openxmlformats.org/officeDocument/2006/relationships/tags" Target="../tags/tag77.xml"/><Relationship Id="rId1" Type="http://schemas.openxmlformats.org/officeDocument/2006/relationships/vmlDrawing" Target="../drawings/vmlDrawing10.vml"/><Relationship Id="rId6" Type="http://schemas.openxmlformats.org/officeDocument/2006/relationships/tags" Target="../tags/tag54.xml"/><Relationship Id="rId11" Type="http://schemas.openxmlformats.org/officeDocument/2006/relationships/tags" Target="../tags/tag59.xml"/><Relationship Id="rId24" Type="http://schemas.openxmlformats.org/officeDocument/2006/relationships/tags" Target="../tags/tag72.xml"/><Relationship Id="rId32" Type="http://schemas.openxmlformats.org/officeDocument/2006/relationships/tags" Target="../tags/tag80.xml"/><Relationship Id="rId37" Type="http://schemas.openxmlformats.org/officeDocument/2006/relationships/chart" Target="../charts/chart7.xml"/><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tags" Target="../tags/tag71.xml"/><Relationship Id="rId28" Type="http://schemas.openxmlformats.org/officeDocument/2006/relationships/tags" Target="../tags/tag76.xml"/><Relationship Id="rId36" Type="http://schemas.openxmlformats.org/officeDocument/2006/relationships/chart" Target="../charts/chart6.xml"/><Relationship Id="rId10" Type="http://schemas.openxmlformats.org/officeDocument/2006/relationships/tags" Target="../tags/tag58.xml"/><Relationship Id="rId19" Type="http://schemas.openxmlformats.org/officeDocument/2006/relationships/tags" Target="../tags/tag67.xml"/><Relationship Id="rId31" Type="http://schemas.openxmlformats.org/officeDocument/2006/relationships/tags" Target="../tags/tag79.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tags" Target="../tags/tag70.xml"/><Relationship Id="rId27" Type="http://schemas.openxmlformats.org/officeDocument/2006/relationships/tags" Target="../tags/tag75.xml"/><Relationship Id="rId30" Type="http://schemas.openxmlformats.org/officeDocument/2006/relationships/tags" Target="../tags/tag78.xml"/><Relationship Id="rId35"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18" Type="http://schemas.openxmlformats.org/officeDocument/2006/relationships/tags" Target="../tags/tag97.xml"/><Relationship Id="rId26" Type="http://schemas.openxmlformats.org/officeDocument/2006/relationships/tags" Target="../tags/tag105.xml"/><Relationship Id="rId3" Type="http://schemas.openxmlformats.org/officeDocument/2006/relationships/tags" Target="../tags/tag82.xml"/><Relationship Id="rId21" Type="http://schemas.openxmlformats.org/officeDocument/2006/relationships/tags" Target="../tags/tag100.xml"/><Relationship Id="rId34" Type="http://schemas.openxmlformats.org/officeDocument/2006/relationships/chart" Target="../charts/chart10.xml"/><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tags" Target="../tags/tag104.xml"/><Relationship Id="rId33" Type="http://schemas.openxmlformats.org/officeDocument/2006/relationships/chart" Target="../charts/chart9.xml"/><Relationship Id="rId2" Type="http://schemas.openxmlformats.org/officeDocument/2006/relationships/tags" Target="../tags/tag81.xml"/><Relationship Id="rId16" Type="http://schemas.openxmlformats.org/officeDocument/2006/relationships/tags" Target="../tags/tag95.xml"/><Relationship Id="rId20" Type="http://schemas.openxmlformats.org/officeDocument/2006/relationships/tags" Target="../tags/tag99.xml"/><Relationship Id="rId29" Type="http://schemas.openxmlformats.org/officeDocument/2006/relationships/tags" Target="../tags/tag108.xml"/><Relationship Id="rId1" Type="http://schemas.openxmlformats.org/officeDocument/2006/relationships/vmlDrawing" Target="../drawings/vmlDrawing11.vml"/><Relationship Id="rId6" Type="http://schemas.openxmlformats.org/officeDocument/2006/relationships/tags" Target="../tags/tag85.xml"/><Relationship Id="rId11" Type="http://schemas.openxmlformats.org/officeDocument/2006/relationships/tags" Target="../tags/tag90.xml"/><Relationship Id="rId24" Type="http://schemas.openxmlformats.org/officeDocument/2006/relationships/tags" Target="../tags/tag103.xml"/><Relationship Id="rId32" Type="http://schemas.openxmlformats.org/officeDocument/2006/relationships/image" Target="../media/image6.emf"/><Relationship Id="rId5" Type="http://schemas.openxmlformats.org/officeDocument/2006/relationships/tags" Target="../tags/tag84.xml"/><Relationship Id="rId15" Type="http://schemas.openxmlformats.org/officeDocument/2006/relationships/tags" Target="../tags/tag94.xml"/><Relationship Id="rId23" Type="http://schemas.openxmlformats.org/officeDocument/2006/relationships/tags" Target="../tags/tag102.xml"/><Relationship Id="rId28" Type="http://schemas.openxmlformats.org/officeDocument/2006/relationships/tags" Target="../tags/tag107.xml"/><Relationship Id="rId10" Type="http://schemas.openxmlformats.org/officeDocument/2006/relationships/tags" Target="../tags/tag89.xml"/><Relationship Id="rId19" Type="http://schemas.openxmlformats.org/officeDocument/2006/relationships/tags" Target="../tags/tag98.xml"/><Relationship Id="rId31" Type="http://schemas.openxmlformats.org/officeDocument/2006/relationships/oleObject" Target="../embeddings/oleObject11.bin"/><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tags" Target="../tags/tag101.xml"/><Relationship Id="rId27" Type="http://schemas.openxmlformats.org/officeDocument/2006/relationships/tags" Target="../tags/tag106.xml"/><Relationship Id="rId30" Type="http://schemas.openxmlformats.org/officeDocument/2006/relationships/slideLayout" Target="../slideLayouts/slideLayout2.xml"/><Relationship Id="rId35" Type="http://schemas.openxmlformats.org/officeDocument/2006/relationships/chart" Target="../charts/chart11.xml"/></Relationships>
</file>

<file path=ppt/slides/_rels/slide16.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slideLayout" Target="../slideLayouts/slideLayout2.xml"/><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tags" Target="../tags/tag119.xml"/><Relationship Id="rId2" Type="http://schemas.openxmlformats.org/officeDocument/2006/relationships/tags" Target="../tags/tag109.xml"/><Relationship Id="rId16" Type="http://schemas.openxmlformats.org/officeDocument/2006/relationships/chart" Target="../charts/chart12.xml"/><Relationship Id="rId1" Type="http://schemas.openxmlformats.org/officeDocument/2006/relationships/vmlDrawing" Target="../drawings/vmlDrawing12.v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5" Type="http://schemas.openxmlformats.org/officeDocument/2006/relationships/image" Target="../media/image6.emf"/><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vmlDrawing" Target="../drawings/vmlDrawing13.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3"/>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2386" name="think-cell Slide" r:id="rId6" imgW="360" imgH="360" progId="TCLayout.ActiveDocument.1">
                  <p:embed/>
                </p:oleObj>
              </mc:Choice>
              <mc:Fallback>
                <p:oleObj name="think-cell Slide" r:id="rId6" imgW="360" imgH="360" progId="TCLayout.ActiveDocument.1">
                  <p:embed/>
                  <p:pic>
                    <p:nvPicPr>
                      <p:cNvPr id="0" name="Picture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0"/>
          <p:cNvSpPr>
            <a:spLocks noGrp="1"/>
          </p:cNvSpPr>
          <p:nvPr>
            <p:ph type="title"/>
          </p:nvPr>
        </p:nvSpPr>
        <p:spPr>
          <a:xfrm>
            <a:off x="637095" y="5080099"/>
            <a:ext cx="8716743" cy="1015663"/>
          </a:xfrm>
        </p:spPr>
        <p:txBody>
          <a:bodyPr/>
          <a:lstStyle/>
          <a:p>
            <a:pPr algn="ctr"/>
            <a:r>
              <a:rPr lang="en-US" sz="3600" dirty="0" smtClean="0">
                <a:solidFill>
                  <a:schemeClr val="tx2"/>
                </a:solidFill>
                <a:cs typeface="Arial" pitchFamily="34" charset="0"/>
              </a:rPr>
              <a:t>New Strategic Plan</a:t>
            </a:r>
          </a:p>
        </p:txBody>
      </p:sp>
      <p:sp>
        <p:nvSpPr>
          <p:cNvPr id="13" name="Text Placeholder 12"/>
          <p:cNvSpPr>
            <a:spLocks noGrp="1"/>
          </p:cNvSpPr>
          <p:nvPr>
            <p:ph type="body" sz="quarter" idx="11"/>
          </p:nvPr>
        </p:nvSpPr>
        <p:spPr>
          <a:xfrm>
            <a:off x="2752222" y="6212363"/>
            <a:ext cx="4297680" cy="307777"/>
          </a:xfrm>
        </p:spPr>
        <p:txBody>
          <a:bodyPr/>
          <a:lstStyle/>
          <a:p>
            <a:pPr algn="ctr"/>
            <a:r>
              <a:rPr lang="en-US" dirty="0" smtClean="0"/>
              <a:t>December 2016</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7048" y="363393"/>
            <a:ext cx="5119110" cy="5141081"/>
          </a:xfrm>
          <a:prstGeom prst="rect">
            <a:avLst/>
          </a:prstGeom>
        </p:spPr>
      </p:pic>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1240589537"/>
              </p:ext>
            </p:extLst>
          </p:nvPr>
        </p:nvGraphicFramePr>
        <p:xfrm>
          <a:off x="1538" y="1590"/>
          <a:ext cx="1538" cy="1587"/>
        </p:xfrm>
        <a:graphic>
          <a:graphicData uri="http://schemas.openxmlformats.org/presentationml/2006/ole">
            <mc:AlternateContent xmlns:mc="http://schemas.openxmlformats.org/markup-compatibility/2006">
              <mc:Choice xmlns:v="urn:schemas-microsoft-com:vml" Requires="v">
                <p:oleObj spid="_x0000_s18550" name="think-cell Slide" r:id="rId9" imgW="216" imgH="216" progId="TCLayout.ActiveDocument.1">
                  <p:embed/>
                </p:oleObj>
              </mc:Choice>
              <mc:Fallback>
                <p:oleObj name="think-cell Slide" r:id="rId9" imgW="216" imgH="216" progId="TCLayout.ActiveDocument.1">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8" y="1590"/>
                        <a:ext cx="1538"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3866"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smtClean="0">
              <a:solidFill>
                <a:srgbClr val="000000"/>
              </a:solidFill>
              <a:sym typeface="+mn-lt"/>
            </a:endParaRPr>
          </a:p>
        </p:txBody>
      </p:sp>
      <p:sp>
        <p:nvSpPr>
          <p:cNvPr id="2" name="Title 1"/>
          <p:cNvSpPr>
            <a:spLocks noGrp="1"/>
          </p:cNvSpPr>
          <p:nvPr>
            <p:ph type="title"/>
          </p:nvPr>
        </p:nvSpPr>
        <p:spPr>
          <a:xfrm>
            <a:off x="443132" y="367904"/>
            <a:ext cx="7005417" cy="831600"/>
          </a:xfrm>
        </p:spPr>
        <p:txBody>
          <a:bodyPr/>
          <a:lstStyle/>
          <a:p>
            <a:r>
              <a:rPr lang="en-US" dirty="0" smtClean="0">
                <a:solidFill>
                  <a:srgbClr val="DC6E00"/>
                </a:solidFill>
              </a:rPr>
              <a:t>Needs: </a:t>
            </a:r>
            <a:r>
              <a:rPr lang="en-US" dirty="0" smtClean="0"/>
              <a:t>While many Latino focused organizations, few focus on research or advocacy, especially in Illinois</a:t>
            </a:r>
            <a:endParaRPr lang="en-US" dirty="0"/>
          </a:p>
        </p:txBody>
      </p:sp>
      <p:graphicFrame>
        <p:nvGraphicFramePr>
          <p:cNvPr id="3" name="Object 4"/>
          <p:cNvGraphicFramePr>
            <a:graphicFrameLocks noChangeAspect="1"/>
          </p:cNvGraphicFramePr>
          <p:nvPr>
            <p:custDataLst>
              <p:tags r:id="rId4"/>
            </p:custDataLst>
            <p:extLst>
              <p:ext uri="{D42A27DB-BD31-4B8C-83A1-F6EECF244321}">
                <p14:modId xmlns:p14="http://schemas.microsoft.com/office/powerpoint/2010/main" val="1585263337"/>
              </p:ext>
            </p:extLst>
          </p:nvPr>
        </p:nvGraphicFramePr>
        <p:xfrm>
          <a:off x="5232400" y="2603500"/>
          <a:ext cx="3784685" cy="2961606"/>
        </p:xfrm>
        <a:graphic>
          <a:graphicData uri="http://schemas.openxmlformats.org/drawingml/2006/chart">
            <c:chart xmlns:c="http://schemas.openxmlformats.org/drawingml/2006/chart" xmlns:r="http://schemas.openxmlformats.org/officeDocument/2006/relationships" r:id="rId11"/>
          </a:graphicData>
        </a:graphic>
      </p:graphicFrame>
      <p:sp>
        <p:nvSpPr>
          <p:cNvPr id="8" name="Text Placeholder 26"/>
          <p:cNvSpPr>
            <a:spLocks noGrp="1"/>
          </p:cNvSpPr>
          <p:nvPr>
            <p:custDataLst>
              <p:tags r:id="rId5"/>
            </p:custDataLst>
          </p:nvPr>
        </p:nvSpPr>
        <p:spPr bwMode="gray">
          <a:xfrm>
            <a:off x="5896587" y="5465762"/>
            <a:ext cx="1244394" cy="182563"/>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86DB2AB-7D72-48D8-8059-84D9BBBCEF9C}" type="datetime'''''''P''''''ro''''g''''''''ramm''''i''''''ng onl''y'''''''''">
              <a:rPr lang="en-US" sz="1200" b="0" smtClean="0"/>
              <a:pPr algn="ctr">
                <a:spcBef>
                  <a:spcPct val="0"/>
                </a:spcBef>
                <a:spcAft>
                  <a:spcPct val="0"/>
                </a:spcAft>
              </a:pPr>
              <a:t>Programming only</a:t>
            </a:fld>
            <a:endParaRPr lang="en-US" sz="1200" b="0" dirty="0">
              <a:latin typeface="Arial"/>
              <a:sym typeface="Arial"/>
            </a:endParaRPr>
          </a:p>
        </p:txBody>
      </p:sp>
      <p:sp>
        <p:nvSpPr>
          <p:cNvPr id="7" name="Text Placeholder 30"/>
          <p:cNvSpPr>
            <a:spLocks noGrp="1"/>
          </p:cNvSpPr>
          <p:nvPr>
            <p:custDataLst>
              <p:tags r:id="rId6"/>
            </p:custDataLst>
          </p:nvPr>
        </p:nvSpPr>
        <p:spPr bwMode="gray">
          <a:xfrm>
            <a:off x="7367587" y="5465762"/>
            <a:ext cx="1568191" cy="182563"/>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200" b="0" dirty="0" smtClean="0">
                <a:latin typeface="Arial"/>
                <a:sym typeface="Arial"/>
              </a:rPr>
              <a:t>Advocacy / Policy work</a:t>
            </a:r>
            <a:endParaRPr lang="en-US" sz="1200" b="0" dirty="0">
              <a:latin typeface="Arial"/>
              <a:sym typeface="Arial"/>
            </a:endParaRPr>
          </a:p>
        </p:txBody>
      </p:sp>
      <p:sp>
        <p:nvSpPr>
          <p:cNvPr id="6" name="Text Placeholder 5"/>
          <p:cNvSpPr>
            <a:spLocks noGrp="1"/>
          </p:cNvSpPr>
          <p:nvPr>
            <p:custDataLst>
              <p:tags r:id="rId7"/>
            </p:custDataLst>
          </p:nvPr>
        </p:nvSpPr>
        <p:spPr bwMode="gray">
          <a:xfrm>
            <a:off x="5326062" y="2225675"/>
            <a:ext cx="3553824" cy="425450"/>
          </a:xfrm>
          <a:prstGeom prst="rect">
            <a:avLst/>
          </a:prstGeom>
          <a:noFill/>
          <a:effectLst/>
        </p:spPr>
        <p:txBody>
          <a:bodyPr wrap="none" lIns="0" tIns="0" rIns="0" bIns="0" numCol="1" spc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400" b="0" dirty="0" smtClean="0">
                <a:sym typeface="+mn-lt"/>
              </a:rPr>
              <a:t>Type of engagement by benchmarked Latino </a:t>
            </a:r>
          </a:p>
          <a:p>
            <a:pPr>
              <a:spcBef>
                <a:spcPct val="0"/>
              </a:spcBef>
              <a:spcAft>
                <a:spcPct val="0"/>
              </a:spcAft>
            </a:pPr>
            <a:r>
              <a:rPr lang="en-US" sz="1400" b="0" dirty="0" smtClean="0">
                <a:sym typeface="+mn-lt"/>
              </a:rPr>
              <a:t>organizations nationwide</a:t>
            </a:r>
            <a:endParaRPr lang="en-US" sz="1400" b="0" dirty="0">
              <a:sym typeface="+mn-lt"/>
            </a:endParaRPr>
          </a:p>
        </p:txBody>
      </p:sp>
      <p:sp>
        <p:nvSpPr>
          <p:cNvPr id="12" name="ColumnHeader"/>
          <p:cNvSpPr>
            <a:spLocks noChangeArrowheads="1"/>
          </p:cNvSpPr>
          <p:nvPr/>
        </p:nvSpPr>
        <p:spPr bwMode="gray">
          <a:xfrm>
            <a:off x="5172578" y="1361242"/>
            <a:ext cx="3986653" cy="677108"/>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anchor="b">
            <a:spAutoFit/>
          </a:bodyPr>
          <a:lstStyle/>
          <a:p>
            <a:pPr algn="ctr"/>
            <a:r>
              <a:rPr lang="en-US" sz="1600" b="1" dirty="0" smtClean="0">
                <a:solidFill>
                  <a:srgbClr val="000000"/>
                </a:solidFill>
                <a:latin typeface="Arial" pitchFamily="34" charset="0"/>
                <a:cs typeface="Arial" pitchFamily="34" charset="0"/>
              </a:rPr>
              <a:t>Few benchmarks have an </a:t>
            </a:r>
          </a:p>
          <a:p>
            <a:pPr algn="ctr"/>
            <a:r>
              <a:rPr lang="en-US" sz="1600" b="1" dirty="0" smtClean="0">
                <a:solidFill>
                  <a:srgbClr val="DC6E00"/>
                </a:solidFill>
                <a:latin typeface="Arial" pitchFamily="34" charset="0"/>
                <a:cs typeface="Arial" pitchFamily="34" charset="0"/>
              </a:rPr>
              <a:t>advocacy / policy</a:t>
            </a:r>
            <a:r>
              <a:rPr lang="en-US" sz="1600" b="1" dirty="0" smtClean="0">
                <a:solidFill>
                  <a:srgbClr val="000000"/>
                </a:solidFill>
                <a:latin typeface="Arial" pitchFamily="34" charset="0"/>
                <a:cs typeface="Arial" pitchFamily="34" charset="0"/>
              </a:rPr>
              <a:t> agenda</a:t>
            </a:r>
            <a:endParaRPr lang="en-US" sz="1600" b="1" dirty="0">
              <a:solidFill>
                <a:srgbClr val="000000"/>
              </a:solidFill>
              <a:latin typeface="Arial" pitchFamily="34" charset="0"/>
              <a:cs typeface="Arial" pitchFamily="34" charset="0"/>
            </a:endParaRPr>
          </a:p>
        </p:txBody>
      </p:sp>
      <p:sp>
        <p:nvSpPr>
          <p:cNvPr id="13" name="ColumnHeader"/>
          <p:cNvSpPr>
            <a:spLocks noChangeArrowheads="1"/>
          </p:cNvSpPr>
          <p:nvPr/>
        </p:nvSpPr>
        <p:spPr bwMode="gray">
          <a:xfrm>
            <a:off x="441594" y="1361242"/>
            <a:ext cx="3986653" cy="677108"/>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anchor="b">
            <a:spAutoFit/>
          </a:bodyPr>
          <a:lstStyle/>
          <a:p>
            <a:pPr algn="ctr"/>
            <a:r>
              <a:rPr lang="en-US" sz="1600" b="1" dirty="0" smtClean="0">
                <a:solidFill>
                  <a:srgbClr val="000000"/>
                </a:solidFill>
                <a:latin typeface="Arial" pitchFamily="34" charset="0"/>
                <a:cs typeface="Arial" pitchFamily="34" charset="0"/>
              </a:rPr>
              <a:t>Limited policy </a:t>
            </a:r>
            <a:r>
              <a:rPr lang="en-US" sz="1600" b="1" dirty="0" smtClean="0">
                <a:solidFill>
                  <a:srgbClr val="DC6E00"/>
                </a:solidFill>
                <a:latin typeface="Arial" pitchFamily="34" charset="0"/>
                <a:cs typeface="Arial" pitchFamily="34" charset="0"/>
              </a:rPr>
              <a:t>research conducted or shared</a:t>
            </a:r>
            <a:r>
              <a:rPr lang="en-US" sz="1600" b="1" dirty="0" smtClean="0">
                <a:solidFill>
                  <a:srgbClr val="000000"/>
                </a:solidFill>
                <a:latin typeface="Arial" pitchFamily="34" charset="0"/>
                <a:cs typeface="Arial" pitchFamily="34" charset="0"/>
              </a:rPr>
              <a:t>, especially with Illinois focus</a:t>
            </a:r>
            <a:endParaRPr lang="en-US" sz="1600" b="1" dirty="0">
              <a:solidFill>
                <a:srgbClr val="000000"/>
              </a:solidFill>
              <a:latin typeface="Arial" pitchFamily="34" charset="0"/>
              <a:cs typeface="Arial" pitchFamily="34" charset="0"/>
            </a:endParaRPr>
          </a:p>
        </p:txBody>
      </p:sp>
      <p:sp>
        <p:nvSpPr>
          <p:cNvPr id="14" name="TextColumnContent"/>
          <p:cNvSpPr>
            <a:spLocks noChangeArrowheads="1"/>
          </p:cNvSpPr>
          <p:nvPr/>
        </p:nvSpPr>
        <p:spPr bwMode="gray">
          <a:xfrm>
            <a:off x="5172578" y="5016500"/>
            <a:ext cx="3986653" cy="1472406"/>
          </a:xfrm>
          <a:prstGeom prst="rect">
            <a:avLst/>
          </a:prstGeom>
          <a:noFill/>
          <a:ln w="9525" algn="ctr">
            <a:noFill/>
            <a:miter lim="800000"/>
            <a:headEnd type="none" w="lg" len="lg"/>
            <a:tailEnd type="none" w="lg" len="lg"/>
          </a:ln>
          <a:effectLst/>
        </p:spPr>
        <p:txBody>
          <a:bodyPr tIns="91440" bIns="91440"/>
          <a:lstStyle/>
          <a:p>
            <a:endParaRPr lang="en-US" sz="1200" i="1" dirty="0" smtClean="0">
              <a:solidFill>
                <a:srgbClr val="000000"/>
              </a:solidFill>
              <a:latin typeface="Arial"/>
              <a:cs typeface="Arial" pitchFamily="34" charset="0"/>
            </a:endParaRPr>
          </a:p>
        </p:txBody>
      </p:sp>
      <p:graphicFrame>
        <p:nvGraphicFramePr>
          <p:cNvPr id="15" name="table_type_name"/>
          <p:cNvGraphicFramePr>
            <a:graphicFrameLocks noGrp="1"/>
          </p:cNvGraphicFramePr>
          <p:nvPr>
            <p:extLst>
              <p:ext uri="{D42A27DB-BD31-4B8C-83A1-F6EECF244321}">
                <p14:modId xmlns:p14="http://schemas.microsoft.com/office/powerpoint/2010/main" val="1029529798"/>
              </p:ext>
            </p:extLst>
          </p:nvPr>
        </p:nvGraphicFramePr>
        <p:xfrm>
          <a:off x="443133" y="2531352"/>
          <a:ext cx="3883092" cy="3100611"/>
        </p:xfrm>
        <a:graphic>
          <a:graphicData uri="http://schemas.openxmlformats.org/drawingml/2006/table">
            <a:tbl>
              <a:tblPr bandRow="1">
                <a:tableStyleId>{EB344D84-9AFB-497E-A393-DC336BA19D2E}</a:tableStyleId>
              </a:tblPr>
              <a:tblGrid>
                <a:gridCol w="1819284"/>
                <a:gridCol w="202652"/>
                <a:gridCol w="1861156"/>
              </a:tblGrid>
              <a:tr h="5338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latin typeface="Arial" pitchFamily="34" charset="0"/>
                          <a:cs typeface="Arial" pitchFamily="34" charset="0"/>
                        </a:rPr>
                        <a:t>Institute</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txBody>
                  <a:tcPr marL="88626" marR="88626" marT="91440" marB="91440" anchor="b"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88626" marR="88626" marT="91440" marB="91440" anchor="b" horzOverflow="overflow">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latin typeface="Arial" pitchFamily="34" charset="0"/>
                          <a:cs typeface="Arial" pitchFamily="34" charset="0"/>
                        </a:rPr>
                        <a:t>2015</a:t>
                      </a:r>
                      <a:r>
                        <a:rPr kumimoji="0" lang="en-US" sz="1400" b="1" u="none" strike="noStrike" cap="none" normalizeH="0" baseline="0" dirty="0" smtClean="0">
                          <a:ln>
                            <a:noFill/>
                          </a:ln>
                          <a:solidFill>
                            <a:srgbClr val="000000"/>
                          </a:solidFill>
                          <a:effectLst/>
                          <a:latin typeface="Arial" pitchFamily="34" charset="0"/>
                          <a:cs typeface="Arial" pitchFamily="34" charset="0"/>
                        </a:rPr>
                        <a:t> </a:t>
                      </a:r>
                      <a:r>
                        <a:rPr kumimoji="0" lang="en-US" sz="1400" b="1" u="none" strike="noStrike" cap="none" normalizeH="0" baseline="0" dirty="0" smtClean="0">
                          <a:ln>
                            <a:noFill/>
                          </a:ln>
                          <a:solidFill>
                            <a:schemeClr val="bg1"/>
                          </a:solidFill>
                          <a:effectLst/>
                          <a:latin typeface="Arial" pitchFamily="34" charset="0"/>
                          <a:cs typeface="Arial" pitchFamily="34" charset="0"/>
                        </a:rPr>
                        <a:t>Publications</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txBody>
                  <a:tcPr marL="88626" marR="88626" marT="91440" marB="91440" anchor="b"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95270">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Pew Research Center</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txBody>
                  <a:tcPr marL="88626" marR="44314" horzOverflow="overflow">
                    <a:lnL w="12700" cap="flat" cmpd="sng" algn="ctr">
                      <a:noFill/>
                      <a:prstDash val="solid"/>
                      <a:round/>
                      <a:headEnd type="none" w="med" len="med"/>
                      <a:tailEnd type="none" w="med" len="med"/>
                    </a:lnL>
                    <a:lnR>
                      <a:noFill/>
                    </a:lnR>
                    <a:lnT w="1905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txBody>
                  <a:tcPr marL="44314" marR="44314" horzOverflow="overflow">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10 reports / profiles</a:t>
                      </a:r>
                    </a:p>
                  </a:txBody>
                  <a:tcPr marL="221566" marR="44314" horzOverflow="overflow">
                    <a:lnL>
                      <a:noFill/>
                    </a:lnL>
                    <a:lnR w="1270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noFill/>
                  </a:tcPr>
                </a:tc>
              </a:tr>
              <a:tr h="395270">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dirty="0" err="1" smtClean="0">
                          <a:ln>
                            <a:noFill/>
                          </a:ln>
                          <a:solidFill>
                            <a:srgbClr val="000000"/>
                          </a:solidFill>
                          <a:effectLst/>
                          <a:latin typeface="Arial" pitchFamily="34" charset="0"/>
                          <a:cs typeface="Arial" pitchFamily="34" charset="0"/>
                        </a:rPr>
                        <a:t>UC</a:t>
                      </a:r>
                      <a:r>
                        <a:rPr kumimoji="0" lang="en-US" sz="1200" b="1" i="0" u="none" strike="noStrike" cap="none" normalizeH="0" baseline="0" dirty="0" smtClean="0">
                          <a:ln>
                            <a:noFill/>
                          </a:ln>
                          <a:solidFill>
                            <a:srgbClr val="000000"/>
                          </a:solidFill>
                          <a:effectLst/>
                          <a:latin typeface="Arial" pitchFamily="34" charset="0"/>
                          <a:cs typeface="Arial" pitchFamily="34" charset="0"/>
                        </a:rPr>
                        <a:t> Berkeley</a:t>
                      </a:r>
                    </a:p>
                  </a:txBody>
                  <a:tcPr marL="88626" marR="44314" horzOverflow="overflow">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EA90D"/>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txBody>
                  <a:tcPr marL="44314" marR="44314" horzOverflow="overflow">
                    <a:lnL>
                      <a:noFill/>
                    </a:lnL>
                    <a:lnR>
                      <a:noFill/>
                    </a:lnR>
                    <a:lnT>
                      <a:noFill/>
                    </a:lnT>
                    <a:lnB>
                      <a:noFill/>
                    </a:lnB>
                    <a:lnTlToBr w="12700" cmpd="sng">
                      <a:noFill/>
                      <a:prstDash val="solid"/>
                    </a:lnTlToBr>
                    <a:lnBlToTr w="12700" cmpd="sng">
                      <a:noFill/>
                      <a:prstDash val="solid"/>
                    </a:lnBlToTr>
                    <a:solidFill>
                      <a:srgbClr val="EEA90D"/>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4-part publication</a:t>
                      </a:r>
                    </a:p>
                  </a:txBody>
                  <a:tcPr marL="221566" marR="44314" horzOverflow="overflow">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A90D"/>
                    </a:solidFill>
                  </a:tcPr>
                </a:tc>
              </a:tr>
              <a:tr h="395270">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dirty="0" err="1" smtClean="0">
                          <a:ln>
                            <a:noFill/>
                          </a:ln>
                          <a:solidFill>
                            <a:srgbClr val="000000"/>
                          </a:solidFill>
                          <a:effectLst/>
                          <a:latin typeface="Arial" pitchFamily="34" charset="0"/>
                          <a:cs typeface="Arial" pitchFamily="34" charset="0"/>
                        </a:rPr>
                        <a:t>NiLP</a:t>
                      </a: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txBody>
                  <a:tcPr marL="88626" marR="44314" horzOverflow="overflow">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txBody>
                  <a:tcPr marL="44314" marR="44314" horzOverflow="overflow">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3 publications</a:t>
                      </a:r>
                    </a:p>
                  </a:txBody>
                  <a:tcPr marL="221566" marR="44314" horzOverflow="overflow">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616026">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lang="en-US" sz="1200" b="1" i="0" kern="1200" dirty="0" smtClean="0">
                          <a:solidFill>
                            <a:schemeClr val="dk1"/>
                          </a:solidFill>
                          <a:latin typeface="+mn-lt"/>
                          <a:ea typeface="+mn-ea"/>
                          <a:cs typeface="+mn-cs"/>
                        </a:rPr>
                        <a:t>William C. Velasquez Institute </a:t>
                      </a: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txBody>
                  <a:tcPr marL="88626" marR="44314" horzOverflow="overflow">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EA90D"/>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txBody>
                  <a:tcPr marL="44314" marR="44314" horzOverflow="overflow">
                    <a:lnL>
                      <a:noFill/>
                    </a:lnL>
                    <a:lnR>
                      <a:noFill/>
                    </a:lnR>
                    <a:lnT>
                      <a:noFill/>
                    </a:lnT>
                    <a:lnB>
                      <a:noFill/>
                    </a:lnB>
                    <a:lnTlToBr w="12700" cmpd="sng">
                      <a:noFill/>
                      <a:prstDash val="solid"/>
                    </a:lnTlToBr>
                    <a:lnBlToTr w="12700" cmpd="sng">
                      <a:noFill/>
                      <a:prstDash val="solid"/>
                    </a:lnBlToTr>
                    <a:solidFill>
                      <a:srgbClr val="EEA90D"/>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3 publications</a:t>
                      </a:r>
                    </a:p>
                  </a:txBody>
                  <a:tcPr marL="221566" marR="44314" horzOverflow="overflow">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A90D"/>
                    </a:solidFill>
                  </a:tcPr>
                </a:tc>
              </a:tr>
              <a:tr h="395270">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Roger Williams</a:t>
                      </a:r>
                    </a:p>
                  </a:txBody>
                  <a:tcPr marL="88626" marR="44314" horzOverflow="overflow">
                    <a:lnL w="12700" cap="flat" cmpd="sng" algn="ctr">
                      <a:no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txBody>
                  <a:tcPr marL="44314" marR="44314" horzOverflow="overflow">
                    <a:lnL>
                      <a:noFill/>
                    </a:lnL>
                    <a:lnR>
                      <a:noFill/>
                    </a:lnR>
                    <a:lnT>
                      <a:noFill/>
                    </a:lnT>
                    <a:lnB w="25400" cmpd="sng">
                      <a:noFill/>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infographics</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txBody>
                  <a:tcPr marL="221566" marR="44314" horzOverflow="overflow">
                    <a:lnL>
                      <a:noFill/>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noFill/>
                  </a:tcPr>
                </a:tc>
              </a:tr>
              <a:tr h="369616">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lang="en-US" sz="1200" b="1" dirty="0" err="1" smtClean="0">
                          <a:solidFill>
                            <a:srgbClr val="000000"/>
                          </a:solidFill>
                          <a:latin typeface="+mn-lt"/>
                          <a:cs typeface="Arial" pitchFamily="34" charset="0"/>
                        </a:rPr>
                        <a:t>T</a:t>
                      </a:r>
                      <a:r>
                        <a:rPr lang="en-US" sz="1200" b="1" dirty="0" err="1" smtClean="0"/>
                        <a:t>omás</a:t>
                      </a:r>
                      <a:r>
                        <a:rPr lang="en-US" sz="1200" b="1" dirty="0" smtClean="0">
                          <a:solidFill>
                            <a:srgbClr val="000000"/>
                          </a:solidFill>
                          <a:latin typeface="+mn-lt"/>
                          <a:cs typeface="Arial" pitchFamily="34" charset="0"/>
                        </a:rPr>
                        <a:t> Rivera Institute </a:t>
                      </a: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txBody>
                  <a:tcPr marL="88626" marR="44314" horzOverflow="overflow">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A90D"/>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200" b="1" i="0" u="none" strike="noStrike" cap="none" normalizeH="0" baseline="0" dirty="0" smtClean="0">
                        <a:ln>
                          <a:noFill/>
                        </a:ln>
                        <a:solidFill>
                          <a:srgbClr val="000000"/>
                        </a:solidFill>
                        <a:effectLst/>
                        <a:latin typeface="Arial" pitchFamily="34" charset="0"/>
                        <a:cs typeface="Arial" pitchFamily="34" charset="0"/>
                      </a:endParaRPr>
                    </a:p>
                  </a:txBody>
                  <a:tcPr marL="44314" marR="44314"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A90D"/>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 publication</a:t>
                      </a:r>
                    </a:p>
                  </a:txBody>
                  <a:tcPr marL="221566" marR="44314" horzOverflow="overflow">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A90D"/>
                    </a:solidFill>
                  </a:tcPr>
                </a:tc>
              </a:tr>
            </a:tbl>
          </a:graphicData>
        </a:graphic>
      </p:graphicFrame>
      <p:sp>
        <p:nvSpPr>
          <p:cNvPr id="18" name="TextColumnContent"/>
          <p:cNvSpPr>
            <a:spLocks noChangeArrowheads="1"/>
          </p:cNvSpPr>
          <p:nvPr/>
        </p:nvSpPr>
        <p:spPr bwMode="gray">
          <a:xfrm>
            <a:off x="441594" y="5016502"/>
            <a:ext cx="3986653" cy="999467"/>
          </a:xfrm>
          <a:prstGeom prst="rect">
            <a:avLst/>
          </a:prstGeom>
          <a:noFill/>
          <a:ln w="9525" algn="ctr">
            <a:noFill/>
            <a:miter lim="800000"/>
            <a:headEnd type="none" w="lg" len="lg"/>
            <a:tailEnd type="none" w="lg" len="lg"/>
          </a:ln>
          <a:effectLst/>
        </p:spPr>
        <p:txBody>
          <a:bodyPr tIns="91440" bIns="91440"/>
          <a:lstStyle/>
          <a:p>
            <a:pPr fontAlgn="base">
              <a:buClr>
                <a:srgbClr val="000000"/>
              </a:buClr>
              <a:buSzPct val="100000"/>
              <a:buFont typeface=""/>
            </a:pPr>
            <a:endParaRPr lang="en-US" sz="1200" i="1" dirty="0" smtClean="0">
              <a:solidFill>
                <a:srgbClr val="000000"/>
              </a:solidFill>
              <a:latin typeface="Arial" panose="020B0604020202020204" pitchFamily="34" charset="0"/>
              <a:cs typeface="Arial" pitchFamily="34" charset="0"/>
            </a:endParaRPr>
          </a:p>
        </p:txBody>
      </p:sp>
      <p:sp>
        <p:nvSpPr>
          <p:cNvPr id="16" name="TextColumnContent"/>
          <p:cNvSpPr>
            <a:spLocks noChangeArrowheads="1"/>
          </p:cNvSpPr>
          <p:nvPr/>
        </p:nvSpPr>
        <p:spPr bwMode="gray">
          <a:xfrm>
            <a:off x="441594" y="2074374"/>
            <a:ext cx="3986653" cy="999467"/>
          </a:xfrm>
          <a:prstGeom prst="rect">
            <a:avLst/>
          </a:prstGeom>
          <a:noFill/>
          <a:ln w="9525" algn="ctr">
            <a:noFill/>
            <a:miter lim="800000"/>
            <a:headEnd type="none" w="lg" len="lg"/>
            <a:tailEnd type="none" w="lg" len="lg"/>
          </a:ln>
          <a:effectLst/>
        </p:spPr>
        <p:txBody>
          <a:bodyPr tIns="91440" bIns="91440"/>
          <a:lstStyle/>
          <a:p>
            <a:pPr algn="ctr"/>
            <a:r>
              <a:rPr lang="en-US" sz="1400" b="1" dirty="0" smtClean="0">
                <a:solidFill>
                  <a:srgbClr val="000000"/>
                </a:solidFill>
                <a:latin typeface="Arial"/>
                <a:cs typeface="Arial" pitchFamily="34" charset="0"/>
              </a:rPr>
              <a:t>Existing institutes publish infrequently:</a:t>
            </a:r>
            <a:endParaRPr lang="en-US" sz="1400" i="1" dirty="0" smtClean="0">
              <a:solidFill>
                <a:srgbClr val="000000"/>
              </a:solidFill>
              <a:latin typeface="Arial"/>
              <a:cs typeface="Arial" pitchFamily="34" charset="0"/>
            </a:endParaRPr>
          </a:p>
        </p:txBody>
      </p:sp>
      <p:sp>
        <p:nvSpPr>
          <p:cNvPr id="27" name="Rectangle 3"/>
          <p:cNvSpPr>
            <a:spLocks noChangeArrowheads="1"/>
          </p:cNvSpPr>
          <p:nvPr/>
        </p:nvSpPr>
        <p:spPr bwMode="gray">
          <a:xfrm>
            <a:off x="441594" y="6324602"/>
            <a:ext cx="8718013" cy="328613"/>
          </a:xfrm>
          <a:prstGeom prst="rect">
            <a:avLst/>
          </a:prstGeom>
          <a:noFill/>
          <a:ln w="9525" algn="ctr">
            <a:noFill/>
            <a:miter lim="800000"/>
            <a:headEnd type="none" w="lg" len="lg"/>
            <a:tailEnd type="none" w="lg" len="lg"/>
          </a:ln>
        </p:spPr>
        <p:txBody>
          <a:bodyPr lIns="0" tIns="0" rIns="0" bIns="0" anchor="b"/>
          <a:lstStyle/>
          <a:p>
            <a:pPr>
              <a:lnSpc>
                <a:spcPct val="90000"/>
              </a:lnSpc>
            </a:pPr>
            <a:r>
              <a:rPr lang="en-US" sz="800" dirty="0">
                <a:solidFill>
                  <a:srgbClr val="000000"/>
                </a:solidFill>
                <a:latin typeface="Arial" pitchFamily="34" charset="0"/>
                <a:cs typeface="Arial" pitchFamily="34" charset="0"/>
              </a:rPr>
              <a:t>Source: Organization websites, annual </a:t>
            </a:r>
            <a:r>
              <a:rPr lang="en-US" sz="800" dirty="0" smtClean="0">
                <a:solidFill>
                  <a:srgbClr val="000000"/>
                </a:solidFill>
                <a:latin typeface="Arial" pitchFamily="34" charset="0"/>
                <a:cs typeface="Arial" pitchFamily="34" charset="0"/>
              </a:rPr>
              <a:t>reports</a:t>
            </a:r>
            <a:endParaRPr lang="en-US" sz="800" dirty="0">
              <a:solidFill>
                <a:srgbClr val="000000"/>
              </a:solidFill>
              <a:latin typeface="Arial" pitchFamily="34" charset="0"/>
              <a:cs typeface="Arial" pitchFamily="34" charset="0"/>
            </a:endParaRPr>
          </a:p>
        </p:txBody>
      </p:sp>
      <p:sp>
        <p:nvSpPr>
          <p:cNvPr id="17" name="takeaway_box"/>
          <p:cNvSpPr>
            <a:spLocks noChangeArrowheads="1"/>
          </p:cNvSpPr>
          <p:nvPr/>
        </p:nvSpPr>
        <p:spPr bwMode="gray">
          <a:xfrm>
            <a:off x="1829594" y="5785757"/>
            <a:ext cx="5942013" cy="530225"/>
          </a:xfrm>
          <a:prstGeom prst="rect">
            <a:avLst/>
          </a:prstGeom>
          <a:solidFill>
            <a:schemeClr val="tx2"/>
          </a:solidFill>
          <a:ln w="9525" algn="ctr">
            <a:solidFill>
              <a:schemeClr val="tx2"/>
            </a:solidFill>
            <a:miter lim="800000"/>
            <a:headEnd/>
            <a:tailEnd/>
          </a:ln>
        </p:spPr>
        <p:txBody>
          <a:bodyPr anchor="ctr" anchorCtr="1"/>
          <a:lstStyle/>
          <a:p>
            <a:pPr algn="ctr" eaLnBrk="0" fontAlgn="base" hangingPunct="0">
              <a:spcBef>
                <a:spcPct val="0"/>
              </a:spcBef>
              <a:spcAft>
                <a:spcPct val="0"/>
              </a:spcAft>
            </a:pPr>
            <a:r>
              <a:rPr lang="en-US" sz="1600" b="1" dirty="0" smtClean="0">
                <a:solidFill>
                  <a:srgbClr val="FFFFFF"/>
                </a:solidFill>
                <a:latin typeface="Arial" pitchFamily="34" charset="0"/>
                <a:cs typeface="Arial" pitchFamily="34" charset="0"/>
              </a:rPr>
              <a:t>Latino Policy Forum helps to fill this gap in Illinois through its work in advocacy and research synthesis</a:t>
            </a:r>
            <a:endParaRPr lang="en-US" sz="1600" b="1" dirty="0">
              <a:solidFill>
                <a:srgbClr val="FFFFFF"/>
              </a:solidFill>
              <a:latin typeface="Arial" pitchFamily="34" charset="0"/>
              <a:cs typeface="Arial" pitchFamily="34" charset="0"/>
            </a:endParaRPr>
          </a:p>
        </p:txBody>
      </p:sp>
      <p:sp>
        <p:nvSpPr>
          <p:cNvPr id="24" name="Callout"/>
          <p:cNvSpPr>
            <a:spLocks noChangeArrowheads="1"/>
          </p:cNvSpPr>
          <p:nvPr/>
        </p:nvSpPr>
        <p:spPr bwMode="gray">
          <a:xfrm>
            <a:off x="7851782" y="2872740"/>
            <a:ext cx="1484313" cy="563563"/>
          </a:xfrm>
          <a:prstGeom prst="rect">
            <a:avLst/>
          </a:prstGeom>
          <a:solidFill>
            <a:srgbClr val="8D5614"/>
          </a:solidFill>
          <a:ln w="9525" algn="ctr">
            <a:solidFill>
              <a:schemeClr val="bg2"/>
            </a:solidFill>
            <a:miter lim="800000"/>
            <a:headEnd/>
            <a:tailEnd/>
          </a:ln>
        </p:spPr>
        <p:txBody>
          <a:bodyPr tIns="91440" bIns="91440" anchor="ctr"/>
          <a:lstStyle/>
          <a:p>
            <a:pPr algn="ctr" fontAlgn="base">
              <a:spcBef>
                <a:spcPct val="0"/>
              </a:spcBef>
              <a:spcAft>
                <a:spcPct val="0"/>
              </a:spcAft>
            </a:pPr>
            <a:r>
              <a:rPr lang="en-US" sz="1200" dirty="0" smtClean="0">
                <a:solidFill>
                  <a:schemeClr val="bg1"/>
                </a:solidFill>
                <a:latin typeface="Arial" pitchFamily="34" charset="0"/>
                <a:cs typeface="Arial" pitchFamily="34" charset="0"/>
              </a:rPr>
              <a:t>17 of which are based in DC</a:t>
            </a:r>
            <a:endParaRPr lang="en-US" sz="1200" dirty="0">
              <a:solidFill>
                <a:schemeClr val="bg1"/>
              </a:solidFill>
              <a:latin typeface="Arial" pitchFamily="34" charset="0"/>
              <a:cs typeface="Arial" pitchFamily="34" charset="0"/>
            </a:endParaRPr>
          </a:p>
        </p:txBody>
      </p:sp>
      <p:cxnSp>
        <p:nvCxnSpPr>
          <p:cNvPr id="25" name="AutoShape 3"/>
          <p:cNvCxnSpPr>
            <a:cxnSpLocks noChangeShapeType="1"/>
          </p:cNvCxnSpPr>
          <p:nvPr/>
        </p:nvCxnSpPr>
        <p:spPr bwMode="gray">
          <a:xfrm flipH="1">
            <a:off x="8167289" y="3436302"/>
            <a:ext cx="426649" cy="1227138"/>
          </a:xfrm>
          <a:prstGeom prst="straightConnector1">
            <a:avLst/>
          </a:prstGeom>
          <a:noFill/>
          <a:ln w="9525">
            <a:solidFill>
              <a:schemeClr val="bg2"/>
            </a:solidFill>
            <a:round/>
            <a:headEnd/>
            <a:tailEnd/>
          </a:ln>
        </p:spPr>
      </p:cxnSp>
    </p:spTree>
    <p:extLst>
      <p:ext uri="{BB962C8B-B14F-4D97-AF65-F5344CB8AC3E}">
        <p14:creationId xmlns:p14="http://schemas.microsoft.com/office/powerpoint/2010/main" val="142971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9" name="Object 578" hidden="1"/>
          <p:cNvGraphicFramePr>
            <a:graphicFrameLocks noChangeAspect="1"/>
          </p:cNvGraphicFramePr>
          <p:nvPr>
            <p:custDataLst>
              <p:tags r:id="rId2"/>
            </p:custDataLst>
          </p:nvPr>
        </p:nvGraphicFramePr>
        <p:xfrm>
          <a:off x="1539" y="1592"/>
          <a:ext cx="1538" cy="1587"/>
        </p:xfrm>
        <a:graphic>
          <a:graphicData uri="http://schemas.openxmlformats.org/presentationml/2006/ole">
            <mc:AlternateContent xmlns:mc="http://schemas.openxmlformats.org/markup-compatibility/2006">
              <mc:Choice xmlns:v="urn:schemas-microsoft-com:vml" Requires="v">
                <p:oleObj spid="_x0000_s30739" name="think-cell Slide" r:id="rId4" imgW="216" imgH="216" progId="TCLayout.ActiveDocument.1">
                  <p:embed/>
                </p:oleObj>
              </mc:Choice>
              <mc:Fallback>
                <p:oleObj name="think-cell Slide" r:id="rId4" imgW="216" imgH="216"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 y="1592"/>
                        <a:ext cx="1538"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68411" y="525162"/>
            <a:ext cx="6880138" cy="468438"/>
          </a:xfrm>
        </p:spPr>
        <p:txBody>
          <a:bodyPr/>
          <a:lstStyle/>
          <a:p>
            <a:r>
              <a:rPr lang="en-US" sz="2400" dirty="0" smtClean="0">
                <a:solidFill>
                  <a:srgbClr val="DC6E00"/>
                </a:solidFill>
              </a:rPr>
              <a:t/>
            </a:r>
            <a:br>
              <a:rPr lang="en-US" sz="2400" dirty="0" smtClean="0">
                <a:solidFill>
                  <a:srgbClr val="DC6E00"/>
                </a:solidFill>
              </a:rPr>
            </a:br>
            <a:r>
              <a:rPr lang="en-US" dirty="0">
                <a:solidFill>
                  <a:srgbClr val="DC6E00"/>
                </a:solidFill>
              </a:rPr>
              <a:t/>
            </a:r>
            <a:br>
              <a:rPr lang="en-US" dirty="0">
                <a:solidFill>
                  <a:srgbClr val="DC6E00"/>
                </a:solidFill>
              </a:rPr>
            </a:br>
            <a:r>
              <a:rPr lang="en-US" dirty="0" smtClean="0">
                <a:solidFill>
                  <a:srgbClr val="DC6E00"/>
                </a:solidFill>
              </a:rPr>
              <a:t/>
            </a:r>
            <a:br>
              <a:rPr lang="en-US" dirty="0" smtClean="0">
                <a:solidFill>
                  <a:srgbClr val="DC6E00"/>
                </a:solidFill>
              </a:rPr>
            </a:br>
            <a:r>
              <a:rPr lang="en-US" sz="2000" dirty="0" smtClean="0">
                <a:solidFill>
                  <a:srgbClr val="DC6E00"/>
                </a:solidFill>
              </a:rPr>
              <a:t>28 Organizations Nationwide With Comprehensive Focus on Latino Issues – 17 in Washington D.C. </a:t>
            </a:r>
            <a:endParaRPr lang="en-US" sz="2000" dirty="0"/>
          </a:p>
        </p:txBody>
      </p:sp>
      <p:sp>
        <p:nvSpPr>
          <p:cNvPr id="275" name="Freeform 58"/>
          <p:cNvSpPr>
            <a:spLocks/>
          </p:cNvSpPr>
          <p:nvPr/>
        </p:nvSpPr>
        <p:spPr bwMode="gray">
          <a:xfrm>
            <a:off x="6141743" y="4548956"/>
            <a:ext cx="1187872" cy="869950"/>
          </a:xfrm>
          <a:custGeom>
            <a:avLst/>
            <a:gdLst>
              <a:gd name="T0" fmla="*/ 558 w 772"/>
              <a:gd name="T1" fmla="*/ 16 h 548"/>
              <a:gd name="T2" fmla="*/ 575 w 772"/>
              <a:gd name="T3" fmla="*/ 76 h 548"/>
              <a:gd name="T4" fmla="*/ 649 w 772"/>
              <a:gd name="T5" fmla="*/ 176 h 548"/>
              <a:gd name="T6" fmla="*/ 680 w 772"/>
              <a:gd name="T7" fmla="*/ 176 h 548"/>
              <a:gd name="T8" fmla="*/ 684 w 772"/>
              <a:gd name="T9" fmla="*/ 232 h 548"/>
              <a:gd name="T10" fmla="*/ 746 w 772"/>
              <a:gd name="T11" fmla="*/ 328 h 548"/>
              <a:gd name="T12" fmla="*/ 759 w 772"/>
              <a:gd name="T13" fmla="*/ 412 h 548"/>
              <a:gd name="T14" fmla="*/ 772 w 772"/>
              <a:gd name="T15" fmla="*/ 468 h 548"/>
              <a:gd name="T16" fmla="*/ 759 w 772"/>
              <a:gd name="T17" fmla="*/ 492 h 548"/>
              <a:gd name="T18" fmla="*/ 737 w 772"/>
              <a:gd name="T19" fmla="*/ 544 h 548"/>
              <a:gd name="T20" fmla="*/ 719 w 772"/>
              <a:gd name="T21" fmla="*/ 536 h 548"/>
              <a:gd name="T22" fmla="*/ 693 w 772"/>
              <a:gd name="T23" fmla="*/ 548 h 548"/>
              <a:gd name="T24" fmla="*/ 671 w 772"/>
              <a:gd name="T25" fmla="*/ 516 h 548"/>
              <a:gd name="T26" fmla="*/ 601 w 772"/>
              <a:gd name="T27" fmla="*/ 468 h 548"/>
              <a:gd name="T28" fmla="*/ 579 w 772"/>
              <a:gd name="T29" fmla="*/ 412 h 548"/>
              <a:gd name="T30" fmla="*/ 544 w 772"/>
              <a:gd name="T31" fmla="*/ 396 h 548"/>
              <a:gd name="T32" fmla="*/ 509 w 772"/>
              <a:gd name="T33" fmla="*/ 364 h 548"/>
              <a:gd name="T34" fmla="*/ 492 w 772"/>
              <a:gd name="T35" fmla="*/ 304 h 548"/>
              <a:gd name="T36" fmla="*/ 474 w 772"/>
              <a:gd name="T37" fmla="*/ 304 h 548"/>
              <a:gd name="T38" fmla="*/ 466 w 772"/>
              <a:gd name="T39" fmla="*/ 272 h 548"/>
              <a:gd name="T40" fmla="*/ 470 w 772"/>
              <a:gd name="T41" fmla="*/ 236 h 548"/>
              <a:gd name="T42" fmla="*/ 461 w 772"/>
              <a:gd name="T43" fmla="*/ 172 h 548"/>
              <a:gd name="T44" fmla="*/ 422 w 772"/>
              <a:gd name="T45" fmla="*/ 144 h 548"/>
              <a:gd name="T46" fmla="*/ 387 w 772"/>
              <a:gd name="T47" fmla="*/ 144 h 548"/>
              <a:gd name="T48" fmla="*/ 374 w 772"/>
              <a:gd name="T49" fmla="*/ 116 h 548"/>
              <a:gd name="T50" fmla="*/ 300 w 772"/>
              <a:gd name="T51" fmla="*/ 112 h 548"/>
              <a:gd name="T52" fmla="*/ 291 w 772"/>
              <a:gd name="T53" fmla="*/ 128 h 548"/>
              <a:gd name="T54" fmla="*/ 225 w 772"/>
              <a:gd name="T55" fmla="*/ 156 h 548"/>
              <a:gd name="T56" fmla="*/ 212 w 772"/>
              <a:gd name="T57" fmla="*/ 136 h 548"/>
              <a:gd name="T58" fmla="*/ 186 w 772"/>
              <a:gd name="T59" fmla="*/ 124 h 548"/>
              <a:gd name="T60" fmla="*/ 177 w 772"/>
              <a:gd name="T61" fmla="*/ 112 h 548"/>
              <a:gd name="T62" fmla="*/ 164 w 772"/>
              <a:gd name="T63" fmla="*/ 116 h 548"/>
              <a:gd name="T64" fmla="*/ 133 w 772"/>
              <a:gd name="T65" fmla="*/ 112 h 548"/>
              <a:gd name="T66" fmla="*/ 125 w 772"/>
              <a:gd name="T67" fmla="*/ 100 h 548"/>
              <a:gd name="T68" fmla="*/ 76 w 772"/>
              <a:gd name="T69" fmla="*/ 112 h 548"/>
              <a:gd name="T70" fmla="*/ 68 w 772"/>
              <a:gd name="T71" fmla="*/ 100 h 548"/>
              <a:gd name="T72" fmla="*/ 46 w 772"/>
              <a:gd name="T73" fmla="*/ 116 h 548"/>
              <a:gd name="T74" fmla="*/ 10 w 772"/>
              <a:gd name="T75" fmla="*/ 124 h 548"/>
              <a:gd name="T76" fmla="*/ 15 w 772"/>
              <a:gd name="T77" fmla="*/ 100 h 548"/>
              <a:gd name="T78" fmla="*/ 0 w 772"/>
              <a:gd name="T79" fmla="*/ 67 h 548"/>
              <a:gd name="T80" fmla="*/ 10 w 772"/>
              <a:gd name="T81" fmla="*/ 57 h 548"/>
              <a:gd name="T82" fmla="*/ 230 w 772"/>
              <a:gd name="T83" fmla="*/ 24 h 548"/>
              <a:gd name="T84" fmla="*/ 243 w 772"/>
              <a:gd name="T85" fmla="*/ 48 h 548"/>
              <a:gd name="T86" fmla="*/ 492 w 772"/>
              <a:gd name="T87" fmla="*/ 20 h 548"/>
              <a:gd name="T88" fmla="*/ 505 w 772"/>
              <a:gd name="T89" fmla="*/ 32 h 548"/>
              <a:gd name="T90" fmla="*/ 514 w 772"/>
              <a:gd name="T91" fmla="*/ 32 h 548"/>
              <a:gd name="T92" fmla="*/ 518 w 772"/>
              <a:gd name="T93" fmla="*/ 0 h 548"/>
              <a:gd name="T94" fmla="*/ 536 w 772"/>
              <a:gd name="T95" fmla="*/ 8 h 548"/>
              <a:gd name="T96" fmla="*/ 558 w 772"/>
              <a:gd name="T97" fmla="*/ 16 h 5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2"/>
              <a:gd name="T148" fmla="*/ 0 h 548"/>
              <a:gd name="T149" fmla="*/ 772 w 772"/>
              <a:gd name="T150" fmla="*/ 548 h 5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2" h="548">
                <a:moveTo>
                  <a:pt x="558" y="16"/>
                </a:moveTo>
                <a:lnTo>
                  <a:pt x="575" y="76"/>
                </a:lnTo>
                <a:lnTo>
                  <a:pt x="649" y="176"/>
                </a:lnTo>
                <a:lnTo>
                  <a:pt x="680" y="176"/>
                </a:lnTo>
                <a:lnTo>
                  <a:pt x="684" y="232"/>
                </a:lnTo>
                <a:lnTo>
                  <a:pt x="746" y="328"/>
                </a:lnTo>
                <a:lnTo>
                  <a:pt x="759" y="412"/>
                </a:lnTo>
                <a:lnTo>
                  <a:pt x="772" y="468"/>
                </a:lnTo>
                <a:lnTo>
                  <a:pt x="759" y="492"/>
                </a:lnTo>
                <a:lnTo>
                  <a:pt x="737" y="544"/>
                </a:lnTo>
                <a:lnTo>
                  <a:pt x="719" y="536"/>
                </a:lnTo>
                <a:lnTo>
                  <a:pt x="693" y="548"/>
                </a:lnTo>
                <a:lnTo>
                  <a:pt x="671" y="516"/>
                </a:lnTo>
                <a:lnTo>
                  <a:pt x="601" y="468"/>
                </a:lnTo>
                <a:lnTo>
                  <a:pt x="579" y="412"/>
                </a:lnTo>
                <a:lnTo>
                  <a:pt x="544" y="396"/>
                </a:lnTo>
                <a:lnTo>
                  <a:pt x="509" y="364"/>
                </a:lnTo>
                <a:lnTo>
                  <a:pt x="492" y="304"/>
                </a:lnTo>
                <a:lnTo>
                  <a:pt x="474" y="304"/>
                </a:lnTo>
                <a:lnTo>
                  <a:pt x="466" y="272"/>
                </a:lnTo>
                <a:lnTo>
                  <a:pt x="470" y="236"/>
                </a:lnTo>
                <a:lnTo>
                  <a:pt x="461" y="172"/>
                </a:lnTo>
                <a:lnTo>
                  <a:pt x="422" y="144"/>
                </a:lnTo>
                <a:lnTo>
                  <a:pt x="387" y="144"/>
                </a:lnTo>
                <a:lnTo>
                  <a:pt x="374" y="116"/>
                </a:lnTo>
                <a:lnTo>
                  <a:pt x="300" y="112"/>
                </a:lnTo>
                <a:lnTo>
                  <a:pt x="291" y="128"/>
                </a:lnTo>
                <a:lnTo>
                  <a:pt x="225" y="156"/>
                </a:lnTo>
                <a:lnTo>
                  <a:pt x="212" y="136"/>
                </a:lnTo>
                <a:lnTo>
                  <a:pt x="186" y="124"/>
                </a:lnTo>
                <a:lnTo>
                  <a:pt x="177" y="112"/>
                </a:lnTo>
                <a:lnTo>
                  <a:pt x="164" y="116"/>
                </a:lnTo>
                <a:lnTo>
                  <a:pt x="133" y="112"/>
                </a:lnTo>
                <a:lnTo>
                  <a:pt x="125" y="100"/>
                </a:lnTo>
                <a:lnTo>
                  <a:pt x="76" y="112"/>
                </a:lnTo>
                <a:lnTo>
                  <a:pt x="68" y="100"/>
                </a:lnTo>
                <a:lnTo>
                  <a:pt x="46" y="116"/>
                </a:lnTo>
                <a:lnTo>
                  <a:pt x="10" y="124"/>
                </a:lnTo>
                <a:lnTo>
                  <a:pt x="15" y="100"/>
                </a:lnTo>
                <a:lnTo>
                  <a:pt x="0" y="67"/>
                </a:lnTo>
                <a:lnTo>
                  <a:pt x="10" y="57"/>
                </a:lnTo>
                <a:lnTo>
                  <a:pt x="230" y="24"/>
                </a:lnTo>
                <a:lnTo>
                  <a:pt x="243" y="48"/>
                </a:lnTo>
                <a:lnTo>
                  <a:pt x="492" y="20"/>
                </a:lnTo>
                <a:lnTo>
                  <a:pt x="505" y="32"/>
                </a:lnTo>
                <a:lnTo>
                  <a:pt x="514" y="32"/>
                </a:lnTo>
                <a:lnTo>
                  <a:pt x="518" y="0"/>
                </a:lnTo>
                <a:lnTo>
                  <a:pt x="536" y="8"/>
                </a:lnTo>
                <a:lnTo>
                  <a:pt x="558" y="16"/>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76" name="Freeform 223"/>
          <p:cNvSpPr>
            <a:spLocks/>
          </p:cNvSpPr>
          <p:nvPr/>
        </p:nvSpPr>
        <p:spPr bwMode="gray">
          <a:xfrm rot="21117057">
            <a:off x="5972487" y="3964760"/>
            <a:ext cx="489304" cy="771525"/>
          </a:xfrm>
          <a:custGeom>
            <a:avLst/>
            <a:gdLst>
              <a:gd name="T0" fmla="*/ 2 w 1045"/>
              <a:gd name="T1" fmla="*/ 477 h 1597"/>
              <a:gd name="T2" fmla="*/ 0 w 1045"/>
              <a:gd name="T3" fmla="*/ 308 h 1597"/>
              <a:gd name="T4" fmla="*/ 43 w 1045"/>
              <a:gd name="T5" fmla="*/ 1 h 1597"/>
              <a:gd name="T6" fmla="*/ 266 w 1045"/>
              <a:gd name="T7" fmla="*/ 0 h 1597"/>
              <a:gd name="T8" fmla="*/ 317 w 1045"/>
              <a:gd name="T9" fmla="*/ 295 h 1597"/>
              <a:gd name="T10" fmla="*/ 308 w 1045"/>
              <a:gd name="T11" fmla="*/ 335 h 1597"/>
              <a:gd name="T12" fmla="*/ 302 w 1045"/>
              <a:gd name="T13" fmla="*/ 379 h 1597"/>
              <a:gd name="T14" fmla="*/ 318 w 1045"/>
              <a:gd name="T15" fmla="*/ 419 h 1597"/>
              <a:gd name="T16" fmla="*/ 92 w 1045"/>
              <a:gd name="T17" fmla="*/ 418 h 1597"/>
              <a:gd name="T18" fmla="*/ 84 w 1045"/>
              <a:gd name="T19" fmla="*/ 430 h 1597"/>
              <a:gd name="T20" fmla="*/ 93 w 1045"/>
              <a:gd name="T21" fmla="*/ 460 h 1597"/>
              <a:gd name="T22" fmla="*/ 85 w 1045"/>
              <a:gd name="T23" fmla="*/ 486 h 1597"/>
              <a:gd name="T24" fmla="*/ 54 w 1045"/>
              <a:gd name="T25" fmla="*/ 485 h 1597"/>
              <a:gd name="T26" fmla="*/ 48 w 1045"/>
              <a:gd name="T27" fmla="*/ 468 h 1597"/>
              <a:gd name="T28" fmla="*/ 46 w 1045"/>
              <a:gd name="T29" fmla="*/ 455 h 1597"/>
              <a:gd name="T30" fmla="*/ 38 w 1045"/>
              <a:gd name="T31" fmla="*/ 449 h 1597"/>
              <a:gd name="T32" fmla="*/ 28 w 1045"/>
              <a:gd name="T33" fmla="*/ 453 h 1597"/>
              <a:gd name="T34" fmla="*/ 24 w 1045"/>
              <a:gd name="T35" fmla="*/ 475 h 1597"/>
              <a:gd name="T36" fmla="*/ 15 w 1045"/>
              <a:gd name="T37" fmla="*/ 479 h 1597"/>
              <a:gd name="T38" fmla="*/ 2 w 1045"/>
              <a:gd name="T39" fmla="*/ 477 h 15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5"/>
              <a:gd name="T61" fmla="*/ 0 h 1597"/>
              <a:gd name="T62" fmla="*/ 1045 w 1045"/>
              <a:gd name="T63" fmla="*/ 1597 h 15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5" h="1597">
                <a:moveTo>
                  <a:pt x="7" y="1567"/>
                </a:moveTo>
                <a:lnTo>
                  <a:pt x="0" y="1011"/>
                </a:lnTo>
                <a:lnTo>
                  <a:pt x="142" y="3"/>
                </a:lnTo>
                <a:lnTo>
                  <a:pt x="874" y="0"/>
                </a:lnTo>
                <a:lnTo>
                  <a:pt x="1043" y="971"/>
                </a:lnTo>
                <a:lnTo>
                  <a:pt x="1011" y="1101"/>
                </a:lnTo>
                <a:lnTo>
                  <a:pt x="991" y="1245"/>
                </a:lnTo>
                <a:lnTo>
                  <a:pt x="1045" y="1376"/>
                </a:lnTo>
                <a:lnTo>
                  <a:pt x="301" y="1375"/>
                </a:lnTo>
                <a:lnTo>
                  <a:pt x="277" y="1414"/>
                </a:lnTo>
                <a:lnTo>
                  <a:pt x="307" y="1510"/>
                </a:lnTo>
                <a:lnTo>
                  <a:pt x="280" y="1597"/>
                </a:lnTo>
                <a:lnTo>
                  <a:pt x="178" y="1594"/>
                </a:lnTo>
                <a:lnTo>
                  <a:pt x="157" y="1537"/>
                </a:lnTo>
                <a:lnTo>
                  <a:pt x="151" y="1495"/>
                </a:lnTo>
                <a:lnTo>
                  <a:pt x="124" y="1474"/>
                </a:lnTo>
                <a:lnTo>
                  <a:pt x="91" y="1489"/>
                </a:lnTo>
                <a:lnTo>
                  <a:pt x="79" y="1561"/>
                </a:lnTo>
                <a:lnTo>
                  <a:pt x="49" y="1573"/>
                </a:lnTo>
                <a:lnTo>
                  <a:pt x="7" y="1567"/>
                </a:lnTo>
                <a:close/>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77" name="Freeform 31"/>
          <p:cNvSpPr>
            <a:spLocks/>
          </p:cNvSpPr>
          <p:nvPr/>
        </p:nvSpPr>
        <p:spPr bwMode="gray">
          <a:xfrm>
            <a:off x="1391796" y="2591568"/>
            <a:ext cx="1072471" cy="1766888"/>
          </a:xfrm>
          <a:custGeom>
            <a:avLst/>
            <a:gdLst>
              <a:gd name="T0" fmla="*/ 66 w 637"/>
              <a:gd name="T1" fmla="*/ 0 h 1113"/>
              <a:gd name="T2" fmla="*/ 376 w 637"/>
              <a:gd name="T3" fmla="*/ 80 h 1113"/>
              <a:gd name="T4" fmla="*/ 315 w 637"/>
              <a:gd name="T5" fmla="*/ 380 h 1113"/>
              <a:gd name="T6" fmla="*/ 683 w 637"/>
              <a:gd name="T7" fmla="*/ 872 h 1113"/>
              <a:gd name="T8" fmla="*/ 678 w 637"/>
              <a:gd name="T9" fmla="*/ 920 h 1113"/>
              <a:gd name="T10" fmla="*/ 696 w 637"/>
              <a:gd name="T11" fmla="*/ 960 h 1113"/>
              <a:gd name="T12" fmla="*/ 674 w 637"/>
              <a:gd name="T13" fmla="*/ 980 h 1113"/>
              <a:gd name="T14" fmla="*/ 657 w 637"/>
              <a:gd name="T15" fmla="*/ 1024 h 1113"/>
              <a:gd name="T16" fmla="*/ 635 w 637"/>
              <a:gd name="T17" fmla="*/ 1064 h 1113"/>
              <a:gd name="T18" fmla="*/ 657 w 637"/>
              <a:gd name="T19" fmla="*/ 1080 h 1113"/>
              <a:gd name="T20" fmla="*/ 635 w 637"/>
              <a:gd name="T21" fmla="*/ 1112 h 1113"/>
              <a:gd name="T22" fmla="*/ 425 w 637"/>
              <a:gd name="T23" fmla="*/ 1096 h 1113"/>
              <a:gd name="T24" fmla="*/ 411 w 637"/>
              <a:gd name="T25" fmla="*/ 1048 h 1113"/>
              <a:gd name="T26" fmla="*/ 390 w 637"/>
              <a:gd name="T27" fmla="*/ 992 h 1113"/>
              <a:gd name="T28" fmla="*/ 355 w 637"/>
              <a:gd name="T29" fmla="*/ 960 h 1113"/>
              <a:gd name="T30" fmla="*/ 324 w 637"/>
              <a:gd name="T31" fmla="*/ 952 h 1113"/>
              <a:gd name="T32" fmla="*/ 324 w 637"/>
              <a:gd name="T33" fmla="*/ 940 h 1113"/>
              <a:gd name="T34" fmla="*/ 293 w 637"/>
              <a:gd name="T35" fmla="*/ 916 h 1113"/>
              <a:gd name="T36" fmla="*/ 249 w 637"/>
              <a:gd name="T37" fmla="*/ 904 h 1113"/>
              <a:gd name="T38" fmla="*/ 232 w 637"/>
              <a:gd name="T39" fmla="*/ 872 h 1113"/>
              <a:gd name="T40" fmla="*/ 201 w 637"/>
              <a:gd name="T41" fmla="*/ 864 h 1113"/>
              <a:gd name="T42" fmla="*/ 158 w 637"/>
              <a:gd name="T43" fmla="*/ 828 h 1113"/>
              <a:gd name="T44" fmla="*/ 175 w 637"/>
              <a:gd name="T45" fmla="*/ 780 h 1113"/>
              <a:gd name="T46" fmla="*/ 105 w 637"/>
              <a:gd name="T47" fmla="*/ 600 h 1113"/>
              <a:gd name="T48" fmla="*/ 118 w 637"/>
              <a:gd name="T49" fmla="*/ 600 h 1113"/>
              <a:gd name="T50" fmla="*/ 118 w 637"/>
              <a:gd name="T51" fmla="*/ 576 h 1113"/>
              <a:gd name="T52" fmla="*/ 96 w 637"/>
              <a:gd name="T53" fmla="*/ 568 h 1113"/>
              <a:gd name="T54" fmla="*/ 70 w 637"/>
              <a:gd name="T55" fmla="*/ 480 h 1113"/>
              <a:gd name="T56" fmla="*/ 83 w 637"/>
              <a:gd name="T57" fmla="*/ 476 h 1113"/>
              <a:gd name="T58" fmla="*/ 105 w 637"/>
              <a:gd name="T59" fmla="*/ 492 h 1113"/>
              <a:gd name="T60" fmla="*/ 92 w 637"/>
              <a:gd name="T61" fmla="*/ 460 h 1113"/>
              <a:gd name="T62" fmla="*/ 144 w 637"/>
              <a:gd name="T63" fmla="*/ 448 h 1113"/>
              <a:gd name="T64" fmla="*/ 127 w 637"/>
              <a:gd name="T65" fmla="*/ 432 h 1113"/>
              <a:gd name="T66" fmla="*/ 96 w 637"/>
              <a:gd name="T67" fmla="*/ 436 h 1113"/>
              <a:gd name="T68" fmla="*/ 79 w 637"/>
              <a:gd name="T69" fmla="*/ 452 h 1113"/>
              <a:gd name="T70" fmla="*/ 39 w 637"/>
              <a:gd name="T71" fmla="*/ 400 h 1113"/>
              <a:gd name="T72" fmla="*/ 22 w 637"/>
              <a:gd name="T73" fmla="*/ 360 h 1113"/>
              <a:gd name="T74" fmla="*/ 18 w 637"/>
              <a:gd name="T75" fmla="*/ 320 h 1113"/>
              <a:gd name="T76" fmla="*/ 18 w 637"/>
              <a:gd name="T77" fmla="*/ 244 h 1113"/>
              <a:gd name="T78" fmla="*/ 9 w 637"/>
              <a:gd name="T79" fmla="*/ 224 h 1113"/>
              <a:gd name="T80" fmla="*/ 0 w 637"/>
              <a:gd name="T81" fmla="*/ 180 h 1113"/>
              <a:gd name="T82" fmla="*/ 9 w 637"/>
              <a:gd name="T83" fmla="*/ 148 h 1113"/>
              <a:gd name="T84" fmla="*/ 18 w 637"/>
              <a:gd name="T85" fmla="*/ 116 h 1113"/>
              <a:gd name="T86" fmla="*/ 35 w 637"/>
              <a:gd name="T87" fmla="*/ 96 h 1113"/>
              <a:gd name="T88" fmla="*/ 31 w 637"/>
              <a:gd name="T89" fmla="*/ 68 h 1113"/>
              <a:gd name="T90" fmla="*/ 57 w 637"/>
              <a:gd name="T91" fmla="*/ 52 h 1113"/>
              <a:gd name="T92" fmla="*/ 66 w 637"/>
              <a:gd name="T93" fmla="*/ 0 h 1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7"/>
              <a:gd name="T142" fmla="*/ 0 h 1113"/>
              <a:gd name="T143" fmla="*/ 637 w 637"/>
              <a:gd name="T144" fmla="*/ 1113 h 1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7" h="1113">
                <a:moveTo>
                  <a:pt x="60" y="0"/>
                </a:moveTo>
                <a:lnTo>
                  <a:pt x="344" y="80"/>
                </a:lnTo>
                <a:lnTo>
                  <a:pt x="288" y="380"/>
                </a:lnTo>
                <a:lnTo>
                  <a:pt x="624" y="872"/>
                </a:lnTo>
                <a:lnTo>
                  <a:pt x="620" y="920"/>
                </a:lnTo>
                <a:lnTo>
                  <a:pt x="636" y="960"/>
                </a:lnTo>
                <a:lnTo>
                  <a:pt x="616" y="980"/>
                </a:lnTo>
                <a:lnTo>
                  <a:pt x="600" y="1024"/>
                </a:lnTo>
                <a:lnTo>
                  <a:pt x="580" y="1064"/>
                </a:lnTo>
                <a:lnTo>
                  <a:pt x="600" y="1080"/>
                </a:lnTo>
                <a:lnTo>
                  <a:pt x="580" y="1112"/>
                </a:lnTo>
                <a:lnTo>
                  <a:pt x="388" y="1096"/>
                </a:lnTo>
                <a:lnTo>
                  <a:pt x="376" y="1048"/>
                </a:lnTo>
                <a:lnTo>
                  <a:pt x="356" y="992"/>
                </a:lnTo>
                <a:lnTo>
                  <a:pt x="324" y="960"/>
                </a:lnTo>
                <a:lnTo>
                  <a:pt x="296" y="952"/>
                </a:lnTo>
                <a:lnTo>
                  <a:pt x="296" y="940"/>
                </a:lnTo>
                <a:lnTo>
                  <a:pt x="268" y="916"/>
                </a:lnTo>
                <a:lnTo>
                  <a:pt x="228" y="904"/>
                </a:lnTo>
                <a:lnTo>
                  <a:pt x="212" y="872"/>
                </a:lnTo>
                <a:lnTo>
                  <a:pt x="184" y="864"/>
                </a:lnTo>
                <a:lnTo>
                  <a:pt x="144" y="828"/>
                </a:lnTo>
                <a:lnTo>
                  <a:pt x="160" y="780"/>
                </a:lnTo>
                <a:lnTo>
                  <a:pt x="96" y="600"/>
                </a:lnTo>
                <a:lnTo>
                  <a:pt x="108" y="600"/>
                </a:lnTo>
                <a:lnTo>
                  <a:pt x="108" y="576"/>
                </a:lnTo>
                <a:lnTo>
                  <a:pt x="88" y="568"/>
                </a:lnTo>
                <a:lnTo>
                  <a:pt x="64" y="480"/>
                </a:lnTo>
                <a:lnTo>
                  <a:pt x="76" y="476"/>
                </a:lnTo>
                <a:lnTo>
                  <a:pt x="96" y="492"/>
                </a:lnTo>
                <a:lnTo>
                  <a:pt x="84" y="460"/>
                </a:lnTo>
                <a:lnTo>
                  <a:pt x="132" y="448"/>
                </a:lnTo>
                <a:lnTo>
                  <a:pt x="116" y="432"/>
                </a:lnTo>
                <a:lnTo>
                  <a:pt x="88" y="436"/>
                </a:lnTo>
                <a:lnTo>
                  <a:pt x="72" y="452"/>
                </a:lnTo>
                <a:lnTo>
                  <a:pt x="36" y="400"/>
                </a:lnTo>
                <a:lnTo>
                  <a:pt x="20" y="360"/>
                </a:lnTo>
                <a:lnTo>
                  <a:pt x="16" y="320"/>
                </a:lnTo>
                <a:lnTo>
                  <a:pt x="16" y="244"/>
                </a:lnTo>
                <a:lnTo>
                  <a:pt x="8" y="224"/>
                </a:lnTo>
                <a:lnTo>
                  <a:pt x="0" y="180"/>
                </a:lnTo>
                <a:lnTo>
                  <a:pt x="8" y="148"/>
                </a:lnTo>
                <a:lnTo>
                  <a:pt x="16" y="116"/>
                </a:lnTo>
                <a:lnTo>
                  <a:pt x="32" y="96"/>
                </a:lnTo>
                <a:lnTo>
                  <a:pt x="28" y="68"/>
                </a:lnTo>
                <a:lnTo>
                  <a:pt x="52" y="52"/>
                </a:lnTo>
                <a:lnTo>
                  <a:pt x="60" y="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78" name="Freeform 32"/>
          <p:cNvSpPr>
            <a:spLocks/>
          </p:cNvSpPr>
          <p:nvPr/>
        </p:nvSpPr>
        <p:spPr bwMode="gray">
          <a:xfrm>
            <a:off x="1876483" y="2718568"/>
            <a:ext cx="815508" cy="1258888"/>
          </a:xfrm>
          <a:custGeom>
            <a:avLst/>
            <a:gdLst>
              <a:gd name="T0" fmla="*/ 61 w 485"/>
              <a:gd name="T1" fmla="*/ 0 h 793"/>
              <a:gd name="T2" fmla="*/ 0 w 485"/>
              <a:gd name="T3" fmla="*/ 300 h 793"/>
              <a:gd name="T4" fmla="*/ 367 w 485"/>
              <a:gd name="T5" fmla="*/ 792 h 793"/>
              <a:gd name="T6" fmla="*/ 367 w 485"/>
              <a:gd name="T7" fmla="*/ 692 h 793"/>
              <a:gd name="T8" fmla="*/ 380 w 485"/>
              <a:gd name="T9" fmla="*/ 672 h 793"/>
              <a:gd name="T10" fmla="*/ 398 w 485"/>
              <a:gd name="T11" fmla="*/ 672 h 793"/>
              <a:gd name="T12" fmla="*/ 407 w 485"/>
              <a:gd name="T13" fmla="*/ 692 h 793"/>
              <a:gd name="T14" fmla="*/ 433 w 485"/>
              <a:gd name="T15" fmla="*/ 680 h 793"/>
              <a:gd name="T16" fmla="*/ 441 w 485"/>
              <a:gd name="T17" fmla="*/ 604 h 793"/>
              <a:gd name="T18" fmla="*/ 529 w 485"/>
              <a:gd name="T19" fmla="*/ 88 h 793"/>
              <a:gd name="T20" fmla="*/ 293 w 485"/>
              <a:gd name="T21" fmla="*/ 48 h 793"/>
              <a:gd name="T22" fmla="*/ 61 w 485"/>
              <a:gd name="T23" fmla="*/ 0 h 7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5"/>
              <a:gd name="T37" fmla="*/ 0 h 793"/>
              <a:gd name="T38" fmla="*/ 485 w 485"/>
              <a:gd name="T39" fmla="*/ 793 h 7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5" h="793">
                <a:moveTo>
                  <a:pt x="56" y="0"/>
                </a:moveTo>
                <a:lnTo>
                  <a:pt x="0" y="300"/>
                </a:lnTo>
                <a:lnTo>
                  <a:pt x="336" y="792"/>
                </a:lnTo>
                <a:lnTo>
                  <a:pt x="336" y="692"/>
                </a:lnTo>
                <a:lnTo>
                  <a:pt x="348" y="672"/>
                </a:lnTo>
                <a:lnTo>
                  <a:pt x="364" y="672"/>
                </a:lnTo>
                <a:lnTo>
                  <a:pt x="372" y="692"/>
                </a:lnTo>
                <a:lnTo>
                  <a:pt x="396" y="680"/>
                </a:lnTo>
                <a:lnTo>
                  <a:pt x="404" y="604"/>
                </a:lnTo>
                <a:lnTo>
                  <a:pt x="484" y="88"/>
                </a:lnTo>
                <a:lnTo>
                  <a:pt x="268" y="48"/>
                </a:lnTo>
                <a:lnTo>
                  <a:pt x="56" y="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79" name="Freeform 33"/>
          <p:cNvSpPr>
            <a:spLocks/>
          </p:cNvSpPr>
          <p:nvPr/>
        </p:nvSpPr>
        <p:spPr bwMode="gray">
          <a:xfrm>
            <a:off x="2556585" y="2858268"/>
            <a:ext cx="713954" cy="884238"/>
          </a:xfrm>
          <a:custGeom>
            <a:avLst/>
            <a:gdLst>
              <a:gd name="T0" fmla="*/ 87 w 425"/>
              <a:gd name="T1" fmla="*/ 0 h 557"/>
              <a:gd name="T2" fmla="*/ 0 w 425"/>
              <a:gd name="T3" fmla="*/ 516 h 557"/>
              <a:gd name="T4" fmla="*/ 428 w 425"/>
              <a:gd name="T5" fmla="*/ 556 h 557"/>
              <a:gd name="T6" fmla="*/ 463 w 425"/>
              <a:gd name="T7" fmla="*/ 144 h 557"/>
              <a:gd name="T8" fmla="*/ 310 w 425"/>
              <a:gd name="T9" fmla="*/ 132 h 557"/>
              <a:gd name="T10" fmla="*/ 319 w 425"/>
              <a:gd name="T11" fmla="*/ 40 h 557"/>
              <a:gd name="T12" fmla="*/ 87 w 425"/>
              <a:gd name="T13" fmla="*/ 0 h 557"/>
              <a:gd name="T14" fmla="*/ 0 60000 65536"/>
              <a:gd name="T15" fmla="*/ 0 60000 65536"/>
              <a:gd name="T16" fmla="*/ 0 60000 65536"/>
              <a:gd name="T17" fmla="*/ 0 60000 65536"/>
              <a:gd name="T18" fmla="*/ 0 60000 65536"/>
              <a:gd name="T19" fmla="*/ 0 60000 65536"/>
              <a:gd name="T20" fmla="*/ 0 60000 65536"/>
              <a:gd name="T21" fmla="*/ 0 w 425"/>
              <a:gd name="T22" fmla="*/ 0 h 557"/>
              <a:gd name="T23" fmla="*/ 425 w 425"/>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5" h="557">
                <a:moveTo>
                  <a:pt x="80" y="0"/>
                </a:moveTo>
                <a:lnTo>
                  <a:pt x="0" y="516"/>
                </a:lnTo>
                <a:lnTo>
                  <a:pt x="392" y="556"/>
                </a:lnTo>
                <a:lnTo>
                  <a:pt x="424" y="144"/>
                </a:lnTo>
                <a:lnTo>
                  <a:pt x="284" y="132"/>
                </a:lnTo>
                <a:lnTo>
                  <a:pt x="292" y="40"/>
                </a:lnTo>
                <a:lnTo>
                  <a:pt x="80" y="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0" name="Freeform 34"/>
          <p:cNvSpPr>
            <a:spLocks/>
          </p:cNvSpPr>
          <p:nvPr/>
        </p:nvSpPr>
        <p:spPr bwMode="gray">
          <a:xfrm>
            <a:off x="3215147" y="3086868"/>
            <a:ext cx="924756" cy="706438"/>
          </a:xfrm>
          <a:custGeom>
            <a:avLst/>
            <a:gdLst>
              <a:gd name="T0" fmla="*/ 0 w 549"/>
              <a:gd name="T1" fmla="*/ 412 h 445"/>
              <a:gd name="T2" fmla="*/ 512 w 549"/>
              <a:gd name="T3" fmla="*/ 444 h 445"/>
              <a:gd name="T4" fmla="*/ 600 w 549"/>
              <a:gd name="T5" fmla="*/ 440 h 445"/>
              <a:gd name="T6" fmla="*/ 600 w 549"/>
              <a:gd name="T7" fmla="*/ 28 h 445"/>
              <a:gd name="T8" fmla="*/ 451 w 549"/>
              <a:gd name="T9" fmla="*/ 28 h 445"/>
              <a:gd name="T10" fmla="*/ 35 w 549"/>
              <a:gd name="T11" fmla="*/ 0 h 445"/>
              <a:gd name="T12" fmla="*/ 0 w 549"/>
              <a:gd name="T13" fmla="*/ 412 h 445"/>
              <a:gd name="T14" fmla="*/ 0 60000 65536"/>
              <a:gd name="T15" fmla="*/ 0 60000 65536"/>
              <a:gd name="T16" fmla="*/ 0 60000 65536"/>
              <a:gd name="T17" fmla="*/ 0 60000 65536"/>
              <a:gd name="T18" fmla="*/ 0 60000 65536"/>
              <a:gd name="T19" fmla="*/ 0 60000 65536"/>
              <a:gd name="T20" fmla="*/ 0 60000 65536"/>
              <a:gd name="T21" fmla="*/ 0 w 549"/>
              <a:gd name="T22" fmla="*/ 0 h 445"/>
              <a:gd name="T23" fmla="*/ 549 w 549"/>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445">
                <a:moveTo>
                  <a:pt x="0" y="412"/>
                </a:moveTo>
                <a:lnTo>
                  <a:pt x="468" y="444"/>
                </a:lnTo>
                <a:lnTo>
                  <a:pt x="548" y="440"/>
                </a:lnTo>
                <a:lnTo>
                  <a:pt x="548" y="28"/>
                </a:lnTo>
                <a:lnTo>
                  <a:pt x="412" y="28"/>
                </a:lnTo>
                <a:lnTo>
                  <a:pt x="32" y="0"/>
                </a:lnTo>
                <a:lnTo>
                  <a:pt x="0" y="41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1" name="Freeform 35"/>
          <p:cNvSpPr>
            <a:spLocks/>
          </p:cNvSpPr>
          <p:nvPr/>
        </p:nvSpPr>
        <p:spPr bwMode="gray">
          <a:xfrm>
            <a:off x="3981416" y="3763594"/>
            <a:ext cx="1140172" cy="534988"/>
          </a:xfrm>
          <a:custGeom>
            <a:avLst/>
            <a:gdLst>
              <a:gd name="T0" fmla="*/ 87 w 678"/>
              <a:gd name="T1" fmla="*/ 20 h 337"/>
              <a:gd name="T2" fmla="*/ 0 w 678"/>
              <a:gd name="T3" fmla="*/ 24 h 337"/>
              <a:gd name="T4" fmla="*/ 0 w 678"/>
              <a:gd name="T5" fmla="*/ 64 h 337"/>
              <a:gd name="T6" fmla="*/ 262 w 678"/>
              <a:gd name="T7" fmla="*/ 72 h 337"/>
              <a:gd name="T8" fmla="*/ 267 w 678"/>
              <a:gd name="T9" fmla="*/ 276 h 337"/>
              <a:gd name="T10" fmla="*/ 284 w 678"/>
              <a:gd name="T11" fmla="*/ 288 h 337"/>
              <a:gd name="T12" fmla="*/ 306 w 678"/>
              <a:gd name="T13" fmla="*/ 280 h 337"/>
              <a:gd name="T14" fmla="*/ 332 w 678"/>
              <a:gd name="T15" fmla="*/ 296 h 337"/>
              <a:gd name="T16" fmla="*/ 411 w 678"/>
              <a:gd name="T17" fmla="*/ 312 h 337"/>
              <a:gd name="T18" fmla="*/ 442 w 678"/>
              <a:gd name="T19" fmla="*/ 304 h 337"/>
              <a:gd name="T20" fmla="*/ 481 w 678"/>
              <a:gd name="T21" fmla="*/ 328 h 337"/>
              <a:gd name="T22" fmla="*/ 517 w 678"/>
              <a:gd name="T23" fmla="*/ 320 h 337"/>
              <a:gd name="T24" fmla="*/ 543 w 678"/>
              <a:gd name="T25" fmla="*/ 332 h 337"/>
              <a:gd name="T26" fmla="*/ 574 w 678"/>
              <a:gd name="T27" fmla="*/ 320 h 337"/>
              <a:gd name="T28" fmla="*/ 591 w 678"/>
              <a:gd name="T29" fmla="*/ 336 h 337"/>
              <a:gd name="T30" fmla="*/ 622 w 678"/>
              <a:gd name="T31" fmla="*/ 320 h 337"/>
              <a:gd name="T32" fmla="*/ 705 w 678"/>
              <a:gd name="T33" fmla="*/ 316 h 337"/>
              <a:gd name="T34" fmla="*/ 718 w 678"/>
              <a:gd name="T35" fmla="*/ 332 h 337"/>
              <a:gd name="T36" fmla="*/ 740 w 678"/>
              <a:gd name="T37" fmla="*/ 332 h 337"/>
              <a:gd name="T38" fmla="*/ 740 w 678"/>
              <a:gd name="T39" fmla="*/ 160 h 337"/>
              <a:gd name="T40" fmla="*/ 727 w 678"/>
              <a:gd name="T41" fmla="*/ 48 h 337"/>
              <a:gd name="T42" fmla="*/ 718 w 678"/>
              <a:gd name="T43" fmla="*/ 0 h 337"/>
              <a:gd name="T44" fmla="*/ 508 w 678"/>
              <a:gd name="T45" fmla="*/ 20 h 337"/>
              <a:gd name="T46" fmla="*/ 87 w 678"/>
              <a:gd name="T47" fmla="*/ 20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8"/>
              <a:gd name="T73" fmla="*/ 0 h 337"/>
              <a:gd name="T74" fmla="*/ 678 w 678"/>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8" h="337">
                <a:moveTo>
                  <a:pt x="80" y="20"/>
                </a:moveTo>
                <a:lnTo>
                  <a:pt x="0" y="24"/>
                </a:lnTo>
                <a:lnTo>
                  <a:pt x="0" y="64"/>
                </a:lnTo>
                <a:lnTo>
                  <a:pt x="240" y="72"/>
                </a:lnTo>
                <a:lnTo>
                  <a:pt x="244" y="276"/>
                </a:lnTo>
                <a:lnTo>
                  <a:pt x="260" y="288"/>
                </a:lnTo>
                <a:lnTo>
                  <a:pt x="280" y="280"/>
                </a:lnTo>
                <a:lnTo>
                  <a:pt x="304" y="296"/>
                </a:lnTo>
                <a:lnTo>
                  <a:pt x="376" y="312"/>
                </a:lnTo>
                <a:lnTo>
                  <a:pt x="404" y="304"/>
                </a:lnTo>
                <a:lnTo>
                  <a:pt x="440" y="328"/>
                </a:lnTo>
                <a:lnTo>
                  <a:pt x="473" y="320"/>
                </a:lnTo>
                <a:lnTo>
                  <a:pt x="497" y="332"/>
                </a:lnTo>
                <a:lnTo>
                  <a:pt x="525" y="320"/>
                </a:lnTo>
                <a:lnTo>
                  <a:pt x="541" y="336"/>
                </a:lnTo>
                <a:lnTo>
                  <a:pt x="569" y="320"/>
                </a:lnTo>
                <a:lnTo>
                  <a:pt x="645" y="316"/>
                </a:lnTo>
                <a:lnTo>
                  <a:pt x="657" y="332"/>
                </a:lnTo>
                <a:lnTo>
                  <a:pt x="677" y="332"/>
                </a:lnTo>
                <a:lnTo>
                  <a:pt x="677" y="160"/>
                </a:lnTo>
                <a:lnTo>
                  <a:pt x="665" y="48"/>
                </a:lnTo>
                <a:lnTo>
                  <a:pt x="657" y="0"/>
                </a:lnTo>
                <a:lnTo>
                  <a:pt x="465" y="20"/>
                </a:lnTo>
                <a:lnTo>
                  <a:pt x="80" y="2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2" name="Freeform 36"/>
          <p:cNvSpPr>
            <a:spLocks/>
          </p:cNvSpPr>
          <p:nvPr/>
        </p:nvSpPr>
        <p:spPr bwMode="gray">
          <a:xfrm>
            <a:off x="1728769" y="1523181"/>
            <a:ext cx="855514" cy="649288"/>
          </a:xfrm>
          <a:custGeom>
            <a:avLst/>
            <a:gdLst>
              <a:gd name="T0" fmla="*/ 170 w 509"/>
              <a:gd name="T1" fmla="*/ 0 h 409"/>
              <a:gd name="T2" fmla="*/ 363 w 509"/>
              <a:gd name="T3" fmla="*/ 48 h 409"/>
              <a:gd name="T4" fmla="*/ 555 w 509"/>
              <a:gd name="T5" fmla="*/ 96 h 409"/>
              <a:gd name="T6" fmla="*/ 494 w 509"/>
              <a:gd name="T7" fmla="*/ 348 h 409"/>
              <a:gd name="T8" fmla="*/ 498 w 509"/>
              <a:gd name="T9" fmla="*/ 372 h 409"/>
              <a:gd name="T10" fmla="*/ 489 w 509"/>
              <a:gd name="T11" fmla="*/ 408 h 409"/>
              <a:gd name="T12" fmla="*/ 371 w 509"/>
              <a:gd name="T13" fmla="*/ 372 h 409"/>
              <a:gd name="T14" fmla="*/ 358 w 509"/>
              <a:gd name="T15" fmla="*/ 376 h 409"/>
              <a:gd name="T16" fmla="*/ 175 w 509"/>
              <a:gd name="T17" fmla="*/ 360 h 409"/>
              <a:gd name="T18" fmla="*/ 157 w 509"/>
              <a:gd name="T19" fmla="*/ 348 h 409"/>
              <a:gd name="T20" fmla="*/ 83 w 509"/>
              <a:gd name="T21" fmla="*/ 340 h 409"/>
              <a:gd name="T22" fmla="*/ 70 w 509"/>
              <a:gd name="T23" fmla="*/ 316 h 409"/>
              <a:gd name="T24" fmla="*/ 61 w 509"/>
              <a:gd name="T25" fmla="*/ 284 h 409"/>
              <a:gd name="T26" fmla="*/ 17 w 509"/>
              <a:gd name="T27" fmla="*/ 264 h 409"/>
              <a:gd name="T28" fmla="*/ 0 w 509"/>
              <a:gd name="T29" fmla="*/ 244 h 409"/>
              <a:gd name="T30" fmla="*/ 0 w 509"/>
              <a:gd name="T31" fmla="*/ 208 h 409"/>
              <a:gd name="T32" fmla="*/ 13 w 509"/>
              <a:gd name="T33" fmla="*/ 196 h 409"/>
              <a:gd name="T34" fmla="*/ 4 w 509"/>
              <a:gd name="T35" fmla="*/ 176 h 409"/>
              <a:gd name="T36" fmla="*/ 26 w 509"/>
              <a:gd name="T37" fmla="*/ 176 h 409"/>
              <a:gd name="T38" fmla="*/ 9 w 509"/>
              <a:gd name="T39" fmla="*/ 152 h 409"/>
              <a:gd name="T40" fmla="*/ 4 w 509"/>
              <a:gd name="T41" fmla="*/ 68 h 409"/>
              <a:gd name="T42" fmla="*/ 17 w 509"/>
              <a:gd name="T43" fmla="*/ 28 h 409"/>
              <a:gd name="T44" fmla="*/ 79 w 509"/>
              <a:gd name="T45" fmla="*/ 68 h 409"/>
              <a:gd name="T46" fmla="*/ 122 w 509"/>
              <a:gd name="T47" fmla="*/ 84 h 409"/>
              <a:gd name="T48" fmla="*/ 140 w 509"/>
              <a:gd name="T49" fmla="*/ 104 h 409"/>
              <a:gd name="T50" fmla="*/ 127 w 509"/>
              <a:gd name="T51" fmla="*/ 124 h 409"/>
              <a:gd name="T52" fmla="*/ 105 w 509"/>
              <a:gd name="T53" fmla="*/ 140 h 409"/>
              <a:gd name="T54" fmla="*/ 140 w 509"/>
              <a:gd name="T55" fmla="*/ 140 h 409"/>
              <a:gd name="T56" fmla="*/ 131 w 509"/>
              <a:gd name="T57" fmla="*/ 164 h 409"/>
              <a:gd name="T58" fmla="*/ 96 w 509"/>
              <a:gd name="T59" fmla="*/ 168 h 409"/>
              <a:gd name="T60" fmla="*/ 96 w 509"/>
              <a:gd name="T61" fmla="*/ 184 h 409"/>
              <a:gd name="T62" fmla="*/ 140 w 509"/>
              <a:gd name="T63" fmla="*/ 168 h 409"/>
              <a:gd name="T64" fmla="*/ 157 w 509"/>
              <a:gd name="T65" fmla="*/ 136 h 409"/>
              <a:gd name="T66" fmla="*/ 179 w 509"/>
              <a:gd name="T67" fmla="*/ 100 h 409"/>
              <a:gd name="T68" fmla="*/ 188 w 509"/>
              <a:gd name="T69" fmla="*/ 48 h 409"/>
              <a:gd name="T70" fmla="*/ 170 w 509"/>
              <a:gd name="T71" fmla="*/ 0 h 4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9"/>
              <a:gd name="T109" fmla="*/ 0 h 409"/>
              <a:gd name="T110" fmla="*/ 509 w 509"/>
              <a:gd name="T111" fmla="*/ 409 h 4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9" h="409">
                <a:moveTo>
                  <a:pt x="156" y="0"/>
                </a:moveTo>
                <a:lnTo>
                  <a:pt x="332" y="48"/>
                </a:lnTo>
                <a:lnTo>
                  <a:pt x="508" y="96"/>
                </a:lnTo>
                <a:lnTo>
                  <a:pt x="452" y="348"/>
                </a:lnTo>
                <a:lnTo>
                  <a:pt x="456" y="372"/>
                </a:lnTo>
                <a:lnTo>
                  <a:pt x="448" y="408"/>
                </a:lnTo>
                <a:lnTo>
                  <a:pt x="340" y="372"/>
                </a:lnTo>
                <a:lnTo>
                  <a:pt x="328" y="376"/>
                </a:lnTo>
                <a:lnTo>
                  <a:pt x="160" y="360"/>
                </a:lnTo>
                <a:lnTo>
                  <a:pt x="144" y="348"/>
                </a:lnTo>
                <a:lnTo>
                  <a:pt x="76" y="340"/>
                </a:lnTo>
                <a:lnTo>
                  <a:pt x="64" y="316"/>
                </a:lnTo>
                <a:lnTo>
                  <a:pt x="56" y="284"/>
                </a:lnTo>
                <a:lnTo>
                  <a:pt x="16" y="264"/>
                </a:lnTo>
                <a:lnTo>
                  <a:pt x="0" y="244"/>
                </a:lnTo>
                <a:lnTo>
                  <a:pt x="0" y="208"/>
                </a:lnTo>
                <a:lnTo>
                  <a:pt x="12" y="196"/>
                </a:lnTo>
                <a:lnTo>
                  <a:pt x="4" y="176"/>
                </a:lnTo>
                <a:lnTo>
                  <a:pt x="24" y="176"/>
                </a:lnTo>
                <a:lnTo>
                  <a:pt x="8" y="152"/>
                </a:lnTo>
                <a:lnTo>
                  <a:pt x="4" y="68"/>
                </a:lnTo>
                <a:lnTo>
                  <a:pt x="16" y="28"/>
                </a:lnTo>
                <a:lnTo>
                  <a:pt x="72" y="68"/>
                </a:lnTo>
                <a:lnTo>
                  <a:pt x="112" y="84"/>
                </a:lnTo>
                <a:lnTo>
                  <a:pt x="128" y="104"/>
                </a:lnTo>
                <a:lnTo>
                  <a:pt x="116" y="124"/>
                </a:lnTo>
                <a:lnTo>
                  <a:pt x="96" y="140"/>
                </a:lnTo>
                <a:lnTo>
                  <a:pt x="128" y="140"/>
                </a:lnTo>
                <a:lnTo>
                  <a:pt x="120" y="164"/>
                </a:lnTo>
                <a:lnTo>
                  <a:pt x="88" y="168"/>
                </a:lnTo>
                <a:lnTo>
                  <a:pt x="88" y="184"/>
                </a:lnTo>
                <a:lnTo>
                  <a:pt x="128" y="168"/>
                </a:lnTo>
                <a:lnTo>
                  <a:pt x="144" y="136"/>
                </a:lnTo>
                <a:lnTo>
                  <a:pt x="164" y="100"/>
                </a:lnTo>
                <a:lnTo>
                  <a:pt x="172" y="48"/>
                </a:lnTo>
                <a:lnTo>
                  <a:pt x="156" y="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3" name="Freeform 37"/>
          <p:cNvSpPr>
            <a:spLocks/>
          </p:cNvSpPr>
          <p:nvPr/>
        </p:nvSpPr>
        <p:spPr bwMode="gray">
          <a:xfrm>
            <a:off x="1493348" y="1929581"/>
            <a:ext cx="1003228" cy="866775"/>
          </a:xfrm>
          <a:custGeom>
            <a:avLst/>
            <a:gdLst>
              <a:gd name="T0" fmla="*/ 642 w 597"/>
              <a:gd name="T1" fmla="*/ 152 h 546"/>
              <a:gd name="T2" fmla="*/ 651 w 597"/>
              <a:gd name="T3" fmla="*/ 180 h 546"/>
              <a:gd name="T4" fmla="*/ 642 w 597"/>
              <a:gd name="T5" fmla="*/ 204 h 546"/>
              <a:gd name="T6" fmla="*/ 616 w 597"/>
              <a:gd name="T7" fmla="*/ 248 h 546"/>
              <a:gd name="T8" fmla="*/ 585 w 597"/>
              <a:gd name="T9" fmla="*/ 292 h 546"/>
              <a:gd name="T10" fmla="*/ 585 w 597"/>
              <a:gd name="T11" fmla="*/ 316 h 546"/>
              <a:gd name="T12" fmla="*/ 607 w 597"/>
              <a:gd name="T13" fmla="*/ 336 h 546"/>
              <a:gd name="T14" fmla="*/ 568 w 597"/>
              <a:gd name="T15" fmla="*/ 413 h 546"/>
              <a:gd name="T16" fmla="*/ 542 w 597"/>
              <a:gd name="T17" fmla="*/ 545 h 546"/>
              <a:gd name="T18" fmla="*/ 310 w 597"/>
              <a:gd name="T19" fmla="*/ 497 h 546"/>
              <a:gd name="T20" fmla="*/ 0 w 597"/>
              <a:gd name="T21" fmla="*/ 417 h 546"/>
              <a:gd name="T22" fmla="*/ 0 w 597"/>
              <a:gd name="T23" fmla="*/ 312 h 546"/>
              <a:gd name="T24" fmla="*/ 26 w 597"/>
              <a:gd name="T25" fmla="*/ 268 h 546"/>
              <a:gd name="T26" fmla="*/ 66 w 597"/>
              <a:gd name="T27" fmla="*/ 224 h 546"/>
              <a:gd name="T28" fmla="*/ 70 w 597"/>
              <a:gd name="T29" fmla="*/ 192 h 546"/>
              <a:gd name="T30" fmla="*/ 149 w 597"/>
              <a:gd name="T31" fmla="*/ 0 h 546"/>
              <a:gd name="T32" fmla="*/ 170 w 597"/>
              <a:gd name="T33" fmla="*/ 8 h 546"/>
              <a:gd name="T34" fmla="*/ 214 w 597"/>
              <a:gd name="T35" fmla="*/ 28 h 546"/>
              <a:gd name="T36" fmla="*/ 223 w 597"/>
              <a:gd name="T37" fmla="*/ 60 h 546"/>
              <a:gd name="T38" fmla="*/ 236 w 597"/>
              <a:gd name="T39" fmla="*/ 84 h 546"/>
              <a:gd name="T40" fmla="*/ 310 w 597"/>
              <a:gd name="T41" fmla="*/ 92 h 546"/>
              <a:gd name="T42" fmla="*/ 328 w 597"/>
              <a:gd name="T43" fmla="*/ 104 h 546"/>
              <a:gd name="T44" fmla="*/ 511 w 597"/>
              <a:gd name="T45" fmla="*/ 120 h 546"/>
              <a:gd name="T46" fmla="*/ 524 w 597"/>
              <a:gd name="T47" fmla="*/ 116 h 546"/>
              <a:gd name="T48" fmla="*/ 642 w 597"/>
              <a:gd name="T49" fmla="*/ 152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7"/>
              <a:gd name="T76" fmla="*/ 0 h 546"/>
              <a:gd name="T77" fmla="*/ 597 w 597"/>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7" h="546">
                <a:moveTo>
                  <a:pt x="588" y="152"/>
                </a:moveTo>
                <a:lnTo>
                  <a:pt x="596" y="180"/>
                </a:lnTo>
                <a:lnTo>
                  <a:pt x="588" y="204"/>
                </a:lnTo>
                <a:lnTo>
                  <a:pt x="564" y="248"/>
                </a:lnTo>
                <a:lnTo>
                  <a:pt x="536" y="292"/>
                </a:lnTo>
                <a:lnTo>
                  <a:pt x="536" y="316"/>
                </a:lnTo>
                <a:lnTo>
                  <a:pt x="556" y="336"/>
                </a:lnTo>
                <a:lnTo>
                  <a:pt x="520" y="413"/>
                </a:lnTo>
                <a:lnTo>
                  <a:pt x="496" y="545"/>
                </a:lnTo>
                <a:lnTo>
                  <a:pt x="284" y="497"/>
                </a:lnTo>
                <a:lnTo>
                  <a:pt x="0" y="417"/>
                </a:lnTo>
                <a:lnTo>
                  <a:pt x="0" y="312"/>
                </a:lnTo>
                <a:lnTo>
                  <a:pt x="24" y="268"/>
                </a:lnTo>
                <a:lnTo>
                  <a:pt x="60" y="224"/>
                </a:lnTo>
                <a:lnTo>
                  <a:pt x="64" y="192"/>
                </a:lnTo>
                <a:lnTo>
                  <a:pt x="136" y="0"/>
                </a:lnTo>
                <a:lnTo>
                  <a:pt x="156" y="8"/>
                </a:lnTo>
                <a:lnTo>
                  <a:pt x="196" y="28"/>
                </a:lnTo>
                <a:lnTo>
                  <a:pt x="204" y="60"/>
                </a:lnTo>
                <a:lnTo>
                  <a:pt x="216" y="84"/>
                </a:lnTo>
                <a:lnTo>
                  <a:pt x="284" y="92"/>
                </a:lnTo>
                <a:lnTo>
                  <a:pt x="300" y="104"/>
                </a:lnTo>
                <a:lnTo>
                  <a:pt x="468" y="120"/>
                </a:lnTo>
                <a:lnTo>
                  <a:pt x="480" y="116"/>
                </a:lnTo>
                <a:lnTo>
                  <a:pt x="588" y="15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4" name="Freeform 38"/>
          <p:cNvSpPr>
            <a:spLocks/>
          </p:cNvSpPr>
          <p:nvPr/>
        </p:nvSpPr>
        <p:spPr bwMode="gray">
          <a:xfrm>
            <a:off x="2327321" y="1675585"/>
            <a:ext cx="781657" cy="1247775"/>
          </a:xfrm>
          <a:custGeom>
            <a:avLst/>
            <a:gdLst>
              <a:gd name="T0" fmla="*/ 0 w 465"/>
              <a:gd name="T1" fmla="*/ 705 h 786"/>
              <a:gd name="T2" fmla="*/ 236 w 465"/>
              <a:gd name="T3" fmla="*/ 745 h 786"/>
              <a:gd name="T4" fmla="*/ 468 w 465"/>
              <a:gd name="T5" fmla="*/ 785 h 786"/>
              <a:gd name="T6" fmla="*/ 507 w 465"/>
              <a:gd name="T7" fmla="*/ 521 h 786"/>
              <a:gd name="T8" fmla="*/ 476 w 465"/>
              <a:gd name="T9" fmla="*/ 496 h 786"/>
              <a:gd name="T10" fmla="*/ 441 w 465"/>
              <a:gd name="T11" fmla="*/ 504 h 786"/>
              <a:gd name="T12" fmla="*/ 376 w 465"/>
              <a:gd name="T13" fmla="*/ 484 h 786"/>
              <a:gd name="T14" fmla="*/ 345 w 465"/>
              <a:gd name="T15" fmla="*/ 484 h 786"/>
              <a:gd name="T16" fmla="*/ 332 w 465"/>
              <a:gd name="T17" fmla="*/ 460 h 786"/>
              <a:gd name="T18" fmla="*/ 315 w 465"/>
              <a:gd name="T19" fmla="*/ 384 h 786"/>
              <a:gd name="T20" fmla="*/ 280 w 465"/>
              <a:gd name="T21" fmla="*/ 384 h 786"/>
              <a:gd name="T22" fmla="*/ 275 w 465"/>
              <a:gd name="T23" fmla="*/ 360 h 786"/>
              <a:gd name="T24" fmla="*/ 288 w 465"/>
              <a:gd name="T25" fmla="*/ 336 h 786"/>
              <a:gd name="T26" fmla="*/ 288 w 465"/>
              <a:gd name="T27" fmla="*/ 300 h 786"/>
              <a:gd name="T28" fmla="*/ 271 w 465"/>
              <a:gd name="T29" fmla="*/ 272 h 786"/>
              <a:gd name="T30" fmla="*/ 258 w 465"/>
              <a:gd name="T31" fmla="*/ 284 h 786"/>
              <a:gd name="T32" fmla="*/ 258 w 465"/>
              <a:gd name="T33" fmla="*/ 260 h 786"/>
              <a:gd name="T34" fmla="*/ 227 w 465"/>
              <a:gd name="T35" fmla="*/ 168 h 786"/>
              <a:gd name="T36" fmla="*/ 227 w 465"/>
              <a:gd name="T37" fmla="*/ 132 h 786"/>
              <a:gd name="T38" fmla="*/ 214 w 465"/>
              <a:gd name="T39" fmla="*/ 132 h 786"/>
              <a:gd name="T40" fmla="*/ 245 w 465"/>
              <a:gd name="T41" fmla="*/ 20 h 786"/>
              <a:gd name="T42" fmla="*/ 166 w 465"/>
              <a:gd name="T43" fmla="*/ 0 h 786"/>
              <a:gd name="T44" fmla="*/ 105 w 465"/>
              <a:gd name="T45" fmla="*/ 252 h 786"/>
              <a:gd name="T46" fmla="*/ 109 w 465"/>
              <a:gd name="T47" fmla="*/ 276 h 786"/>
              <a:gd name="T48" fmla="*/ 101 w 465"/>
              <a:gd name="T49" fmla="*/ 312 h 786"/>
              <a:gd name="T50" fmla="*/ 109 w 465"/>
              <a:gd name="T51" fmla="*/ 340 h 786"/>
              <a:gd name="T52" fmla="*/ 101 w 465"/>
              <a:gd name="T53" fmla="*/ 364 h 786"/>
              <a:gd name="T54" fmla="*/ 74 w 465"/>
              <a:gd name="T55" fmla="*/ 408 h 786"/>
              <a:gd name="T56" fmla="*/ 44 w 465"/>
              <a:gd name="T57" fmla="*/ 452 h 786"/>
              <a:gd name="T58" fmla="*/ 44 w 465"/>
              <a:gd name="T59" fmla="*/ 476 h 786"/>
              <a:gd name="T60" fmla="*/ 66 w 465"/>
              <a:gd name="T61" fmla="*/ 496 h 786"/>
              <a:gd name="T62" fmla="*/ 26 w 465"/>
              <a:gd name="T63" fmla="*/ 573 h 786"/>
              <a:gd name="T64" fmla="*/ 0 w 465"/>
              <a:gd name="T65" fmla="*/ 705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5"/>
              <a:gd name="T100" fmla="*/ 0 h 786"/>
              <a:gd name="T101" fmla="*/ 465 w 465"/>
              <a:gd name="T102" fmla="*/ 786 h 7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5" h="786">
                <a:moveTo>
                  <a:pt x="0" y="705"/>
                </a:moveTo>
                <a:lnTo>
                  <a:pt x="216" y="745"/>
                </a:lnTo>
                <a:lnTo>
                  <a:pt x="428" y="785"/>
                </a:lnTo>
                <a:lnTo>
                  <a:pt x="464" y="521"/>
                </a:lnTo>
                <a:lnTo>
                  <a:pt x="436" y="496"/>
                </a:lnTo>
                <a:lnTo>
                  <a:pt x="404" y="504"/>
                </a:lnTo>
                <a:lnTo>
                  <a:pt x="344" y="484"/>
                </a:lnTo>
                <a:lnTo>
                  <a:pt x="316" y="484"/>
                </a:lnTo>
                <a:lnTo>
                  <a:pt x="304" y="460"/>
                </a:lnTo>
                <a:lnTo>
                  <a:pt x="288" y="384"/>
                </a:lnTo>
                <a:lnTo>
                  <a:pt x="256" y="384"/>
                </a:lnTo>
                <a:lnTo>
                  <a:pt x="252" y="360"/>
                </a:lnTo>
                <a:lnTo>
                  <a:pt x="264" y="336"/>
                </a:lnTo>
                <a:lnTo>
                  <a:pt x="264" y="300"/>
                </a:lnTo>
                <a:lnTo>
                  <a:pt x="248" y="272"/>
                </a:lnTo>
                <a:lnTo>
                  <a:pt x="236" y="284"/>
                </a:lnTo>
                <a:lnTo>
                  <a:pt x="236" y="260"/>
                </a:lnTo>
                <a:lnTo>
                  <a:pt x="208" y="168"/>
                </a:lnTo>
                <a:lnTo>
                  <a:pt x="208" y="132"/>
                </a:lnTo>
                <a:lnTo>
                  <a:pt x="196" y="132"/>
                </a:lnTo>
                <a:lnTo>
                  <a:pt x="224" y="20"/>
                </a:lnTo>
                <a:lnTo>
                  <a:pt x="152" y="0"/>
                </a:lnTo>
                <a:lnTo>
                  <a:pt x="96" y="252"/>
                </a:lnTo>
                <a:lnTo>
                  <a:pt x="100" y="276"/>
                </a:lnTo>
                <a:lnTo>
                  <a:pt x="92" y="312"/>
                </a:lnTo>
                <a:lnTo>
                  <a:pt x="100" y="340"/>
                </a:lnTo>
                <a:lnTo>
                  <a:pt x="92" y="364"/>
                </a:lnTo>
                <a:lnTo>
                  <a:pt x="68" y="408"/>
                </a:lnTo>
                <a:lnTo>
                  <a:pt x="40" y="452"/>
                </a:lnTo>
                <a:lnTo>
                  <a:pt x="40" y="476"/>
                </a:lnTo>
                <a:lnTo>
                  <a:pt x="60" y="496"/>
                </a:lnTo>
                <a:lnTo>
                  <a:pt x="24" y="573"/>
                </a:lnTo>
                <a:lnTo>
                  <a:pt x="0" y="705"/>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5" name="Freeform 39"/>
          <p:cNvSpPr>
            <a:spLocks/>
          </p:cNvSpPr>
          <p:nvPr/>
        </p:nvSpPr>
        <p:spPr bwMode="gray">
          <a:xfrm>
            <a:off x="2656598" y="1707333"/>
            <a:ext cx="1307891" cy="796925"/>
          </a:xfrm>
          <a:custGeom>
            <a:avLst/>
            <a:gdLst>
              <a:gd name="T0" fmla="*/ 293 w 777"/>
              <a:gd name="T1" fmla="*/ 501 h 502"/>
              <a:gd name="T2" fmla="*/ 302 w 777"/>
              <a:gd name="T3" fmla="*/ 452 h 502"/>
              <a:gd name="T4" fmla="*/ 827 w 777"/>
              <a:gd name="T5" fmla="*/ 493 h 502"/>
              <a:gd name="T6" fmla="*/ 836 w 777"/>
              <a:gd name="T7" fmla="*/ 404 h 502"/>
              <a:gd name="T8" fmla="*/ 849 w 777"/>
              <a:gd name="T9" fmla="*/ 72 h 502"/>
              <a:gd name="T10" fmla="*/ 578 w 777"/>
              <a:gd name="T11" fmla="*/ 64 h 502"/>
              <a:gd name="T12" fmla="*/ 394 w 777"/>
              <a:gd name="T13" fmla="*/ 44 h 502"/>
              <a:gd name="T14" fmla="*/ 83 w 777"/>
              <a:gd name="T15" fmla="*/ 4 h 502"/>
              <a:gd name="T16" fmla="*/ 31 w 777"/>
              <a:gd name="T17" fmla="*/ 0 h 502"/>
              <a:gd name="T18" fmla="*/ 0 w 777"/>
              <a:gd name="T19" fmla="*/ 112 h 502"/>
              <a:gd name="T20" fmla="*/ 13 w 777"/>
              <a:gd name="T21" fmla="*/ 112 h 502"/>
              <a:gd name="T22" fmla="*/ 13 w 777"/>
              <a:gd name="T23" fmla="*/ 148 h 502"/>
              <a:gd name="T24" fmla="*/ 44 w 777"/>
              <a:gd name="T25" fmla="*/ 240 h 502"/>
              <a:gd name="T26" fmla="*/ 44 w 777"/>
              <a:gd name="T27" fmla="*/ 264 h 502"/>
              <a:gd name="T28" fmla="*/ 57 w 777"/>
              <a:gd name="T29" fmla="*/ 252 h 502"/>
              <a:gd name="T30" fmla="*/ 74 w 777"/>
              <a:gd name="T31" fmla="*/ 280 h 502"/>
              <a:gd name="T32" fmla="*/ 74 w 777"/>
              <a:gd name="T33" fmla="*/ 316 h 502"/>
              <a:gd name="T34" fmla="*/ 61 w 777"/>
              <a:gd name="T35" fmla="*/ 340 h 502"/>
              <a:gd name="T36" fmla="*/ 66 w 777"/>
              <a:gd name="T37" fmla="*/ 364 h 502"/>
              <a:gd name="T38" fmla="*/ 101 w 777"/>
              <a:gd name="T39" fmla="*/ 364 h 502"/>
              <a:gd name="T40" fmla="*/ 118 w 777"/>
              <a:gd name="T41" fmla="*/ 440 h 502"/>
              <a:gd name="T42" fmla="*/ 131 w 777"/>
              <a:gd name="T43" fmla="*/ 464 h 502"/>
              <a:gd name="T44" fmla="*/ 162 w 777"/>
              <a:gd name="T45" fmla="*/ 464 h 502"/>
              <a:gd name="T46" fmla="*/ 228 w 777"/>
              <a:gd name="T47" fmla="*/ 484 h 502"/>
              <a:gd name="T48" fmla="*/ 263 w 777"/>
              <a:gd name="T49" fmla="*/ 476 h 502"/>
              <a:gd name="T50" fmla="*/ 293 w 777"/>
              <a:gd name="T51" fmla="*/ 501 h 5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7"/>
              <a:gd name="T79" fmla="*/ 0 h 502"/>
              <a:gd name="T80" fmla="*/ 777 w 777"/>
              <a:gd name="T81" fmla="*/ 502 h 5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7" h="502">
                <a:moveTo>
                  <a:pt x="268" y="501"/>
                </a:moveTo>
                <a:lnTo>
                  <a:pt x="276" y="452"/>
                </a:lnTo>
                <a:lnTo>
                  <a:pt x="756" y="493"/>
                </a:lnTo>
                <a:lnTo>
                  <a:pt x="764" y="404"/>
                </a:lnTo>
                <a:lnTo>
                  <a:pt x="776" y="72"/>
                </a:lnTo>
                <a:lnTo>
                  <a:pt x="528" y="64"/>
                </a:lnTo>
                <a:lnTo>
                  <a:pt x="360" y="44"/>
                </a:lnTo>
                <a:lnTo>
                  <a:pt x="76" y="4"/>
                </a:lnTo>
                <a:lnTo>
                  <a:pt x="28" y="0"/>
                </a:lnTo>
                <a:lnTo>
                  <a:pt x="0" y="112"/>
                </a:lnTo>
                <a:lnTo>
                  <a:pt x="12" y="112"/>
                </a:lnTo>
                <a:lnTo>
                  <a:pt x="12" y="148"/>
                </a:lnTo>
                <a:lnTo>
                  <a:pt x="40" y="240"/>
                </a:lnTo>
                <a:lnTo>
                  <a:pt x="40" y="264"/>
                </a:lnTo>
                <a:lnTo>
                  <a:pt x="52" y="252"/>
                </a:lnTo>
                <a:lnTo>
                  <a:pt x="68" y="280"/>
                </a:lnTo>
                <a:lnTo>
                  <a:pt x="68" y="316"/>
                </a:lnTo>
                <a:lnTo>
                  <a:pt x="56" y="340"/>
                </a:lnTo>
                <a:lnTo>
                  <a:pt x="60" y="364"/>
                </a:lnTo>
                <a:lnTo>
                  <a:pt x="92" y="364"/>
                </a:lnTo>
                <a:lnTo>
                  <a:pt x="108" y="440"/>
                </a:lnTo>
                <a:lnTo>
                  <a:pt x="120" y="464"/>
                </a:lnTo>
                <a:lnTo>
                  <a:pt x="148" y="464"/>
                </a:lnTo>
                <a:lnTo>
                  <a:pt x="208" y="484"/>
                </a:lnTo>
                <a:lnTo>
                  <a:pt x="240" y="476"/>
                </a:lnTo>
                <a:lnTo>
                  <a:pt x="268" y="501"/>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6" name="Freeform 40"/>
          <p:cNvSpPr>
            <a:spLocks/>
          </p:cNvSpPr>
          <p:nvPr/>
        </p:nvSpPr>
        <p:spPr bwMode="gray">
          <a:xfrm>
            <a:off x="3033581" y="2424885"/>
            <a:ext cx="897059" cy="708025"/>
          </a:xfrm>
          <a:custGeom>
            <a:avLst/>
            <a:gdLst>
              <a:gd name="T0" fmla="*/ 582 w 533"/>
              <a:gd name="T1" fmla="*/ 41 h 446"/>
              <a:gd name="T2" fmla="*/ 57 w 533"/>
              <a:gd name="T3" fmla="*/ 0 h 446"/>
              <a:gd name="T4" fmla="*/ 48 w 533"/>
              <a:gd name="T5" fmla="*/ 49 h 446"/>
              <a:gd name="T6" fmla="*/ 9 w 533"/>
              <a:gd name="T7" fmla="*/ 313 h 446"/>
              <a:gd name="T8" fmla="*/ 0 w 533"/>
              <a:gd name="T9" fmla="*/ 405 h 446"/>
              <a:gd name="T10" fmla="*/ 153 w 533"/>
              <a:gd name="T11" fmla="*/ 417 h 446"/>
              <a:gd name="T12" fmla="*/ 569 w 533"/>
              <a:gd name="T13" fmla="*/ 445 h 446"/>
              <a:gd name="T14" fmla="*/ 578 w 533"/>
              <a:gd name="T15" fmla="*/ 241 h 446"/>
              <a:gd name="T16" fmla="*/ 582 w 533"/>
              <a:gd name="T17" fmla="*/ 41 h 4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3"/>
              <a:gd name="T28" fmla="*/ 0 h 446"/>
              <a:gd name="T29" fmla="*/ 533 w 533"/>
              <a:gd name="T30" fmla="*/ 446 h 4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3" h="446">
                <a:moveTo>
                  <a:pt x="532" y="41"/>
                </a:moveTo>
                <a:lnTo>
                  <a:pt x="52" y="0"/>
                </a:lnTo>
                <a:lnTo>
                  <a:pt x="44" y="49"/>
                </a:lnTo>
                <a:lnTo>
                  <a:pt x="8" y="313"/>
                </a:lnTo>
                <a:lnTo>
                  <a:pt x="0" y="405"/>
                </a:lnTo>
                <a:lnTo>
                  <a:pt x="140" y="417"/>
                </a:lnTo>
                <a:lnTo>
                  <a:pt x="520" y="445"/>
                </a:lnTo>
                <a:lnTo>
                  <a:pt x="528" y="241"/>
                </a:lnTo>
                <a:lnTo>
                  <a:pt x="532" y="41"/>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7" name="Freeform 41"/>
          <p:cNvSpPr>
            <a:spLocks/>
          </p:cNvSpPr>
          <p:nvPr/>
        </p:nvSpPr>
        <p:spPr bwMode="gray">
          <a:xfrm>
            <a:off x="6958791" y="2921768"/>
            <a:ext cx="580087" cy="287338"/>
          </a:xfrm>
          <a:custGeom>
            <a:avLst/>
            <a:gdLst>
              <a:gd name="T0" fmla="*/ 376 w 345"/>
              <a:gd name="T1" fmla="*/ 108 h 181"/>
              <a:gd name="T2" fmla="*/ 367 w 345"/>
              <a:gd name="T3" fmla="*/ 172 h 181"/>
              <a:gd name="T4" fmla="*/ 337 w 345"/>
              <a:gd name="T5" fmla="*/ 180 h 181"/>
              <a:gd name="T6" fmla="*/ 315 w 345"/>
              <a:gd name="T7" fmla="*/ 152 h 181"/>
              <a:gd name="T8" fmla="*/ 275 w 345"/>
              <a:gd name="T9" fmla="*/ 124 h 181"/>
              <a:gd name="T10" fmla="*/ 271 w 345"/>
              <a:gd name="T11" fmla="*/ 100 h 181"/>
              <a:gd name="T12" fmla="*/ 284 w 345"/>
              <a:gd name="T13" fmla="*/ 100 h 181"/>
              <a:gd name="T14" fmla="*/ 284 w 345"/>
              <a:gd name="T15" fmla="*/ 76 h 181"/>
              <a:gd name="T16" fmla="*/ 275 w 345"/>
              <a:gd name="T17" fmla="*/ 52 h 181"/>
              <a:gd name="T18" fmla="*/ 284 w 345"/>
              <a:gd name="T19" fmla="*/ 24 h 181"/>
              <a:gd name="T20" fmla="*/ 262 w 345"/>
              <a:gd name="T21" fmla="*/ 40 h 181"/>
              <a:gd name="T22" fmla="*/ 245 w 345"/>
              <a:gd name="T23" fmla="*/ 56 h 181"/>
              <a:gd name="T24" fmla="*/ 249 w 345"/>
              <a:gd name="T25" fmla="*/ 108 h 181"/>
              <a:gd name="T26" fmla="*/ 271 w 345"/>
              <a:gd name="T27" fmla="*/ 140 h 181"/>
              <a:gd name="T28" fmla="*/ 280 w 345"/>
              <a:gd name="T29" fmla="*/ 168 h 181"/>
              <a:gd name="T30" fmla="*/ 262 w 345"/>
              <a:gd name="T31" fmla="*/ 176 h 181"/>
              <a:gd name="T32" fmla="*/ 227 w 345"/>
              <a:gd name="T33" fmla="*/ 152 h 181"/>
              <a:gd name="T34" fmla="*/ 205 w 345"/>
              <a:gd name="T35" fmla="*/ 152 h 181"/>
              <a:gd name="T36" fmla="*/ 210 w 345"/>
              <a:gd name="T37" fmla="*/ 124 h 181"/>
              <a:gd name="T38" fmla="*/ 223 w 345"/>
              <a:gd name="T39" fmla="*/ 108 h 181"/>
              <a:gd name="T40" fmla="*/ 170 w 345"/>
              <a:gd name="T41" fmla="*/ 80 h 181"/>
              <a:gd name="T42" fmla="*/ 153 w 345"/>
              <a:gd name="T43" fmla="*/ 84 h 181"/>
              <a:gd name="T44" fmla="*/ 140 w 345"/>
              <a:gd name="T45" fmla="*/ 60 h 181"/>
              <a:gd name="T46" fmla="*/ 109 w 345"/>
              <a:gd name="T47" fmla="*/ 52 h 181"/>
              <a:gd name="T48" fmla="*/ 92 w 345"/>
              <a:gd name="T49" fmla="*/ 72 h 181"/>
              <a:gd name="T50" fmla="*/ 52 w 345"/>
              <a:gd name="T51" fmla="*/ 72 h 181"/>
              <a:gd name="T52" fmla="*/ 39 w 345"/>
              <a:gd name="T53" fmla="*/ 100 h 181"/>
              <a:gd name="T54" fmla="*/ 9 w 345"/>
              <a:gd name="T55" fmla="*/ 104 h 181"/>
              <a:gd name="T56" fmla="*/ 0 w 345"/>
              <a:gd name="T57" fmla="*/ 60 h 181"/>
              <a:gd name="T58" fmla="*/ 280 w 345"/>
              <a:gd name="T59" fmla="*/ 0 h 181"/>
              <a:gd name="T60" fmla="*/ 328 w 345"/>
              <a:gd name="T61" fmla="*/ 120 h 181"/>
              <a:gd name="T62" fmla="*/ 376 w 345"/>
              <a:gd name="T63" fmla="*/ 108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5"/>
              <a:gd name="T97" fmla="*/ 0 h 181"/>
              <a:gd name="T98" fmla="*/ 345 w 345"/>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5" h="181">
                <a:moveTo>
                  <a:pt x="344" y="108"/>
                </a:moveTo>
                <a:lnTo>
                  <a:pt x="336" y="172"/>
                </a:lnTo>
                <a:lnTo>
                  <a:pt x="308" y="180"/>
                </a:lnTo>
                <a:lnTo>
                  <a:pt x="288" y="152"/>
                </a:lnTo>
                <a:lnTo>
                  <a:pt x="252" y="124"/>
                </a:lnTo>
                <a:lnTo>
                  <a:pt x="248" y="100"/>
                </a:lnTo>
                <a:lnTo>
                  <a:pt x="260" y="100"/>
                </a:lnTo>
                <a:lnTo>
                  <a:pt x="260" y="76"/>
                </a:lnTo>
                <a:lnTo>
                  <a:pt x="252" y="52"/>
                </a:lnTo>
                <a:lnTo>
                  <a:pt x="260" y="24"/>
                </a:lnTo>
                <a:lnTo>
                  <a:pt x="240" y="40"/>
                </a:lnTo>
                <a:lnTo>
                  <a:pt x="224" y="56"/>
                </a:lnTo>
                <a:lnTo>
                  <a:pt x="228" y="108"/>
                </a:lnTo>
                <a:lnTo>
                  <a:pt x="248" y="140"/>
                </a:lnTo>
                <a:lnTo>
                  <a:pt x="256" y="168"/>
                </a:lnTo>
                <a:lnTo>
                  <a:pt x="240" y="176"/>
                </a:lnTo>
                <a:lnTo>
                  <a:pt x="208" y="152"/>
                </a:lnTo>
                <a:lnTo>
                  <a:pt x="188" y="152"/>
                </a:lnTo>
                <a:lnTo>
                  <a:pt x="192" y="124"/>
                </a:lnTo>
                <a:lnTo>
                  <a:pt x="204" y="108"/>
                </a:lnTo>
                <a:lnTo>
                  <a:pt x="156" y="80"/>
                </a:lnTo>
                <a:lnTo>
                  <a:pt x="140" y="84"/>
                </a:lnTo>
                <a:lnTo>
                  <a:pt x="128" y="60"/>
                </a:lnTo>
                <a:lnTo>
                  <a:pt x="100" y="52"/>
                </a:lnTo>
                <a:lnTo>
                  <a:pt x="84" y="72"/>
                </a:lnTo>
                <a:lnTo>
                  <a:pt x="48" y="72"/>
                </a:lnTo>
                <a:lnTo>
                  <a:pt x="36" y="100"/>
                </a:lnTo>
                <a:lnTo>
                  <a:pt x="8" y="104"/>
                </a:lnTo>
                <a:lnTo>
                  <a:pt x="0" y="60"/>
                </a:lnTo>
                <a:lnTo>
                  <a:pt x="256" y="0"/>
                </a:lnTo>
                <a:lnTo>
                  <a:pt x="300" y="120"/>
                </a:lnTo>
                <a:lnTo>
                  <a:pt x="344" y="108"/>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8" name="Freeform 42"/>
          <p:cNvSpPr>
            <a:spLocks/>
          </p:cNvSpPr>
          <p:nvPr/>
        </p:nvSpPr>
        <p:spPr bwMode="gray">
          <a:xfrm>
            <a:off x="5781690" y="3277368"/>
            <a:ext cx="929371" cy="490538"/>
          </a:xfrm>
          <a:custGeom>
            <a:avLst/>
            <a:gdLst>
              <a:gd name="T0" fmla="*/ 22 w 553"/>
              <a:gd name="T1" fmla="*/ 308 h 309"/>
              <a:gd name="T2" fmla="*/ 26 w 553"/>
              <a:gd name="T3" fmla="*/ 292 h 309"/>
              <a:gd name="T4" fmla="*/ 9 w 553"/>
              <a:gd name="T5" fmla="*/ 280 h 309"/>
              <a:gd name="T6" fmla="*/ 0 w 553"/>
              <a:gd name="T7" fmla="*/ 268 h 309"/>
              <a:gd name="T8" fmla="*/ 13 w 553"/>
              <a:gd name="T9" fmla="*/ 252 h 309"/>
              <a:gd name="T10" fmla="*/ 70 w 553"/>
              <a:gd name="T11" fmla="*/ 252 h 309"/>
              <a:gd name="T12" fmla="*/ 66 w 553"/>
              <a:gd name="T13" fmla="*/ 232 h 309"/>
              <a:gd name="T14" fmla="*/ 87 w 553"/>
              <a:gd name="T15" fmla="*/ 220 h 309"/>
              <a:gd name="T16" fmla="*/ 74 w 553"/>
              <a:gd name="T17" fmla="*/ 208 h 309"/>
              <a:gd name="T18" fmla="*/ 100 w 553"/>
              <a:gd name="T19" fmla="*/ 168 h 309"/>
              <a:gd name="T20" fmla="*/ 127 w 553"/>
              <a:gd name="T21" fmla="*/ 148 h 309"/>
              <a:gd name="T22" fmla="*/ 232 w 553"/>
              <a:gd name="T23" fmla="*/ 136 h 309"/>
              <a:gd name="T24" fmla="*/ 236 w 553"/>
              <a:gd name="T25" fmla="*/ 108 h 309"/>
              <a:gd name="T26" fmla="*/ 267 w 553"/>
              <a:gd name="T27" fmla="*/ 128 h 309"/>
              <a:gd name="T28" fmla="*/ 288 w 553"/>
              <a:gd name="T29" fmla="*/ 84 h 309"/>
              <a:gd name="T30" fmla="*/ 310 w 553"/>
              <a:gd name="T31" fmla="*/ 48 h 309"/>
              <a:gd name="T32" fmla="*/ 345 w 553"/>
              <a:gd name="T33" fmla="*/ 16 h 309"/>
              <a:gd name="T34" fmla="*/ 411 w 553"/>
              <a:gd name="T35" fmla="*/ 0 h 309"/>
              <a:gd name="T36" fmla="*/ 441 w 553"/>
              <a:gd name="T37" fmla="*/ 20 h 309"/>
              <a:gd name="T38" fmla="*/ 467 w 553"/>
              <a:gd name="T39" fmla="*/ 4 h 309"/>
              <a:gd name="T40" fmla="*/ 489 w 553"/>
              <a:gd name="T41" fmla="*/ 16 h 309"/>
              <a:gd name="T42" fmla="*/ 498 w 553"/>
              <a:gd name="T43" fmla="*/ 0 h 309"/>
              <a:gd name="T44" fmla="*/ 516 w 553"/>
              <a:gd name="T45" fmla="*/ 0 h 309"/>
              <a:gd name="T46" fmla="*/ 546 w 553"/>
              <a:gd name="T47" fmla="*/ 28 h 309"/>
              <a:gd name="T48" fmla="*/ 555 w 553"/>
              <a:gd name="T49" fmla="*/ 80 h 309"/>
              <a:gd name="T50" fmla="*/ 577 w 553"/>
              <a:gd name="T51" fmla="*/ 96 h 309"/>
              <a:gd name="T52" fmla="*/ 585 w 553"/>
              <a:gd name="T53" fmla="*/ 120 h 309"/>
              <a:gd name="T54" fmla="*/ 603 w 553"/>
              <a:gd name="T55" fmla="*/ 120 h 309"/>
              <a:gd name="T56" fmla="*/ 581 w 553"/>
              <a:gd name="T57" fmla="*/ 156 h 309"/>
              <a:gd name="T58" fmla="*/ 555 w 553"/>
              <a:gd name="T59" fmla="*/ 168 h 309"/>
              <a:gd name="T60" fmla="*/ 550 w 553"/>
              <a:gd name="T61" fmla="*/ 200 h 309"/>
              <a:gd name="T62" fmla="*/ 498 w 553"/>
              <a:gd name="T63" fmla="*/ 232 h 309"/>
              <a:gd name="T64" fmla="*/ 144 w 553"/>
              <a:gd name="T65" fmla="*/ 284 h 309"/>
              <a:gd name="T66" fmla="*/ 109 w 553"/>
              <a:gd name="T67" fmla="*/ 280 h 309"/>
              <a:gd name="T68" fmla="*/ 114 w 553"/>
              <a:gd name="T69" fmla="*/ 296 h 309"/>
              <a:gd name="T70" fmla="*/ 22 w 553"/>
              <a:gd name="T71" fmla="*/ 308 h 3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309"/>
              <a:gd name="T110" fmla="*/ 553 w 553"/>
              <a:gd name="T111" fmla="*/ 309 h 3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309">
                <a:moveTo>
                  <a:pt x="20" y="308"/>
                </a:moveTo>
                <a:lnTo>
                  <a:pt x="24" y="292"/>
                </a:lnTo>
                <a:lnTo>
                  <a:pt x="8" y="280"/>
                </a:lnTo>
                <a:lnTo>
                  <a:pt x="0" y="268"/>
                </a:lnTo>
                <a:lnTo>
                  <a:pt x="12" y="252"/>
                </a:lnTo>
                <a:lnTo>
                  <a:pt x="64" y="252"/>
                </a:lnTo>
                <a:lnTo>
                  <a:pt x="60" y="232"/>
                </a:lnTo>
                <a:lnTo>
                  <a:pt x="80" y="220"/>
                </a:lnTo>
                <a:lnTo>
                  <a:pt x="68" y="208"/>
                </a:lnTo>
                <a:lnTo>
                  <a:pt x="92" y="168"/>
                </a:lnTo>
                <a:lnTo>
                  <a:pt x="116" y="148"/>
                </a:lnTo>
                <a:lnTo>
                  <a:pt x="212" y="136"/>
                </a:lnTo>
                <a:lnTo>
                  <a:pt x="216" y="108"/>
                </a:lnTo>
                <a:lnTo>
                  <a:pt x="244" y="128"/>
                </a:lnTo>
                <a:lnTo>
                  <a:pt x="264" y="84"/>
                </a:lnTo>
                <a:lnTo>
                  <a:pt x="284" y="48"/>
                </a:lnTo>
                <a:lnTo>
                  <a:pt x="316" y="16"/>
                </a:lnTo>
                <a:lnTo>
                  <a:pt x="376" y="0"/>
                </a:lnTo>
                <a:lnTo>
                  <a:pt x="404" y="20"/>
                </a:lnTo>
                <a:lnTo>
                  <a:pt x="428" y="4"/>
                </a:lnTo>
                <a:lnTo>
                  <a:pt x="448" y="16"/>
                </a:lnTo>
                <a:lnTo>
                  <a:pt x="456" y="0"/>
                </a:lnTo>
                <a:lnTo>
                  <a:pt x="472" y="0"/>
                </a:lnTo>
                <a:lnTo>
                  <a:pt x="500" y="28"/>
                </a:lnTo>
                <a:lnTo>
                  <a:pt x="508" y="80"/>
                </a:lnTo>
                <a:lnTo>
                  <a:pt x="528" y="96"/>
                </a:lnTo>
                <a:lnTo>
                  <a:pt x="536" y="120"/>
                </a:lnTo>
                <a:lnTo>
                  <a:pt x="552" y="120"/>
                </a:lnTo>
                <a:lnTo>
                  <a:pt x="532" y="156"/>
                </a:lnTo>
                <a:lnTo>
                  <a:pt x="508" y="168"/>
                </a:lnTo>
                <a:lnTo>
                  <a:pt x="504" y="200"/>
                </a:lnTo>
                <a:lnTo>
                  <a:pt x="456" y="232"/>
                </a:lnTo>
                <a:lnTo>
                  <a:pt x="132" y="284"/>
                </a:lnTo>
                <a:lnTo>
                  <a:pt x="100" y="280"/>
                </a:lnTo>
                <a:lnTo>
                  <a:pt x="104" y="296"/>
                </a:lnTo>
                <a:lnTo>
                  <a:pt x="20" y="308"/>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9" name="Freeform 43"/>
          <p:cNvSpPr>
            <a:spLocks/>
          </p:cNvSpPr>
          <p:nvPr/>
        </p:nvSpPr>
        <p:spPr bwMode="gray">
          <a:xfrm>
            <a:off x="7389625" y="2883668"/>
            <a:ext cx="156947" cy="230188"/>
          </a:xfrm>
          <a:custGeom>
            <a:avLst/>
            <a:gdLst>
              <a:gd name="T0" fmla="*/ 0 w 93"/>
              <a:gd name="T1" fmla="*/ 24 h 145"/>
              <a:gd name="T2" fmla="*/ 48 w 93"/>
              <a:gd name="T3" fmla="*/ 144 h 145"/>
              <a:gd name="T4" fmla="*/ 97 w 93"/>
              <a:gd name="T5" fmla="*/ 132 h 145"/>
              <a:gd name="T6" fmla="*/ 101 w 93"/>
              <a:gd name="T7" fmla="*/ 116 h 145"/>
              <a:gd name="T8" fmla="*/ 83 w 93"/>
              <a:gd name="T9" fmla="*/ 100 h 145"/>
              <a:gd name="T10" fmla="*/ 61 w 93"/>
              <a:gd name="T11" fmla="*/ 88 h 145"/>
              <a:gd name="T12" fmla="*/ 35 w 93"/>
              <a:gd name="T13" fmla="*/ 32 h 145"/>
              <a:gd name="T14" fmla="*/ 39 w 93"/>
              <a:gd name="T15" fmla="*/ 8 h 145"/>
              <a:gd name="T16" fmla="*/ 13 w 93"/>
              <a:gd name="T17" fmla="*/ 0 h 145"/>
              <a:gd name="T18" fmla="*/ 0 w 93"/>
              <a:gd name="T19" fmla="*/ 24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45"/>
              <a:gd name="T32" fmla="*/ 93 w 9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45">
                <a:moveTo>
                  <a:pt x="0" y="24"/>
                </a:moveTo>
                <a:lnTo>
                  <a:pt x="44" y="144"/>
                </a:lnTo>
                <a:lnTo>
                  <a:pt x="88" y="132"/>
                </a:lnTo>
                <a:lnTo>
                  <a:pt x="92" y="116"/>
                </a:lnTo>
                <a:lnTo>
                  <a:pt x="76" y="100"/>
                </a:lnTo>
                <a:lnTo>
                  <a:pt x="56" y="88"/>
                </a:lnTo>
                <a:lnTo>
                  <a:pt x="32" y="32"/>
                </a:lnTo>
                <a:lnTo>
                  <a:pt x="36" y="8"/>
                </a:lnTo>
                <a:lnTo>
                  <a:pt x="12" y="0"/>
                </a:lnTo>
                <a:lnTo>
                  <a:pt x="0" y="24"/>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0" name="Freeform 44"/>
          <p:cNvSpPr>
            <a:spLocks/>
          </p:cNvSpPr>
          <p:nvPr/>
        </p:nvSpPr>
        <p:spPr bwMode="gray">
          <a:xfrm>
            <a:off x="7471175" y="3194818"/>
            <a:ext cx="55393" cy="147638"/>
          </a:xfrm>
          <a:custGeom>
            <a:avLst/>
            <a:gdLst>
              <a:gd name="T0" fmla="*/ 0 w 33"/>
              <a:gd name="T1" fmla="*/ 48 h 93"/>
              <a:gd name="T2" fmla="*/ 17 w 33"/>
              <a:gd name="T3" fmla="*/ 92 h 93"/>
              <a:gd name="T4" fmla="*/ 26 w 33"/>
              <a:gd name="T5" fmla="*/ 80 h 93"/>
              <a:gd name="T6" fmla="*/ 22 w 33"/>
              <a:gd name="T7" fmla="*/ 48 h 93"/>
              <a:gd name="T8" fmla="*/ 31 w 33"/>
              <a:gd name="T9" fmla="*/ 48 h 93"/>
              <a:gd name="T10" fmla="*/ 35 w 33"/>
              <a:gd name="T11" fmla="*/ 0 h 93"/>
              <a:gd name="T12" fmla="*/ 4 w 33"/>
              <a:gd name="T13" fmla="*/ 8 h 93"/>
              <a:gd name="T14" fmla="*/ 0 w 33"/>
              <a:gd name="T15" fmla="*/ 48 h 9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93"/>
              <a:gd name="T26" fmla="*/ 33 w 3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93">
                <a:moveTo>
                  <a:pt x="0" y="48"/>
                </a:moveTo>
                <a:lnTo>
                  <a:pt x="16" y="92"/>
                </a:lnTo>
                <a:lnTo>
                  <a:pt x="24" y="80"/>
                </a:lnTo>
                <a:lnTo>
                  <a:pt x="20" y="48"/>
                </a:lnTo>
                <a:lnTo>
                  <a:pt x="28" y="48"/>
                </a:lnTo>
                <a:lnTo>
                  <a:pt x="32" y="0"/>
                </a:lnTo>
                <a:lnTo>
                  <a:pt x="4" y="8"/>
                </a:lnTo>
                <a:lnTo>
                  <a:pt x="0" y="48"/>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1" name="Freeform 45"/>
          <p:cNvSpPr>
            <a:spLocks/>
          </p:cNvSpPr>
          <p:nvPr/>
        </p:nvSpPr>
        <p:spPr bwMode="gray">
          <a:xfrm>
            <a:off x="6621816" y="2934468"/>
            <a:ext cx="573933" cy="579438"/>
          </a:xfrm>
          <a:custGeom>
            <a:avLst/>
            <a:gdLst>
              <a:gd name="T0" fmla="*/ 114 w 341"/>
              <a:gd name="T1" fmla="*/ 0 h 365"/>
              <a:gd name="T2" fmla="*/ 131 w 341"/>
              <a:gd name="T3" fmla="*/ 72 h 365"/>
              <a:gd name="T4" fmla="*/ 219 w 341"/>
              <a:gd name="T5" fmla="*/ 52 h 365"/>
              <a:gd name="T6" fmla="*/ 228 w 341"/>
              <a:gd name="T7" fmla="*/ 96 h 365"/>
              <a:gd name="T8" fmla="*/ 258 w 341"/>
              <a:gd name="T9" fmla="*/ 92 h 365"/>
              <a:gd name="T10" fmla="*/ 271 w 341"/>
              <a:gd name="T11" fmla="*/ 64 h 365"/>
              <a:gd name="T12" fmla="*/ 311 w 341"/>
              <a:gd name="T13" fmla="*/ 64 h 365"/>
              <a:gd name="T14" fmla="*/ 328 w 341"/>
              <a:gd name="T15" fmla="*/ 44 h 365"/>
              <a:gd name="T16" fmla="*/ 359 w 341"/>
              <a:gd name="T17" fmla="*/ 52 h 365"/>
              <a:gd name="T18" fmla="*/ 372 w 341"/>
              <a:gd name="T19" fmla="*/ 76 h 365"/>
              <a:gd name="T20" fmla="*/ 333 w 341"/>
              <a:gd name="T21" fmla="*/ 64 h 365"/>
              <a:gd name="T22" fmla="*/ 311 w 341"/>
              <a:gd name="T23" fmla="*/ 120 h 365"/>
              <a:gd name="T24" fmla="*/ 289 w 341"/>
              <a:gd name="T25" fmla="*/ 140 h 365"/>
              <a:gd name="T26" fmla="*/ 280 w 341"/>
              <a:gd name="T27" fmla="*/ 176 h 365"/>
              <a:gd name="T28" fmla="*/ 249 w 341"/>
              <a:gd name="T29" fmla="*/ 192 h 365"/>
              <a:gd name="T30" fmla="*/ 236 w 341"/>
              <a:gd name="T31" fmla="*/ 184 h 365"/>
              <a:gd name="T32" fmla="*/ 214 w 341"/>
              <a:gd name="T33" fmla="*/ 196 h 365"/>
              <a:gd name="T34" fmla="*/ 223 w 341"/>
              <a:gd name="T35" fmla="*/ 212 h 365"/>
              <a:gd name="T36" fmla="*/ 206 w 341"/>
              <a:gd name="T37" fmla="*/ 264 h 365"/>
              <a:gd name="T38" fmla="*/ 206 w 341"/>
              <a:gd name="T39" fmla="*/ 292 h 365"/>
              <a:gd name="T40" fmla="*/ 149 w 341"/>
              <a:gd name="T41" fmla="*/ 332 h 365"/>
              <a:gd name="T42" fmla="*/ 136 w 341"/>
              <a:gd name="T43" fmla="*/ 332 h 365"/>
              <a:gd name="T44" fmla="*/ 118 w 341"/>
              <a:gd name="T45" fmla="*/ 356 h 365"/>
              <a:gd name="T46" fmla="*/ 83 w 341"/>
              <a:gd name="T47" fmla="*/ 364 h 365"/>
              <a:gd name="T48" fmla="*/ 66 w 341"/>
              <a:gd name="T49" fmla="*/ 336 h 365"/>
              <a:gd name="T50" fmla="*/ 39 w 341"/>
              <a:gd name="T51" fmla="*/ 336 h 365"/>
              <a:gd name="T52" fmla="*/ 31 w 341"/>
              <a:gd name="T53" fmla="*/ 312 h 365"/>
              <a:gd name="T54" fmla="*/ 9 w 341"/>
              <a:gd name="T55" fmla="*/ 296 h 365"/>
              <a:gd name="T56" fmla="*/ 0 w 341"/>
              <a:gd name="T57" fmla="*/ 244 h 365"/>
              <a:gd name="T58" fmla="*/ 18 w 341"/>
              <a:gd name="T59" fmla="*/ 232 h 365"/>
              <a:gd name="T60" fmla="*/ 26 w 341"/>
              <a:gd name="T61" fmla="*/ 216 h 365"/>
              <a:gd name="T62" fmla="*/ 26 w 341"/>
              <a:gd name="T63" fmla="*/ 196 h 365"/>
              <a:gd name="T64" fmla="*/ 39 w 341"/>
              <a:gd name="T65" fmla="*/ 172 h 365"/>
              <a:gd name="T66" fmla="*/ 53 w 341"/>
              <a:gd name="T67" fmla="*/ 168 h 365"/>
              <a:gd name="T68" fmla="*/ 57 w 341"/>
              <a:gd name="T69" fmla="*/ 144 h 365"/>
              <a:gd name="T70" fmla="*/ 66 w 341"/>
              <a:gd name="T71" fmla="*/ 124 h 365"/>
              <a:gd name="T72" fmla="*/ 74 w 341"/>
              <a:gd name="T73" fmla="*/ 112 h 365"/>
              <a:gd name="T74" fmla="*/ 74 w 341"/>
              <a:gd name="T75" fmla="*/ 120 h 365"/>
              <a:gd name="T76" fmla="*/ 92 w 341"/>
              <a:gd name="T77" fmla="*/ 100 h 365"/>
              <a:gd name="T78" fmla="*/ 105 w 341"/>
              <a:gd name="T79" fmla="*/ 68 h 365"/>
              <a:gd name="T80" fmla="*/ 105 w 341"/>
              <a:gd name="T81" fmla="*/ 24 h 365"/>
              <a:gd name="T82" fmla="*/ 114 w 341"/>
              <a:gd name="T83" fmla="*/ 0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365"/>
              <a:gd name="T128" fmla="*/ 341 w 341"/>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365">
                <a:moveTo>
                  <a:pt x="104" y="0"/>
                </a:moveTo>
                <a:lnTo>
                  <a:pt x="120" y="72"/>
                </a:lnTo>
                <a:lnTo>
                  <a:pt x="200" y="52"/>
                </a:lnTo>
                <a:lnTo>
                  <a:pt x="208" y="96"/>
                </a:lnTo>
                <a:lnTo>
                  <a:pt x="236" y="92"/>
                </a:lnTo>
                <a:lnTo>
                  <a:pt x="248" y="64"/>
                </a:lnTo>
                <a:lnTo>
                  <a:pt x="284" y="64"/>
                </a:lnTo>
                <a:lnTo>
                  <a:pt x="300" y="44"/>
                </a:lnTo>
                <a:lnTo>
                  <a:pt x="328" y="52"/>
                </a:lnTo>
                <a:lnTo>
                  <a:pt x="340" y="76"/>
                </a:lnTo>
                <a:lnTo>
                  <a:pt x="304" y="64"/>
                </a:lnTo>
                <a:lnTo>
                  <a:pt x="284" y="120"/>
                </a:lnTo>
                <a:lnTo>
                  <a:pt x="264" y="140"/>
                </a:lnTo>
                <a:lnTo>
                  <a:pt x="256" y="176"/>
                </a:lnTo>
                <a:lnTo>
                  <a:pt x="228" y="192"/>
                </a:lnTo>
                <a:lnTo>
                  <a:pt x="216" y="184"/>
                </a:lnTo>
                <a:lnTo>
                  <a:pt x="196" y="196"/>
                </a:lnTo>
                <a:lnTo>
                  <a:pt x="204" y="212"/>
                </a:lnTo>
                <a:lnTo>
                  <a:pt x="188" y="264"/>
                </a:lnTo>
                <a:lnTo>
                  <a:pt x="188" y="292"/>
                </a:lnTo>
                <a:lnTo>
                  <a:pt x="136" y="332"/>
                </a:lnTo>
                <a:lnTo>
                  <a:pt x="124" y="332"/>
                </a:lnTo>
                <a:lnTo>
                  <a:pt x="108" y="356"/>
                </a:lnTo>
                <a:lnTo>
                  <a:pt x="76" y="364"/>
                </a:lnTo>
                <a:lnTo>
                  <a:pt x="60" y="336"/>
                </a:lnTo>
                <a:lnTo>
                  <a:pt x="36" y="336"/>
                </a:lnTo>
                <a:lnTo>
                  <a:pt x="28" y="312"/>
                </a:lnTo>
                <a:lnTo>
                  <a:pt x="8" y="296"/>
                </a:lnTo>
                <a:lnTo>
                  <a:pt x="0" y="244"/>
                </a:lnTo>
                <a:lnTo>
                  <a:pt x="16" y="232"/>
                </a:lnTo>
                <a:lnTo>
                  <a:pt x="24" y="216"/>
                </a:lnTo>
                <a:lnTo>
                  <a:pt x="24" y="196"/>
                </a:lnTo>
                <a:lnTo>
                  <a:pt x="36" y="172"/>
                </a:lnTo>
                <a:lnTo>
                  <a:pt x="48" y="168"/>
                </a:lnTo>
                <a:lnTo>
                  <a:pt x="52" y="144"/>
                </a:lnTo>
                <a:lnTo>
                  <a:pt x="60" y="124"/>
                </a:lnTo>
                <a:lnTo>
                  <a:pt x="68" y="112"/>
                </a:lnTo>
                <a:lnTo>
                  <a:pt x="68" y="120"/>
                </a:lnTo>
                <a:lnTo>
                  <a:pt x="84" y="100"/>
                </a:lnTo>
                <a:lnTo>
                  <a:pt x="96" y="68"/>
                </a:lnTo>
                <a:lnTo>
                  <a:pt x="96" y="24"/>
                </a:lnTo>
                <a:lnTo>
                  <a:pt x="104" y="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2" name="Freeform 46"/>
          <p:cNvSpPr>
            <a:spLocks/>
          </p:cNvSpPr>
          <p:nvPr/>
        </p:nvSpPr>
        <p:spPr bwMode="gray">
          <a:xfrm>
            <a:off x="6547959" y="3036068"/>
            <a:ext cx="970916" cy="611188"/>
          </a:xfrm>
          <a:custGeom>
            <a:avLst/>
            <a:gdLst>
              <a:gd name="T0" fmla="*/ 420 w 577"/>
              <a:gd name="T1" fmla="*/ 12 h 385"/>
              <a:gd name="T2" fmla="*/ 381 w 577"/>
              <a:gd name="T3" fmla="*/ 0 h 385"/>
              <a:gd name="T4" fmla="*/ 359 w 577"/>
              <a:gd name="T5" fmla="*/ 56 h 385"/>
              <a:gd name="T6" fmla="*/ 337 w 577"/>
              <a:gd name="T7" fmla="*/ 76 h 385"/>
              <a:gd name="T8" fmla="*/ 328 w 577"/>
              <a:gd name="T9" fmla="*/ 112 h 385"/>
              <a:gd name="T10" fmla="*/ 297 w 577"/>
              <a:gd name="T11" fmla="*/ 128 h 385"/>
              <a:gd name="T12" fmla="*/ 284 w 577"/>
              <a:gd name="T13" fmla="*/ 120 h 385"/>
              <a:gd name="T14" fmla="*/ 262 w 577"/>
              <a:gd name="T15" fmla="*/ 132 h 385"/>
              <a:gd name="T16" fmla="*/ 271 w 577"/>
              <a:gd name="T17" fmla="*/ 148 h 385"/>
              <a:gd name="T18" fmla="*/ 254 w 577"/>
              <a:gd name="T19" fmla="*/ 200 h 385"/>
              <a:gd name="T20" fmla="*/ 254 w 577"/>
              <a:gd name="T21" fmla="*/ 228 h 385"/>
              <a:gd name="T22" fmla="*/ 197 w 577"/>
              <a:gd name="T23" fmla="*/ 268 h 385"/>
              <a:gd name="T24" fmla="*/ 184 w 577"/>
              <a:gd name="T25" fmla="*/ 268 h 385"/>
              <a:gd name="T26" fmla="*/ 166 w 577"/>
              <a:gd name="T27" fmla="*/ 292 h 385"/>
              <a:gd name="T28" fmla="*/ 131 w 577"/>
              <a:gd name="T29" fmla="*/ 300 h 385"/>
              <a:gd name="T30" fmla="*/ 114 w 577"/>
              <a:gd name="T31" fmla="*/ 272 h 385"/>
              <a:gd name="T32" fmla="*/ 105 w 577"/>
              <a:gd name="T33" fmla="*/ 272 h 385"/>
              <a:gd name="T34" fmla="*/ 83 w 577"/>
              <a:gd name="T35" fmla="*/ 308 h 385"/>
              <a:gd name="T36" fmla="*/ 57 w 577"/>
              <a:gd name="T37" fmla="*/ 320 h 385"/>
              <a:gd name="T38" fmla="*/ 52 w 577"/>
              <a:gd name="T39" fmla="*/ 352 h 385"/>
              <a:gd name="T40" fmla="*/ 0 w 577"/>
              <a:gd name="T41" fmla="*/ 384 h 385"/>
              <a:gd name="T42" fmla="*/ 162 w 577"/>
              <a:gd name="T43" fmla="*/ 356 h 385"/>
              <a:gd name="T44" fmla="*/ 630 w 577"/>
              <a:gd name="T45" fmla="*/ 256 h 385"/>
              <a:gd name="T46" fmla="*/ 617 w 577"/>
              <a:gd name="T47" fmla="*/ 216 h 385"/>
              <a:gd name="T48" fmla="*/ 591 w 577"/>
              <a:gd name="T49" fmla="*/ 212 h 385"/>
              <a:gd name="T50" fmla="*/ 577 w 577"/>
              <a:gd name="T51" fmla="*/ 228 h 385"/>
              <a:gd name="T52" fmla="*/ 564 w 577"/>
              <a:gd name="T53" fmla="*/ 220 h 385"/>
              <a:gd name="T54" fmla="*/ 573 w 577"/>
              <a:gd name="T55" fmla="*/ 208 h 385"/>
              <a:gd name="T56" fmla="*/ 573 w 577"/>
              <a:gd name="T57" fmla="*/ 192 h 385"/>
              <a:gd name="T58" fmla="*/ 560 w 577"/>
              <a:gd name="T59" fmla="*/ 184 h 385"/>
              <a:gd name="T60" fmla="*/ 577 w 577"/>
              <a:gd name="T61" fmla="*/ 172 h 385"/>
              <a:gd name="T62" fmla="*/ 564 w 577"/>
              <a:gd name="T63" fmla="*/ 156 h 385"/>
              <a:gd name="T64" fmla="*/ 529 w 577"/>
              <a:gd name="T65" fmla="*/ 136 h 385"/>
              <a:gd name="T66" fmla="*/ 560 w 577"/>
              <a:gd name="T67" fmla="*/ 136 h 385"/>
              <a:gd name="T68" fmla="*/ 551 w 577"/>
              <a:gd name="T69" fmla="*/ 116 h 385"/>
              <a:gd name="T70" fmla="*/ 529 w 577"/>
              <a:gd name="T71" fmla="*/ 104 h 385"/>
              <a:gd name="T72" fmla="*/ 494 w 577"/>
              <a:gd name="T73" fmla="*/ 80 h 385"/>
              <a:gd name="T74" fmla="*/ 472 w 577"/>
              <a:gd name="T75" fmla="*/ 80 h 385"/>
              <a:gd name="T76" fmla="*/ 477 w 577"/>
              <a:gd name="T77" fmla="*/ 52 h 385"/>
              <a:gd name="T78" fmla="*/ 490 w 577"/>
              <a:gd name="T79" fmla="*/ 36 h 385"/>
              <a:gd name="T80" fmla="*/ 437 w 577"/>
              <a:gd name="T81" fmla="*/ 8 h 385"/>
              <a:gd name="T82" fmla="*/ 420 w 577"/>
              <a:gd name="T83" fmla="*/ 12 h 3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7"/>
              <a:gd name="T127" fmla="*/ 0 h 385"/>
              <a:gd name="T128" fmla="*/ 577 w 577"/>
              <a:gd name="T129" fmla="*/ 385 h 3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7" h="385">
                <a:moveTo>
                  <a:pt x="384" y="12"/>
                </a:moveTo>
                <a:lnTo>
                  <a:pt x="348" y="0"/>
                </a:lnTo>
                <a:lnTo>
                  <a:pt x="328" y="56"/>
                </a:lnTo>
                <a:lnTo>
                  <a:pt x="308" y="76"/>
                </a:lnTo>
                <a:lnTo>
                  <a:pt x="300" y="112"/>
                </a:lnTo>
                <a:lnTo>
                  <a:pt x="272" y="128"/>
                </a:lnTo>
                <a:lnTo>
                  <a:pt x="260" y="120"/>
                </a:lnTo>
                <a:lnTo>
                  <a:pt x="240" y="132"/>
                </a:lnTo>
                <a:lnTo>
                  <a:pt x="248" y="148"/>
                </a:lnTo>
                <a:lnTo>
                  <a:pt x="232" y="200"/>
                </a:lnTo>
                <a:lnTo>
                  <a:pt x="232" y="228"/>
                </a:lnTo>
                <a:lnTo>
                  <a:pt x="180" y="268"/>
                </a:lnTo>
                <a:lnTo>
                  <a:pt x="168" y="268"/>
                </a:lnTo>
                <a:lnTo>
                  <a:pt x="152" y="292"/>
                </a:lnTo>
                <a:lnTo>
                  <a:pt x="120" y="300"/>
                </a:lnTo>
                <a:lnTo>
                  <a:pt x="104" y="272"/>
                </a:lnTo>
                <a:lnTo>
                  <a:pt x="96" y="272"/>
                </a:lnTo>
                <a:lnTo>
                  <a:pt x="76" y="308"/>
                </a:lnTo>
                <a:lnTo>
                  <a:pt x="52" y="320"/>
                </a:lnTo>
                <a:lnTo>
                  <a:pt x="48" y="352"/>
                </a:lnTo>
                <a:lnTo>
                  <a:pt x="0" y="384"/>
                </a:lnTo>
                <a:lnTo>
                  <a:pt x="148" y="356"/>
                </a:lnTo>
                <a:lnTo>
                  <a:pt x="576" y="256"/>
                </a:lnTo>
                <a:lnTo>
                  <a:pt x="564" y="216"/>
                </a:lnTo>
                <a:lnTo>
                  <a:pt x="540" y="212"/>
                </a:lnTo>
                <a:lnTo>
                  <a:pt x="528" y="228"/>
                </a:lnTo>
                <a:lnTo>
                  <a:pt x="516" y="220"/>
                </a:lnTo>
                <a:lnTo>
                  <a:pt x="524" y="208"/>
                </a:lnTo>
                <a:lnTo>
                  <a:pt x="524" y="192"/>
                </a:lnTo>
                <a:lnTo>
                  <a:pt x="512" y="184"/>
                </a:lnTo>
                <a:lnTo>
                  <a:pt x="528" y="172"/>
                </a:lnTo>
                <a:lnTo>
                  <a:pt x="516" y="156"/>
                </a:lnTo>
                <a:lnTo>
                  <a:pt x="484" y="136"/>
                </a:lnTo>
                <a:lnTo>
                  <a:pt x="512" y="136"/>
                </a:lnTo>
                <a:lnTo>
                  <a:pt x="504" y="116"/>
                </a:lnTo>
                <a:lnTo>
                  <a:pt x="484" y="104"/>
                </a:lnTo>
                <a:lnTo>
                  <a:pt x="452" y="80"/>
                </a:lnTo>
                <a:lnTo>
                  <a:pt x="432" y="80"/>
                </a:lnTo>
                <a:lnTo>
                  <a:pt x="436" y="52"/>
                </a:lnTo>
                <a:lnTo>
                  <a:pt x="448" y="36"/>
                </a:lnTo>
                <a:lnTo>
                  <a:pt x="400" y="8"/>
                </a:lnTo>
                <a:lnTo>
                  <a:pt x="384" y="1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3" name="Freeform 47"/>
          <p:cNvSpPr>
            <a:spLocks/>
          </p:cNvSpPr>
          <p:nvPr/>
        </p:nvSpPr>
        <p:spPr bwMode="gray">
          <a:xfrm>
            <a:off x="2361171" y="3677422"/>
            <a:ext cx="855514" cy="1000125"/>
          </a:xfrm>
          <a:custGeom>
            <a:avLst/>
            <a:gdLst>
              <a:gd name="T0" fmla="*/ 555 w 509"/>
              <a:gd name="T1" fmla="*/ 40 h 630"/>
              <a:gd name="T2" fmla="*/ 498 w 509"/>
              <a:gd name="T3" fmla="*/ 629 h 630"/>
              <a:gd name="T4" fmla="*/ 297 w 509"/>
              <a:gd name="T5" fmla="*/ 613 h 630"/>
              <a:gd name="T6" fmla="*/ 0 w 509"/>
              <a:gd name="T7" fmla="*/ 460 h 630"/>
              <a:gd name="T8" fmla="*/ 4 w 509"/>
              <a:gd name="T9" fmla="*/ 428 h 630"/>
              <a:gd name="T10" fmla="*/ 26 w 509"/>
              <a:gd name="T11" fmla="*/ 396 h 630"/>
              <a:gd name="T12" fmla="*/ 4 w 509"/>
              <a:gd name="T13" fmla="*/ 380 h 630"/>
              <a:gd name="T14" fmla="*/ 26 w 509"/>
              <a:gd name="T15" fmla="*/ 340 h 630"/>
              <a:gd name="T16" fmla="*/ 44 w 509"/>
              <a:gd name="T17" fmla="*/ 296 h 630"/>
              <a:gd name="T18" fmla="*/ 66 w 509"/>
              <a:gd name="T19" fmla="*/ 276 h 630"/>
              <a:gd name="T20" fmla="*/ 48 w 509"/>
              <a:gd name="T21" fmla="*/ 236 h 630"/>
              <a:gd name="T22" fmla="*/ 52 w 509"/>
              <a:gd name="T23" fmla="*/ 188 h 630"/>
              <a:gd name="T24" fmla="*/ 52 w 509"/>
              <a:gd name="T25" fmla="*/ 88 h 630"/>
              <a:gd name="T26" fmla="*/ 66 w 509"/>
              <a:gd name="T27" fmla="*/ 68 h 630"/>
              <a:gd name="T28" fmla="*/ 83 w 509"/>
              <a:gd name="T29" fmla="*/ 68 h 630"/>
              <a:gd name="T30" fmla="*/ 92 w 509"/>
              <a:gd name="T31" fmla="*/ 88 h 630"/>
              <a:gd name="T32" fmla="*/ 118 w 509"/>
              <a:gd name="T33" fmla="*/ 76 h 630"/>
              <a:gd name="T34" fmla="*/ 127 w 509"/>
              <a:gd name="T35" fmla="*/ 0 h 630"/>
              <a:gd name="T36" fmla="*/ 555 w 509"/>
              <a:gd name="T37" fmla="*/ 40 h 6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9"/>
              <a:gd name="T58" fmla="*/ 0 h 630"/>
              <a:gd name="T59" fmla="*/ 509 w 509"/>
              <a:gd name="T60" fmla="*/ 630 h 6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9" h="630">
                <a:moveTo>
                  <a:pt x="508" y="40"/>
                </a:moveTo>
                <a:lnTo>
                  <a:pt x="456" y="629"/>
                </a:lnTo>
                <a:lnTo>
                  <a:pt x="272" y="613"/>
                </a:lnTo>
                <a:lnTo>
                  <a:pt x="0" y="460"/>
                </a:lnTo>
                <a:lnTo>
                  <a:pt x="4" y="428"/>
                </a:lnTo>
                <a:lnTo>
                  <a:pt x="24" y="396"/>
                </a:lnTo>
                <a:lnTo>
                  <a:pt x="4" y="380"/>
                </a:lnTo>
                <a:lnTo>
                  <a:pt x="24" y="340"/>
                </a:lnTo>
                <a:lnTo>
                  <a:pt x="40" y="296"/>
                </a:lnTo>
                <a:lnTo>
                  <a:pt x="60" y="276"/>
                </a:lnTo>
                <a:lnTo>
                  <a:pt x="44" y="236"/>
                </a:lnTo>
                <a:lnTo>
                  <a:pt x="48" y="188"/>
                </a:lnTo>
                <a:lnTo>
                  <a:pt x="48" y="88"/>
                </a:lnTo>
                <a:lnTo>
                  <a:pt x="60" y="68"/>
                </a:lnTo>
                <a:lnTo>
                  <a:pt x="76" y="68"/>
                </a:lnTo>
                <a:lnTo>
                  <a:pt x="84" y="88"/>
                </a:lnTo>
                <a:lnTo>
                  <a:pt x="108" y="76"/>
                </a:lnTo>
                <a:lnTo>
                  <a:pt x="116" y="0"/>
                </a:lnTo>
                <a:lnTo>
                  <a:pt x="508" y="4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4" name="Freeform 48"/>
          <p:cNvSpPr>
            <a:spLocks/>
          </p:cNvSpPr>
          <p:nvPr/>
        </p:nvSpPr>
        <p:spPr bwMode="gray">
          <a:xfrm>
            <a:off x="3127441" y="3740921"/>
            <a:ext cx="877056" cy="942975"/>
          </a:xfrm>
          <a:custGeom>
            <a:avLst/>
            <a:gdLst>
              <a:gd name="T0" fmla="*/ 0 w 521"/>
              <a:gd name="T1" fmla="*/ 589 h 594"/>
              <a:gd name="T2" fmla="*/ 74 w 521"/>
              <a:gd name="T3" fmla="*/ 593 h 594"/>
              <a:gd name="T4" fmla="*/ 83 w 521"/>
              <a:gd name="T5" fmla="*/ 549 h 594"/>
              <a:gd name="T6" fmla="*/ 249 w 521"/>
              <a:gd name="T7" fmla="*/ 557 h 594"/>
              <a:gd name="T8" fmla="*/ 249 w 521"/>
              <a:gd name="T9" fmla="*/ 533 h 594"/>
              <a:gd name="T10" fmla="*/ 560 w 521"/>
              <a:gd name="T11" fmla="*/ 533 h 594"/>
              <a:gd name="T12" fmla="*/ 569 w 521"/>
              <a:gd name="T13" fmla="*/ 72 h 594"/>
              <a:gd name="T14" fmla="*/ 569 w 521"/>
              <a:gd name="T15" fmla="*/ 32 h 594"/>
              <a:gd name="T16" fmla="*/ 57 w 521"/>
              <a:gd name="T17" fmla="*/ 0 h 594"/>
              <a:gd name="T18" fmla="*/ 0 w 521"/>
              <a:gd name="T19" fmla="*/ 589 h 5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1"/>
              <a:gd name="T31" fmla="*/ 0 h 594"/>
              <a:gd name="T32" fmla="*/ 521 w 521"/>
              <a:gd name="T33" fmla="*/ 594 h 5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1" h="594">
                <a:moveTo>
                  <a:pt x="0" y="589"/>
                </a:moveTo>
                <a:lnTo>
                  <a:pt x="68" y="593"/>
                </a:lnTo>
                <a:lnTo>
                  <a:pt x="76" y="549"/>
                </a:lnTo>
                <a:lnTo>
                  <a:pt x="228" y="557"/>
                </a:lnTo>
                <a:lnTo>
                  <a:pt x="228" y="533"/>
                </a:lnTo>
                <a:lnTo>
                  <a:pt x="512" y="533"/>
                </a:lnTo>
                <a:lnTo>
                  <a:pt x="520" y="72"/>
                </a:lnTo>
                <a:lnTo>
                  <a:pt x="520" y="32"/>
                </a:lnTo>
                <a:lnTo>
                  <a:pt x="52" y="0"/>
                </a:lnTo>
                <a:lnTo>
                  <a:pt x="0" y="589"/>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5" name="Freeform 49"/>
          <p:cNvSpPr>
            <a:spLocks/>
          </p:cNvSpPr>
          <p:nvPr/>
        </p:nvSpPr>
        <p:spPr bwMode="gray">
          <a:xfrm>
            <a:off x="3512115" y="3855222"/>
            <a:ext cx="1806427" cy="1698625"/>
          </a:xfrm>
          <a:custGeom>
            <a:avLst/>
            <a:gdLst>
              <a:gd name="T0" fmla="*/ 1103 w 1074"/>
              <a:gd name="T1" fmla="*/ 292 h 1070"/>
              <a:gd name="T2" fmla="*/ 1116 w 1074"/>
              <a:gd name="T3" fmla="*/ 441 h 1070"/>
              <a:gd name="T4" fmla="*/ 1138 w 1074"/>
              <a:gd name="T5" fmla="*/ 501 h 1070"/>
              <a:gd name="T6" fmla="*/ 1155 w 1074"/>
              <a:gd name="T7" fmla="*/ 605 h 1070"/>
              <a:gd name="T8" fmla="*/ 1125 w 1074"/>
              <a:gd name="T9" fmla="*/ 673 h 1070"/>
              <a:gd name="T10" fmla="*/ 1068 w 1074"/>
              <a:gd name="T11" fmla="*/ 701 h 1070"/>
              <a:gd name="T12" fmla="*/ 1050 w 1074"/>
              <a:gd name="T13" fmla="*/ 673 h 1070"/>
              <a:gd name="T14" fmla="*/ 1050 w 1074"/>
              <a:gd name="T15" fmla="*/ 717 h 1070"/>
              <a:gd name="T16" fmla="*/ 963 w 1074"/>
              <a:gd name="T17" fmla="*/ 785 h 1070"/>
              <a:gd name="T18" fmla="*/ 911 w 1074"/>
              <a:gd name="T19" fmla="*/ 793 h 1070"/>
              <a:gd name="T20" fmla="*/ 889 w 1074"/>
              <a:gd name="T21" fmla="*/ 821 h 1070"/>
              <a:gd name="T22" fmla="*/ 876 w 1074"/>
              <a:gd name="T23" fmla="*/ 841 h 1070"/>
              <a:gd name="T24" fmla="*/ 800 w 1074"/>
              <a:gd name="T25" fmla="*/ 913 h 1070"/>
              <a:gd name="T26" fmla="*/ 827 w 1074"/>
              <a:gd name="T27" fmla="*/ 941 h 1070"/>
              <a:gd name="T28" fmla="*/ 862 w 1074"/>
              <a:gd name="T29" fmla="*/ 1061 h 1070"/>
              <a:gd name="T30" fmla="*/ 813 w 1074"/>
              <a:gd name="T31" fmla="*/ 1049 h 1070"/>
              <a:gd name="T32" fmla="*/ 678 w 1074"/>
              <a:gd name="T33" fmla="*/ 993 h 1070"/>
              <a:gd name="T34" fmla="*/ 542 w 1074"/>
              <a:gd name="T35" fmla="*/ 825 h 1070"/>
              <a:gd name="T36" fmla="*/ 463 w 1074"/>
              <a:gd name="T37" fmla="*/ 701 h 1070"/>
              <a:gd name="T38" fmla="*/ 345 w 1074"/>
              <a:gd name="T39" fmla="*/ 693 h 1070"/>
              <a:gd name="T40" fmla="*/ 289 w 1074"/>
              <a:gd name="T41" fmla="*/ 741 h 1070"/>
              <a:gd name="T42" fmla="*/ 184 w 1074"/>
              <a:gd name="T43" fmla="*/ 705 h 1070"/>
              <a:gd name="T44" fmla="*/ 114 w 1074"/>
              <a:gd name="T45" fmla="*/ 609 h 1070"/>
              <a:gd name="T46" fmla="*/ 57 w 1074"/>
              <a:gd name="T47" fmla="*/ 549 h 1070"/>
              <a:gd name="T48" fmla="*/ 0 w 1074"/>
              <a:gd name="T49" fmla="*/ 485 h 1070"/>
              <a:gd name="T50" fmla="*/ 310 w 1074"/>
              <a:gd name="T51" fmla="*/ 461 h 1070"/>
              <a:gd name="T52" fmla="*/ 582 w 1074"/>
              <a:gd name="T53" fmla="*/ 8 h 1070"/>
              <a:gd name="T54" fmla="*/ 603 w 1074"/>
              <a:gd name="T55" fmla="*/ 224 h 1070"/>
              <a:gd name="T56" fmla="*/ 651 w 1074"/>
              <a:gd name="T57" fmla="*/ 232 h 1070"/>
              <a:gd name="T58" fmla="*/ 761 w 1074"/>
              <a:gd name="T59" fmla="*/ 240 h 1070"/>
              <a:gd name="T60" fmla="*/ 836 w 1074"/>
              <a:gd name="T61" fmla="*/ 256 h 1070"/>
              <a:gd name="T62" fmla="*/ 893 w 1074"/>
              <a:gd name="T63" fmla="*/ 256 h 1070"/>
              <a:gd name="T64" fmla="*/ 941 w 1074"/>
              <a:gd name="T65" fmla="*/ 256 h 1070"/>
              <a:gd name="T66" fmla="*/ 1037 w 1074"/>
              <a:gd name="T67" fmla="*/ 268 h 10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1070"/>
              <a:gd name="T104" fmla="*/ 1074 w 1074"/>
              <a:gd name="T105" fmla="*/ 1070 h 10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1070">
                <a:moveTo>
                  <a:pt x="969" y="268"/>
                </a:moveTo>
                <a:lnTo>
                  <a:pt x="1009" y="292"/>
                </a:lnTo>
                <a:lnTo>
                  <a:pt x="1013" y="356"/>
                </a:lnTo>
                <a:lnTo>
                  <a:pt x="1021" y="441"/>
                </a:lnTo>
                <a:lnTo>
                  <a:pt x="1033" y="461"/>
                </a:lnTo>
                <a:lnTo>
                  <a:pt x="1041" y="501"/>
                </a:lnTo>
                <a:lnTo>
                  <a:pt x="1073" y="553"/>
                </a:lnTo>
                <a:lnTo>
                  <a:pt x="1057" y="605"/>
                </a:lnTo>
                <a:lnTo>
                  <a:pt x="1057" y="661"/>
                </a:lnTo>
                <a:lnTo>
                  <a:pt x="1029" y="673"/>
                </a:lnTo>
                <a:lnTo>
                  <a:pt x="997" y="705"/>
                </a:lnTo>
                <a:lnTo>
                  <a:pt x="977" y="701"/>
                </a:lnTo>
                <a:lnTo>
                  <a:pt x="981" y="673"/>
                </a:lnTo>
                <a:lnTo>
                  <a:pt x="961" y="673"/>
                </a:lnTo>
                <a:lnTo>
                  <a:pt x="957" y="689"/>
                </a:lnTo>
                <a:lnTo>
                  <a:pt x="961" y="717"/>
                </a:lnTo>
                <a:lnTo>
                  <a:pt x="929" y="749"/>
                </a:lnTo>
                <a:lnTo>
                  <a:pt x="881" y="785"/>
                </a:lnTo>
                <a:lnTo>
                  <a:pt x="845" y="801"/>
                </a:lnTo>
                <a:lnTo>
                  <a:pt x="833" y="793"/>
                </a:lnTo>
                <a:lnTo>
                  <a:pt x="809" y="805"/>
                </a:lnTo>
                <a:lnTo>
                  <a:pt x="813" y="821"/>
                </a:lnTo>
                <a:lnTo>
                  <a:pt x="793" y="821"/>
                </a:lnTo>
                <a:lnTo>
                  <a:pt x="801" y="841"/>
                </a:lnTo>
                <a:lnTo>
                  <a:pt x="765" y="909"/>
                </a:lnTo>
                <a:lnTo>
                  <a:pt x="732" y="913"/>
                </a:lnTo>
                <a:lnTo>
                  <a:pt x="757" y="925"/>
                </a:lnTo>
                <a:lnTo>
                  <a:pt x="757" y="941"/>
                </a:lnTo>
                <a:lnTo>
                  <a:pt x="769" y="941"/>
                </a:lnTo>
                <a:lnTo>
                  <a:pt x="789" y="1061"/>
                </a:lnTo>
                <a:lnTo>
                  <a:pt x="765" y="1069"/>
                </a:lnTo>
                <a:lnTo>
                  <a:pt x="744" y="1049"/>
                </a:lnTo>
                <a:lnTo>
                  <a:pt x="712" y="1049"/>
                </a:lnTo>
                <a:lnTo>
                  <a:pt x="620" y="993"/>
                </a:lnTo>
                <a:lnTo>
                  <a:pt x="568" y="893"/>
                </a:lnTo>
                <a:lnTo>
                  <a:pt x="496" y="825"/>
                </a:lnTo>
                <a:lnTo>
                  <a:pt x="484" y="789"/>
                </a:lnTo>
                <a:lnTo>
                  <a:pt x="424" y="701"/>
                </a:lnTo>
                <a:lnTo>
                  <a:pt x="372" y="685"/>
                </a:lnTo>
                <a:lnTo>
                  <a:pt x="316" y="693"/>
                </a:lnTo>
                <a:lnTo>
                  <a:pt x="300" y="729"/>
                </a:lnTo>
                <a:lnTo>
                  <a:pt x="264" y="741"/>
                </a:lnTo>
                <a:lnTo>
                  <a:pt x="244" y="769"/>
                </a:lnTo>
                <a:lnTo>
                  <a:pt x="168" y="705"/>
                </a:lnTo>
                <a:lnTo>
                  <a:pt x="136" y="669"/>
                </a:lnTo>
                <a:lnTo>
                  <a:pt x="104" y="609"/>
                </a:lnTo>
                <a:lnTo>
                  <a:pt x="72" y="589"/>
                </a:lnTo>
                <a:lnTo>
                  <a:pt x="52" y="549"/>
                </a:lnTo>
                <a:lnTo>
                  <a:pt x="32" y="521"/>
                </a:lnTo>
                <a:lnTo>
                  <a:pt x="0" y="485"/>
                </a:lnTo>
                <a:lnTo>
                  <a:pt x="0" y="461"/>
                </a:lnTo>
                <a:lnTo>
                  <a:pt x="284" y="461"/>
                </a:lnTo>
                <a:lnTo>
                  <a:pt x="292" y="0"/>
                </a:lnTo>
                <a:lnTo>
                  <a:pt x="532" y="8"/>
                </a:lnTo>
                <a:lnTo>
                  <a:pt x="536" y="212"/>
                </a:lnTo>
                <a:lnTo>
                  <a:pt x="552" y="224"/>
                </a:lnTo>
                <a:lnTo>
                  <a:pt x="572" y="216"/>
                </a:lnTo>
                <a:lnTo>
                  <a:pt x="596" y="232"/>
                </a:lnTo>
                <a:lnTo>
                  <a:pt x="668" y="248"/>
                </a:lnTo>
                <a:lnTo>
                  <a:pt x="696" y="240"/>
                </a:lnTo>
                <a:lnTo>
                  <a:pt x="732" y="264"/>
                </a:lnTo>
                <a:lnTo>
                  <a:pt x="765" y="256"/>
                </a:lnTo>
                <a:lnTo>
                  <a:pt x="789" y="268"/>
                </a:lnTo>
                <a:lnTo>
                  <a:pt x="817" y="256"/>
                </a:lnTo>
                <a:lnTo>
                  <a:pt x="833" y="272"/>
                </a:lnTo>
                <a:lnTo>
                  <a:pt x="861" y="256"/>
                </a:lnTo>
                <a:lnTo>
                  <a:pt x="937" y="252"/>
                </a:lnTo>
                <a:lnTo>
                  <a:pt x="949" y="268"/>
                </a:lnTo>
                <a:lnTo>
                  <a:pt x="969" y="268"/>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6" name="Freeform 50"/>
          <p:cNvSpPr>
            <a:spLocks/>
          </p:cNvSpPr>
          <p:nvPr/>
        </p:nvSpPr>
        <p:spPr bwMode="gray">
          <a:xfrm>
            <a:off x="5121588" y="3785368"/>
            <a:ext cx="633942" cy="636588"/>
          </a:xfrm>
          <a:custGeom>
            <a:avLst/>
            <a:gdLst>
              <a:gd name="T0" fmla="*/ 13 w 377"/>
              <a:gd name="T1" fmla="*/ 312 h 401"/>
              <a:gd name="T2" fmla="*/ 13 w 377"/>
              <a:gd name="T3" fmla="*/ 140 h 401"/>
              <a:gd name="T4" fmla="*/ 0 w 377"/>
              <a:gd name="T5" fmla="*/ 28 h 401"/>
              <a:gd name="T6" fmla="*/ 157 w 377"/>
              <a:gd name="T7" fmla="*/ 20 h 401"/>
              <a:gd name="T8" fmla="*/ 380 w 377"/>
              <a:gd name="T9" fmla="*/ 0 h 401"/>
              <a:gd name="T10" fmla="*/ 367 w 377"/>
              <a:gd name="T11" fmla="*/ 44 h 401"/>
              <a:gd name="T12" fmla="*/ 411 w 377"/>
              <a:gd name="T13" fmla="*/ 44 h 401"/>
              <a:gd name="T14" fmla="*/ 402 w 377"/>
              <a:gd name="T15" fmla="*/ 112 h 401"/>
              <a:gd name="T16" fmla="*/ 385 w 377"/>
              <a:gd name="T17" fmla="*/ 128 h 401"/>
              <a:gd name="T18" fmla="*/ 398 w 377"/>
              <a:gd name="T19" fmla="*/ 128 h 401"/>
              <a:gd name="T20" fmla="*/ 380 w 377"/>
              <a:gd name="T21" fmla="*/ 156 h 401"/>
              <a:gd name="T22" fmla="*/ 319 w 377"/>
              <a:gd name="T23" fmla="*/ 264 h 401"/>
              <a:gd name="T24" fmla="*/ 319 w 377"/>
              <a:gd name="T25" fmla="*/ 320 h 401"/>
              <a:gd name="T26" fmla="*/ 332 w 377"/>
              <a:gd name="T27" fmla="*/ 328 h 401"/>
              <a:gd name="T28" fmla="*/ 323 w 377"/>
              <a:gd name="T29" fmla="*/ 372 h 401"/>
              <a:gd name="T30" fmla="*/ 61 w 377"/>
              <a:gd name="T31" fmla="*/ 400 h 401"/>
              <a:gd name="T32" fmla="*/ 57 w 377"/>
              <a:gd name="T33" fmla="*/ 336 h 401"/>
              <a:gd name="T34" fmla="*/ 13 w 377"/>
              <a:gd name="T35" fmla="*/ 312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7"/>
              <a:gd name="T55" fmla="*/ 0 h 401"/>
              <a:gd name="T56" fmla="*/ 377 w 377"/>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7" h="401">
                <a:moveTo>
                  <a:pt x="12" y="312"/>
                </a:moveTo>
                <a:lnTo>
                  <a:pt x="12" y="140"/>
                </a:lnTo>
                <a:lnTo>
                  <a:pt x="0" y="28"/>
                </a:lnTo>
                <a:lnTo>
                  <a:pt x="144" y="20"/>
                </a:lnTo>
                <a:lnTo>
                  <a:pt x="348" y="0"/>
                </a:lnTo>
                <a:lnTo>
                  <a:pt x="336" y="44"/>
                </a:lnTo>
                <a:lnTo>
                  <a:pt x="376" y="44"/>
                </a:lnTo>
                <a:lnTo>
                  <a:pt x="368" y="112"/>
                </a:lnTo>
                <a:lnTo>
                  <a:pt x="352" y="128"/>
                </a:lnTo>
                <a:lnTo>
                  <a:pt x="364" y="128"/>
                </a:lnTo>
                <a:lnTo>
                  <a:pt x="348" y="156"/>
                </a:lnTo>
                <a:lnTo>
                  <a:pt x="292" y="264"/>
                </a:lnTo>
                <a:lnTo>
                  <a:pt x="292" y="320"/>
                </a:lnTo>
                <a:lnTo>
                  <a:pt x="304" y="328"/>
                </a:lnTo>
                <a:lnTo>
                  <a:pt x="296" y="372"/>
                </a:lnTo>
                <a:lnTo>
                  <a:pt x="56" y="400"/>
                </a:lnTo>
                <a:lnTo>
                  <a:pt x="52" y="336"/>
                </a:lnTo>
                <a:lnTo>
                  <a:pt x="12" y="31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7" name="Freeform 51"/>
          <p:cNvSpPr>
            <a:spLocks/>
          </p:cNvSpPr>
          <p:nvPr/>
        </p:nvSpPr>
        <p:spPr bwMode="gray">
          <a:xfrm>
            <a:off x="5215449" y="4375922"/>
            <a:ext cx="755499" cy="612775"/>
          </a:xfrm>
          <a:custGeom>
            <a:avLst/>
            <a:gdLst>
              <a:gd name="T0" fmla="*/ 0 w 449"/>
              <a:gd name="T1" fmla="*/ 28 h 386"/>
              <a:gd name="T2" fmla="*/ 262 w 449"/>
              <a:gd name="T3" fmla="*/ 0 h 386"/>
              <a:gd name="T4" fmla="*/ 289 w 449"/>
              <a:gd name="T5" fmla="*/ 64 h 386"/>
              <a:gd name="T6" fmla="*/ 236 w 449"/>
              <a:gd name="T7" fmla="*/ 181 h 386"/>
              <a:gd name="T8" fmla="*/ 241 w 449"/>
              <a:gd name="T9" fmla="*/ 201 h 386"/>
              <a:gd name="T10" fmla="*/ 398 w 449"/>
              <a:gd name="T11" fmla="*/ 189 h 386"/>
              <a:gd name="T12" fmla="*/ 407 w 449"/>
              <a:gd name="T13" fmla="*/ 197 h 386"/>
              <a:gd name="T14" fmla="*/ 398 w 449"/>
              <a:gd name="T15" fmla="*/ 217 h 386"/>
              <a:gd name="T16" fmla="*/ 420 w 449"/>
              <a:gd name="T17" fmla="*/ 261 h 386"/>
              <a:gd name="T18" fmla="*/ 411 w 449"/>
              <a:gd name="T19" fmla="*/ 277 h 386"/>
              <a:gd name="T20" fmla="*/ 420 w 449"/>
              <a:gd name="T21" fmla="*/ 289 h 386"/>
              <a:gd name="T22" fmla="*/ 446 w 449"/>
              <a:gd name="T23" fmla="*/ 281 h 386"/>
              <a:gd name="T24" fmla="*/ 455 w 449"/>
              <a:gd name="T25" fmla="*/ 301 h 386"/>
              <a:gd name="T26" fmla="*/ 442 w 449"/>
              <a:gd name="T27" fmla="*/ 337 h 386"/>
              <a:gd name="T28" fmla="*/ 490 w 449"/>
              <a:gd name="T29" fmla="*/ 357 h 386"/>
              <a:gd name="T30" fmla="*/ 459 w 449"/>
              <a:gd name="T31" fmla="*/ 385 h 386"/>
              <a:gd name="T32" fmla="*/ 459 w 449"/>
              <a:gd name="T33" fmla="*/ 365 h 386"/>
              <a:gd name="T34" fmla="*/ 416 w 449"/>
              <a:gd name="T35" fmla="*/ 361 h 386"/>
              <a:gd name="T36" fmla="*/ 402 w 449"/>
              <a:gd name="T37" fmla="*/ 341 h 386"/>
              <a:gd name="T38" fmla="*/ 394 w 449"/>
              <a:gd name="T39" fmla="*/ 365 h 386"/>
              <a:gd name="T40" fmla="*/ 359 w 449"/>
              <a:gd name="T41" fmla="*/ 381 h 386"/>
              <a:gd name="T42" fmla="*/ 293 w 449"/>
              <a:gd name="T43" fmla="*/ 365 h 386"/>
              <a:gd name="T44" fmla="*/ 306 w 449"/>
              <a:gd name="T45" fmla="*/ 357 h 386"/>
              <a:gd name="T46" fmla="*/ 258 w 449"/>
              <a:gd name="T47" fmla="*/ 341 h 386"/>
              <a:gd name="T48" fmla="*/ 227 w 449"/>
              <a:gd name="T49" fmla="*/ 325 h 386"/>
              <a:gd name="T50" fmla="*/ 210 w 449"/>
              <a:gd name="T51" fmla="*/ 329 h 386"/>
              <a:gd name="T52" fmla="*/ 214 w 449"/>
              <a:gd name="T53" fmla="*/ 341 h 386"/>
              <a:gd name="T54" fmla="*/ 140 w 449"/>
              <a:gd name="T55" fmla="*/ 341 h 386"/>
              <a:gd name="T56" fmla="*/ 83 w 449"/>
              <a:gd name="T57" fmla="*/ 325 h 386"/>
              <a:gd name="T58" fmla="*/ 48 w 449"/>
              <a:gd name="T59" fmla="*/ 333 h 386"/>
              <a:gd name="T60" fmla="*/ 48 w 449"/>
              <a:gd name="T61" fmla="*/ 277 h 386"/>
              <a:gd name="T62" fmla="*/ 66 w 449"/>
              <a:gd name="T63" fmla="*/ 225 h 386"/>
              <a:gd name="T64" fmla="*/ 31 w 449"/>
              <a:gd name="T65" fmla="*/ 173 h 386"/>
              <a:gd name="T66" fmla="*/ 22 w 449"/>
              <a:gd name="T67" fmla="*/ 133 h 386"/>
              <a:gd name="T68" fmla="*/ 9 w 449"/>
              <a:gd name="T69" fmla="*/ 113 h 386"/>
              <a:gd name="T70" fmla="*/ 0 w 449"/>
              <a:gd name="T71" fmla="*/ 28 h 3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386"/>
              <a:gd name="T110" fmla="*/ 449 w 449"/>
              <a:gd name="T111" fmla="*/ 386 h 3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386">
                <a:moveTo>
                  <a:pt x="0" y="28"/>
                </a:moveTo>
                <a:lnTo>
                  <a:pt x="240" y="0"/>
                </a:lnTo>
                <a:lnTo>
                  <a:pt x="264" y="64"/>
                </a:lnTo>
                <a:lnTo>
                  <a:pt x="216" y="181"/>
                </a:lnTo>
                <a:lnTo>
                  <a:pt x="220" y="201"/>
                </a:lnTo>
                <a:lnTo>
                  <a:pt x="364" y="189"/>
                </a:lnTo>
                <a:lnTo>
                  <a:pt x="372" y="197"/>
                </a:lnTo>
                <a:lnTo>
                  <a:pt x="364" y="217"/>
                </a:lnTo>
                <a:lnTo>
                  <a:pt x="384" y="261"/>
                </a:lnTo>
                <a:lnTo>
                  <a:pt x="376" y="277"/>
                </a:lnTo>
                <a:lnTo>
                  <a:pt x="384" y="289"/>
                </a:lnTo>
                <a:lnTo>
                  <a:pt x="408" y="281"/>
                </a:lnTo>
                <a:lnTo>
                  <a:pt x="416" y="301"/>
                </a:lnTo>
                <a:lnTo>
                  <a:pt x="404" y="337"/>
                </a:lnTo>
                <a:lnTo>
                  <a:pt x="448" y="357"/>
                </a:lnTo>
                <a:lnTo>
                  <a:pt x="420" y="385"/>
                </a:lnTo>
                <a:lnTo>
                  <a:pt x="420" y="365"/>
                </a:lnTo>
                <a:lnTo>
                  <a:pt x="380" y="361"/>
                </a:lnTo>
                <a:lnTo>
                  <a:pt x="368" y="341"/>
                </a:lnTo>
                <a:lnTo>
                  <a:pt x="360" y="365"/>
                </a:lnTo>
                <a:lnTo>
                  <a:pt x="328" y="381"/>
                </a:lnTo>
                <a:lnTo>
                  <a:pt x="268" y="365"/>
                </a:lnTo>
                <a:lnTo>
                  <a:pt x="280" y="357"/>
                </a:lnTo>
                <a:lnTo>
                  <a:pt x="236" y="341"/>
                </a:lnTo>
                <a:lnTo>
                  <a:pt x="208" y="325"/>
                </a:lnTo>
                <a:lnTo>
                  <a:pt x="192" y="329"/>
                </a:lnTo>
                <a:lnTo>
                  <a:pt x="196" y="341"/>
                </a:lnTo>
                <a:lnTo>
                  <a:pt x="128" y="341"/>
                </a:lnTo>
                <a:lnTo>
                  <a:pt x="76" y="325"/>
                </a:lnTo>
                <a:lnTo>
                  <a:pt x="44" y="333"/>
                </a:lnTo>
                <a:lnTo>
                  <a:pt x="44" y="277"/>
                </a:lnTo>
                <a:lnTo>
                  <a:pt x="60" y="225"/>
                </a:lnTo>
                <a:lnTo>
                  <a:pt x="28" y="173"/>
                </a:lnTo>
                <a:lnTo>
                  <a:pt x="20" y="133"/>
                </a:lnTo>
                <a:lnTo>
                  <a:pt x="8" y="113"/>
                </a:lnTo>
                <a:lnTo>
                  <a:pt x="0" y="28"/>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8" name="Freeform 52"/>
          <p:cNvSpPr>
            <a:spLocks/>
          </p:cNvSpPr>
          <p:nvPr/>
        </p:nvSpPr>
        <p:spPr bwMode="gray">
          <a:xfrm>
            <a:off x="5580120" y="3994918"/>
            <a:ext cx="450837" cy="795338"/>
          </a:xfrm>
          <a:custGeom>
            <a:avLst/>
            <a:gdLst>
              <a:gd name="T0" fmla="*/ 26 w 293"/>
              <a:gd name="T1" fmla="*/ 240 h 501"/>
              <a:gd name="T2" fmla="*/ 52 w 293"/>
              <a:gd name="T3" fmla="*/ 304 h 501"/>
              <a:gd name="T4" fmla="*/ 0 w 293"/>
              <a:gd name="T5" fmla="*/ 421 h 501"/>
              <a:gd name="T6" fmla="*/ 4 w 293"/>
              <a:gd name="T7" fmla="*/ 441 h 501"/>
              <a:gd name="T8" fmla="*/ 162 w 293"/>
              <a:gd name="T9" fmla="*/ 429 h 501"/>
              <a:gd name="T10" fmla="*/ 170 w 293"/>
              <a:gd name="T11" fmla="*/ 437 h 501"/>
              <a:gd name="T12" fmla="*/ 162 w 293"/>
              <a:gd name="T13" fmla="*/ 457 h 501"/>
              <a:gd name="T14" fmla="*/ 184 w 293"/>
              <a:gd name="T15" fmla="*/ 501 h 501"/>
              <a:gd name="T16" fmla="*/ 254 w 293"/>
              <a:gd name="T17" fmla="*/ 473 h 501"/>
              <a:gd name="T18" fmla="*/ 293 w 293"/>
              <a:gd name="T19" fmla="*/ 476 h 501"/>
              <a:gd name="T20" fmla="*/ 284 w 293"/>
              <a:gd name="T21" fmla="*/ 417 h 501"/>
              <a:gd name="T22" fmla="*/ 267 w 293"/>
              <a:gd name="T23" fmla="*/ 308 h 501"/>
              <a:gd name="T24" fmla="*/ 267 w 293"/>
              <a:gd name="T25" fmla="*/ 0 h 501"/>
              <a:gd name="T26" fmla="*/ 83 w 293"/>
              <a:gd name="T27" fmla="*/ 24 h 501"/>
              <a:gd name="T28" fmla="*/ 22 w 293"/>
              <a:gd name="T29" fmla="*/ 132 h 501"/>
              <a:gd name="T30" fmla="*/ 22 w 293"/>
              <a:gd name="T31" fmla="*/ 188 h 501"/>
              <a:gd name="T32" fmla="*/ 35 w 293"/>
              <a:gd name="T33" fmla="*/ 196 h 501"/>
              <a:gd name="T34" fmla="*/ 26 w 293"/>
              <a:gd name="T35" fmla="*/ 240 h 5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3"/>
              <a:gd name="T55" fmla="*/ 0 h 501"/>
              <a:gd name="T56" fmla="*/ 293 w 293"/>
              <a:gd name="T57" fmla="*/ 501 h 5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3" h="501">
                <a:moveTo>
                  <a:pt x="26" y="240"/>
                </a:moveTo>
                <a:lnTo>
                  <a:pt x="52" y="304"/>
                </a:lnTo>
                <a:lnTo>
                  <a:pt x="0" y="421"/>
                </a:lnTo>
                <a:lnTo>
                  <a:pt x="4" y="441"/>
                </a:lnTo>
                <a:lnTo>
                  <a:pt x="162" y="429"/>
                </a:lnTo>
                <a:lnTo>
                  <a:pt x="170" y="437"/>
                </a:lnTo>
                <a:lnTo>
                  <a:pt x="162" y="457"/>
                </a:lnTo>
                <a:lnTo>
                  <a:pt x="184" y="501"/>
                </a:lnTo>
                <a:lnTo>
                  <a:pt x="254" y="473"/>
                </a:lnTo>
                <a:lnTo>
                  <a:pt x="293" y="476"/>
                </a:lnTo>
                <a:lnTo>
                  <a:pt x="284" y="417"/>
                </a:lnTo>
                <a:lnTo>
                  <a:pt x="267" y="308"/>
                </a:lnTo>
                <a:lnTo>
                  <a:pt x="267" y="0"/>
                </a:lnTo>
                <a:lnTo>
                  <a:pt x="83" y="24"/>
                </a:lnTo>
                <a:lnTo>
                  <a:pt x="22" y="132"/>
                </a:lnTo>
                <a:lnTo>
                  <a:pt x="22" y="188"/>
                </a:lnTo>
                <a:lnTo>
                  <a:pt x="35" y="196"/>
                </a:lnTo>
                <a:lnTo>
                  <a:pt x="26" y="24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9" name="Freeform 54"/>
          <p:cNvSpPr>
            <a:spLocks/>
          </p:cNvSpPr>
          <p:nvPr/>
        </p:nvSpPr>
        <p:spPr bwMode="gray">
          <a:xfrm>
            <a:off x="5707832" y="3601218"/>
            <a:ext cx="1090935" cy="433388"/>
          </a:xfrm>
          <a:custGeom>
            <a:avLst/>
            <a:gdLst>
              <a:gd name="T0" fmla="*/ 31 w 649"/>
              <a:gd name="T1" fmla="*/ 160 h 273"/>
              <a:gd name="T2" fmla="*/ 39 w 649"/>
              <a:gd name="T3" fmla="*/ 116 h 273"/>
              <a:gd name="T4" fmla="*/ 70 w 649"/>
              <a:gd name="T5" fmla="*/ 104 h 273"/>
              <a:gd name="T6" fmla="*/ 162 w 649"/>
              <a:gd name="T7" fmla="*/ 92 h 273"/>
              <a:gd name="T8" fmla="*/ 157 w 649"/>
              <a:gd name="T9" fmla="*/ 76 h 273"/>
              <a:gd name="T10" fmla="*/ 192 w 649"/>
              <a:gd name="T11" fmla="*/ 80 h 273"/>
              <a:gd name="T12" fmla="*/ 546 w 649"/>
              <a:gd name="T13" fmla="*/ 28 h 273"/>
              <a:gd name="T14" fmla="*/ 708 w 649"/>
              <a:gd name="T15" fmla="*/ 0 h 273"/>
              <a:gd name="T16" fmla="*/ 695 w 649"/>
              <a:gd name="T17" fmla="*/ 28 h 273"/>
              <a:gd name="T18" fmla="*/ 664 w 649"/>
              <a:gd name="T19" fmla="*/ 40 h 273"/>
              <a:gd name="T20" fmla="*/ 669 w 649"/>
              <a:gd name="T21" fmla="*/ 52 h 273"/>
              <a:gd name="T22" fmla="*/ 651 w 649"/>
              <a:gd name="T23" fmla="*/ 60 h 273"/>
              <a:gd name="T24" fmla="*/ 642 w 649"/>
              <a:gd name="T25" fmla="*/ 60 h 273"/>
              <a:gd name="T26" fmla="*/ 616 w 649"/>
              <a:gd name="T27" fmla="*/ 68 h 273"/>
              <a:gd name="T28" fmla="*/ 603 w 649"/>
              <a:gd name="T29" fmla="*/ 92 h 273"/>
              <a:gd name="T30" fmla="*/ 599 w 649"/>
              <a:gd name="T31" fmla="*/ 116 h 273"/>
              <a:gd name="T32" fmla="*/ 564 w 649"/>
              <a:gd name="T33" fmla="*/ 136 h 273"/>
              <a:gd name="T34" fmla="*/ 533 w 649"/>
              <a:gd name="T35" fmla="*/ 148 h 273"/>
              <a:gd name="T36" fmla="*/ 533 w 649"/>
              <a:gd name="T37" fmla="*/ 168 h 273"/>
              <a:gd name="T38" fmla="*/ 498 w 649"/>
              <a:gd name="T39" fmla="*/ 176 h 273"/>
              <a:gd name="T40" fmla="*/ 498 w 649"/>
              <a:gd name="T41" fmla="*/ 204 h 273"/>
              <a:gd name="T42" fmla="*/ 402 w 649"/>
              <a:gd name="T43" fmla="*/ 216 h 273"/>
              <a:gd name="T44" fmla="*/ 184 w 649"/>
              <a:gd name="T45" fmla="*/ 248 h 273"/>
              <a:gd name="T46" fmla="*/ 0 w 649"/>
              <a:gd name="T47" fmla="*/ 272 h 273"/>
              <a:gd name="T48" fmla="*/ 17 w 649"/>
              <a:gd name="T49" fmla="*/ 244 h 273"/>
              <a:gd name="T50" fmla="*/ 4 w 649"/>
              <a:gd name="T51" fmla="*/ 244 h 273"/>
              <a:gd name="T52" fmla="*/ 22 w 649"/>
              <a:gd name="T53" fmla="*/ 228 h 273"/>
              <a:gd name="T54" fmla="*/ 31 w 649"/>
              <a:gd name="T55" fmla="*/ 160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9"/>
              <a:gd name="T85" fmla="*/ 0 h 273"/>
              <a:gd name="T86" fmla="*/ 649 w 649"/>
              <a:gd name="T87" fmla="*/ 273 h 2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9" h="273">
                <a:moveTo>
                  <a:pt x="28" y="160"/>
                </a:moveTo>
                <a:lnTo>
                  <a:pt x="36" y="116"/>
                </a:lnTo>
                <a:lnTo>
                  <a:pt x="64" y="104"/>
                </a:lnTo>
                <a:lnTo>
                  <a:pt x="148" y="92"/>
                </a:lnTo>
                <a:lnTo>
                  <a:pt x="144" y="76"/>
                </a:lnTo>
                <a:lnTo>
                  <a:pt x="176" y="80"/>
                </a:lnTo>
                <a:lnTo>
                  <a:pt x="500" y="28"/>
                </a:lnTo>
                <a:lnTo>
                  <a:pt x="648" y="0"/>
                </a:lnTo>
                <a:lnTo>
                  <a:pt x="636" y="28"/>
                </a:lnTo>
                <a:lnTo>
                  <a:pt x="608" y="40"/>
                </a:lnTo>
                <a:lnTo>
                  <a:pt x="612" y="52"/>
                </a:lnTo>
                <a:lnTo>
                  <a:pt x="596" y="60"/>
                </a:lnTo>
                <a:lnTo>
                  <a:pt x="588" y="60"/>
                </a:lnTo>
                <a:lnTo>
                  <a:pt x="564" y="68"/>
                </a:lnTo>
                <a:lnTo>
                  <a:pt x="552" y="92"/>
                </a:lnTo>
                <a:lnTo>
                  <a:pt x="548" y="116"/>
                </a:lnTo>
                <a:lnTo>
                  <a:pt x="516" y="136"/>
                </a:lnTo>
                <a:lnTo>
                  <a:pt x="488" y="148"/>
                </a:lnTo>
                <a:lnTo>
                  <a:pt x="488" y="168"/>
                </a:lnTo>
                <a:lnTo>
                  <a:pt x="456" y="176"/>
                </a:lnTo>
                <a:lnTo>
                  <a:pt x="456" y="204"/>
                </a:lnTo>
                <a:lnTo>
                  <a:pt x="368" y="216"/>
                </a:lnTo>
                <a:lnTo>
                  <a:pt x="168" y="248"/>
                </a:lnTo>
                <a:lnTo>
                  <a:pt x="0" y="272"/>
                </a:lnTo>
                <a:lnTo>
                  <a:pt x="16" y="244"/>
                </a:lnTo>
                <a:lnTo>
                  <a:pt x="4" y="244"/>
                </a:lnTo>
                <a:lnTo>
                  <a:pt x="20" y="228"/>
                </a:lnTo>
                <a:lnTo>
                  <a:pt x="28" y="16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0" name="Freeform 55"/>
          <p:cNvSpPr>
            <a:spLocks/>
          </p:cNvSpPr>
          <p:nvPr/>
        </p:nvSpPr>
        <p:spPr bwMode="gray">
          <a:xfrm>
            <a:off x="6474101" y="3442468"/>
            <a:ext cx="1118631" cy="484188"/>
          </a:xfrm>
          <a:custGeom>
            <a:avLst/>
            <a:gdLst>
              <a:gd name="T0" fmla="*/ 210 w 665"/>
              <a:gd name="T1" fmla="*/ 100 h 305"/>
              <a:gd name="T2" fmla="*/ 678 w 665"/>
              <a:gd name="T3" fmla="*/ 0 h 305"/>
              <a:gd name="T4" fmla="*/ 695 w 665"/>
              <a:gd name="T5" fmla="*/ 36 h 305"/>
              <a:gd name="T6" fmla="*/ 665 w 665"/>
              <a:gd name="T7" fmla="*/ 40 h 305"/>
              <a:gd name="T8" fmla="*/ 643 w 665"/>
              <a:gd name="T9" fmla="*/ 64 h 305"/>
              <a:gd name="T10" fmla="*/ 617 w 665"/>
              <a:gd name="T11" fmla="*/ 48 h 305"/>
              <a:gd name="T12" fmla="*/ 630 w 665"/>
              <a:gd name="T13" fmla="*/ 68 h 305"/>
              <a:gd name="T14" fmla="*/ 630 w 665"/>
              <a:gd name="T15" fmla="*/ 84 h 305"/>
              <a:gd name="T16" fmla="*/ 643 w 665"/>
              <a:gd name="T17" fmla="*/ 68 h 305"/>
              <a:gd name="T18" fmla="*/ 687 w 665"/>
              <a:gd name="T19" fmla="*/ 56 h 305"/>
              <a:gd name="T20" fmla="*/ 695 w 665"/>
              <a:gd name="T21" fmla="*/ 72 h 305"/>
              <a:gd name="T22" fmla="*/ 695 w 665"/>
              <a:gd name="T23" fmla="*/ 52 h 305"/>
              <a:gd name="T24" fmla="*/ 717 w 665"/>
              <a:gd name="T25" fmla="*/ 56 h 305"/>
              <a:gd name="T26" fmla="*/ 726 w 665"/>
              <a:gd name="T27" fmla="*/ 84 h 305"/>
              <a:gd name="T28" fmla="*/ 695 w 665"/>
              <a:gd name="T29" fmla="*/ 120 h 305"/>
              <a:gd name="T30" fmla="*/ 665 w 665"/>
              <a:gd name="T31" fmla="*/ 120 h 305"/>
              <a:gd name="T32" fmla="*/ 643 w 665"/>
              <a:gd name="T33" fmla="*/ 132 h 305"/>
              <a:gd name="T34" fmla="*/ 660 w 665"/>
              <a:gd name="T35" fmla="*/ 148 h 305"/>
              <a:gd name="T36" fmla="*/ 643 w 665"/>
              <a:gd name="T37" fmla="*/ 172 h 305"/>
              <a:gd name="T38" fmla="*/ 695 w 665"/>
              <a:gd name="T39" fmla="*/ 156 h 305"/>
              <a:gd name="T40" fmla="*/ 691 w 665"/>
              <a:gd name="T41" fmla="*/ 176 h 305"/>
              <a:gd name="T42" fmla="*/ 652 w 665"/>
              <a:gd name="T43" fmla="*/ 216 h 305"/>
              <a:gd name="T44" fmla="*/ 595 w 665"/>
              <a:gd name="T45" fmla="*/ 232 h 305"/>
              <a:gd name="T46" fmla="*/ 586 w 665"/>
              <a:gd name="T47" fmla="*/ 288 h 305"/>
              <a:gd name="T48" fmla="*/ 533 w 665"/>
              <a:gd name="T49" fmla="*/ 292 h 305"/>
              <a:gd name="T50" fmla="*/ 411 w 665"/>
              <a:gd name="T51" fmla="*/ 236 h 305"/>
              <a:gd name="T52" fmla="*/ 324 w 665"/>
              <a:gd name="T53" fmla="*/ 252 h 305"/>
              <a:gd name="T54" fmla="*/ 302 w 665"/>
              <a:gd name="T55" fmla="*/ 244 h 305"/>
              <a:gd name="T56" fmla="*/ 275 w 665"/>
              <a:gd name="T57" fmla="*/ 248 h 305"/>
              <a:gd name="T58" fmla="*/ 254 w 665"/>
              <a:gd name="T59" fmla="*/ 244 h 305"/>
              <a:gd name="T60" fmla="*/ 136 w 665"/>
              <a:gd name="T61" fmla="*/ 268 h 305"/>
              <a:gd name="T62" fmla="*/ 127 w 665"/>
              <a:gd name="T63" fmla="*/ 280 h 305"/>
              <a:gd name="T64" fmla="*/ 114 w 665"/>
              <a:gd name="T65" fmla="*/ 284 h 305"/>
              <a:gd name="T66" fmla="*/ 0 w 665"/>
              <a:gd name="T67" fmla="*/ 304 h 305"/>
              <a:gd name="T68" fmla="*/ 0 w 665"/>
              <a:gd name="T69" fmla="*/ 276 h 305"/>
              <a:gd name="T70" fmla="*/ 35 w 665"/>
              <a:gd name="T71" fmla="*/ 268 h 305"/>
              <a:gd name="T72" fmla="*/ 35 w 665"/>
              <a:gd name="T73" fmla="*/ 248 h 305"/>
              <a:gd name="T74" fmla="*/ 66 w 665"/>
              <a:gd name="T75" fmla="*/ 236 h 305"/>
              <a:gd name="T76" fmla="*/ 101 w 665"/>
              <a:gd name="T77" fmla="*/ 216 h 305"/>
              <a:gd name="T78" fmla="*/ 105 w 665"/>
              <a:gd name="T79" fmla="*/ 192 h 305"/>
              <a:gd name="T80" fmla="*/ 118 w 665"/>
              <a:gd name="T81" fmla="*/ 168 h 305"/>
              <a:gd name="T82" fmla="*/ 144 w 665"/>
              <a:gd name="T83" fmla="*/ 160 h 305"/>
              <a:gd name="T84" fmla="*/ 153 w 665"/>
              <a:gd name="T85" fmla="*/ 160 h 305"/>
              <a:gd name="T86" fmla="*/ 171 w 665"/>
              <a:gd name="T87" fmla="*/ 152 h 305"/>
              <a:gd name="T88" fmla="*/ 166 w 665"/>
              <a:gd name="T89" fmla="*/ 140 h 305"/>
              <a:gd name="T90" fmla="*/ 197 w 665"/>
              <a:gd name="T91" fmla="*/ 128 h 305"/>
              <a:gd name="T92" fmla="*/ 210 w 665"/>
              <a:gd name="T93" fmla="*/ 100 h 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5"/>
              <a:gd name="T142" fmla="*/ 0 h 305"/>
              <a:gd name="T143" fmla="*/ 665 w 665"/>
              <a:gd name="T144" fmla="*/ 305 h 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5" h="305">
                <a:moveTo>
                  <a:pt x="192" y="100"/>
                </a:moveTo>
                <a:lnTo>
                  <a:pt x="620" y="0"/>
                </a:lnTo>
                <a:lnTo>
                  <a:pt x="636" y="36"/>
                </a:lnTo>
                <a:lnTo>
                  <a:pt x="608" y="40"/>
                </a:lnTo>
                <a:lnTo>
                  <a:pt x="588" y="64"/>
                </a:lnTo>
                <a:lnTo>
                  <a:pt x="564" y="48"/>
                </a:lnTo>
                <a:lnTo>
                  <a:pt x="576" y="68"/>
                </a:lnTo>
                <a:lnTo>
                  <a:pt x="576" y="84"/>
                </a:lnTo>
                <a:lnTo>
                  <a:pt x="588" y="68"/>
                </a:lnTo>
                <a:lnTo>
                  <a:pt x="628" y="56"/>
                </a:lnTo>
                <a:lnTo>
                  <a:pt x="636" y="72"/>
                </a:lnTo>
                <a:lnTo>
                  <a:pt x="636" y="52"/>
                </a:lnTo>
                <a:lnTo>
                  <a:pt x="656" y="56"/>
                </a:lnTo>
                <a:lnTo>
                  <a:pt x="664" y="84"/>
                </a:lnTo>
                <a:lnTo>
                  <a:pt x="636" y="120"/>
                </a:lnTo>
                <a:lnTo>
                  <a:pt x="608" y="120"/>
                </a:lnTo>
                <a:lnTo>
                  <a:pt x="588" y="132"/>
                </a:lnTo>
                <a:lnTo>
                  <a:pt x="604" y="148"/>
                </a:lnTo>
                <a:lnTo>
                  <a:pt x="588" y="172"/>
                </a:lnTo>
                <a:lnTo>
                  <a:pt x="636" y="156"/>
                </a:lnTo>
                <a:lnTo>
                  <a:pt x="632" y="176"/>
                </a:lnTo>
                <a:lnTo>
                  <a:pt x="596" y="216"/>
                </a:lnTo>
                <a:lnTo>
                  <a:pt x="544" y="232"/>
                </a:lnTo>
                <a:lnTo>
                  <a:pt x="536" y="288"/>
                </a:lnTo>
                <a:lnTo>
                  <a:pt x="488" y="292"/>
                </a:lnTo>
                <a:lnTo>
                  <a:pt x="376" y="236"/>
                </a:lnTo>
                <a:lnTo>
                  <a:pt x="296" y="252"/>
                </a:lnTo>
                <a:lnTo>
                  <a:pt x="276" y="244"/>
                </a:lnTo>
                <a:lnTo>
                  <a:pt x="252" y="248"/>
                </a:lnTo>
                <a:lnTo>
                  <a:pt x="232" y="244"/>
                </a:lnTo>
                <a:lnTo>
                  <a:pt x="124" y="268"/>
                </a:lnTo>
                <a:lnTo>
                  <a:pt x="116" y="280"/>
                </a:lnTo>
                <a:lnTo>
                  <a:pt x="104" y="284"/>
                </a:lnTo>
                <a:lnTo>
                  <a:pt x="0" y="304"/>
                </a:lnTo>
                <a:lnTo>
                  <a:pt x="0" y="276"/>
                </a:lnTo>
                <a:lnTo>
                  <a:pt x="32" y="268"/>
                </a:lnTo>
                <a:lnTo>
                  <a:pt x="32" y="248"/>
                </a:lnTo>
                <a:lnTo>
                  <a:pt x="60" y="236"/>
                </a:lnTo>
                <a:lnTo>
                  <a:pt x="92" y="216"/>
                </a:lnTo>
                <a:lnTo>
                  <a:pt x="96" y="192"/>
                </a:lnTo>
                <a:lnTo>
                  <a:pt x="108" y="168"/>
                </a:lnTo>
                <a:lnTo>
                  <a:pt x="132" y="160"/>
                </a:lnTo>
                <a:lnTo>
                  <a:pt x="140" y="160"/>
                </a:lnTo>
                <a:lnTo>
                  <a:pt x="156" y="152"/>
                </a:lnTo>
                <a:lnTo>
                  <a:pt x="152" y="140"/>
                </a:lnTo>
                <a:lnTo>
                  <a:pt x="180" y="128"/>
                </a:lnTo>
                <a:lnTo>
                  <a:pt x="192" y="10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1" name="Freeform 56"/>
          <p:cNvSpPr>
            <a:spLocks/>
          </p:cNvSpPr>
          <p:nvPr/>
        </p:nvSpPr>
        <p:spPr bwMode="gray">
          <a:xfrm>
            <a:off x="6635664" y="3817118"/>
            <a:ext cx="661639" cy="484188"/>
          </a:xfrm>
          <a:custGeom>
            <a:avLst/>
            <a:gdLst>
              <a:gd name="T0" fmla="*/ 429 w 393"/>
              <a:gd name="T1" fmla="*/ 56 h 305"/>
              <a:gd name="T2" fmla="*/ 306 w 393"/>
              <a:gd name="T3" fmla="*/ 0 h 305"/>
              <a:gd name="T4" fmla="*/ 219 w 393"/>
              <a:gd name="T5" fmla="*/ 16 h 305"/>
              <a:gd name="T6" fmla="*/ 197 w 393"/>
              <a:gd name="T7" fmla="*/ 8 h 305"/>
              <a:gd name="T8" fmla="*/ 171 w 393"/>
              <a:gd name="T9" fmla="*/ 12 h 305"/>
              <a:gd name="T10" fmla="*/ 149 w 393"/>
              <a:gd name="T11" fmla="*/ 8 h 305"/>
              <a:gd name="T12" fmla="*/ 31 w 393"/>
              <a:gd name="T13" fmla="*/ 32 h 305"/>
              <a:gd name="T14" fmla="*/ 22 w 393"/>
              <a:gd name="T15" fmla="*/ 44 h 305"/>
              <a:gd name="T16" fmla="*/ 9 w 393"/>
              <a:gd name="T17" fmla="*/ 48 h 305"/>
              <a:gd name="T18" fmla="*/ 0 w 393"/>
              <a:gd name="T19" fmla="*/ 76 h 305"/>
              <a:gd name="T20" fmla="*/ 48 w 393"/>
              <a:gd name="T21" fmla="*/ 112 h 305"/>
              <a:gd name="T22" fmla="*/ 61 w 393"/>
              <a:gd name="T23" fmla="*/ 140 h 305"/>
              <a:gd name="T24" fmla="*/ 166 w 393"/>
              <a:gd name="T25" fmla="*/ 212 h 305"/>
              <a:gd name="T26" fmla="*/ 236 w 393"/>
              <a:gd name="T27" fmla="*/ 288 h 305"/>
              <a:gd name="T28" fmla="*/ 263 w 393"/>
              <a:gd name="T29" fmla="*/ 304 h 305"/>
              <a:gd name="T30" fmla="*/ 254 w 393"/>
              <a:gd name="T31" fmla="*/ 264 h 305"/>
              <a:gd name="T32" fmla="*/ 280 w 393"/>
              <a:gd name="T33" fmla="*/ 280 h 305"/>
              <a:gd name="T34" fmla="*/ 289 w 393"/>
              <a:gd name="T35" fmla="*/ 272 h 305"/>
              <a:gd name="T36" fmla="*/ 284 w 393"/>
              <a:gd name="T37" fmla="*/ 256 h 305"/>
              <a:gd name="T38" fmla="*/ 306 w 393"/>
              <a:gd name="T39" fmla="*/ 256 h 305"/>
              <a:gd name="T40" fmla="*/ 372 w 393"/>
              <a:gd name="T41" fmla="*/ 192 h 305"/>
              <a:gd name="T42" fmla="*/ 429 w 393"/>
              <a:gd name="T43" fmla="*/ 56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305"/>
              <a:gd name="T68" fmla="*/ 393 w 393"/>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305">
                <a:moveTo>
                  <a:pt x="392" y="56"/>
                </a:moveTo>
                <a:lnTo>
                  <a:pt x="280" y="0"/>
                </a:lnTo>
                <a:lnTo>
                  <a:pt x="200" y="16"/>
                </a:lnTo>
                <a:lnTo>
                  <a:pt x="180" y="8"/>
                </a:lnTo>
                <a:lnTo>
                  <a:pt x="156" y="12"/>
                </a:lnTo>
                <a:lnTo>
                  <a:pt x="136" y="8"/>
                </a:lnTo>
                <a:lnTo>
                  <a:pt x="28" y="32"/>
                </a:lnTo>
                <a:lnTo>
                  <a:pt x="20" y="44"/>
                </a:lnTo>
                <a:lnTo>
                  <a:pt x="8" y="48"/>
                </a:lnTo>
                <a:lnTo>
                  <a:pt x="0" y="76"/>
                </a:lnTo>
                <a:lnTo>
                  <a:pt x="44" y="112"/>
                </a:lnTo>
                <a:lnTo>
                  <a:pt x="56" y="140"/>
                </a:lnTo>
                <a:lnTo>
                  <a:pt x="152" y="212"/>
                </a:lnTo>
                <a:lnTo>
                  <a:pt x="216" y="288"/>
                </a:lnTo>
                <a:lnTo>
                  <a:pt x="240" y="304"/>
                </a:lnTo>
                <a:lnTo>
                  <a:pt x="232" y="264"/>
                </a:lnTo>
                <a:lnTo>
                  <a:pt x="256" y="280"/>
                </a:lnTo>
                <a:lnTo>
                  <a:pt x="264" y="272"/>
                </a:lnTo>
                <a:lnTo>
                  <a:pt x="260" y="256"/>
                </a:lnTo>
                <a:lnTo>
                  <a:pt x="280" y="256"/>
                </a:lnTo>
                <a:lnTo>
                  <a:pt x="340" y="192"/>
                </a:lnTo>
                <a:lnTo>
                  <a:pt x="392" y="56"/>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2" name="Freeform 57"/>
          <p:cNvSpPr>
            <a:spLocks/>
          </p:cNvSpPr>
          <p:nvPr/>
        </p:nvSpPr>
        <p:spPr bwMode="gray">
          <a:xfrm>
            <a:off x="6326387" y="3893318"/>
            <a:ext cx="715493" cy="733425"/>
          </a:xfrm>
          <a:custGeom>
            <a:avLst/>
            <a:gdLst>
              <a:gd name="T0" fmla="*/ 438 w 425"/>
              <a:gd name="T1" fmla="*/ 429 h 462"/>
              <a:gd name="T2" fmla="*/ 416 w 425"/>
              <a:gd name="T3" fmla="*/ 421 h 462"/>
              <a:gd name="T4" fmla="*/ 398 w 425"/>
              <a:gd name="T5" fmla="*/ 413 h 462"/>
              <a:gd name="T6" fmla="*/ 394 w 425"/>
              <a:gd name="T7" fmla="*/ 445 h 462"/>
              <a:gd name="T8" fmla="*/ 385 w 425"/>
              <a:gd name="T9" fmla="*/ 445 h 462"/>
              <a:gd name="T10" fmla="*/ 372 w 425"/>
              <a:gd name="T11" fmla="*/ 433 h 462"/>
              <a:gd name="T12" fmla="*/ 123 w 425"/>
              <a:gd name="T13" fmla="*/ 461 h 462"/>
              <a:gd name="T14" fmla="*/ 109 w 425"/>
              <a:gd name="T15" fmla="*/ 437 h 462"/>
              <a:gd name="T16" fmla="*/ 88 w 425"/>
              <a:gd name="T17" fmla="*/ 400 h 462"/>
              <a:gd name="T18" fmla="*/ 88 w 425"/>
              <a:gd name="T19" fmla="*/ 356 h 462"/>
              <a:gd name="T20" fmla="*/ 92 w 425"/>
              <a:gd name="T21" fmla="*/ 316 h 462"/>
              <a:gd name="T22" fmla="*/ 0 w 425"/>
              <a:gd name="T23" fmla="*/ 32 h 462"/>
              <a:gd name="T24" fmla="*/ 96 w 425"/>
              <a:gd name="T25" fmla="*/ 20 h 462"/>
              <a:gd name="T26" fmla="*/ 210 w 425"/>
              <a:gd name="T27" fmla="*/ 0 h 462"/>
              <a:gd name="T28" fmla="*/ 201 w 425"/>
              <a:gd name="T29" fmla="*/ 28 h 462"/>
              <a:gd name="T30" fmla="*/ 249 w 425"/>
              <a:gd name="T31" fmla="*/ 64 h 462"/>
              <a:gd name="T32" fmla="*/ 263 w 425"/>
              <a:gd name="T33" fmla="*/ 92 h 462"/>
              <a:gd name="T34" fmla="*/ 368 w 425"/>
              <a:gd name="T35" fmla="*/ 164 h 462"/>
              <a:gd name="T36" fmla="*/ 438 w 425"/>
              <a:gd name="T37" fmla="*/ 240 h 462"/>
              <a:gd name="T38" fmla="*/ 464 w 425"/>
              <a:gd name="T39" fmla="*/ 256 h 462"/>
              <a:gd name="T40" fmla="*/ 442 w 425"/>
              <a:gd name="T41" fmla="*/ 316 h 462"/>
              <a:gd name="T42" fmla="*/ 442 w 425"/>
              <a:gd name="T43" fmla="*/ 360 h 462"/>
              <a:gd name="T44" fmla="*/ 433 w 425"/>
              <a:gd name="T45" fmla="*/ 376 h 462"/>
              <a:gd name="T46" fmla="*/ 438 w 425"/>
              <a:gd name="T47" fmla="*/ 429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5"/>
              <a:gd name="T73" fmla="*/ 0 h 462"/>
              <a:gd name="T74" fmla="*/ 425 w 425"/>
              <a:gd name="T75" fmla="*/ 462 h 4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5" h="462">
                <a:moveTo>
                  <a:pt x="400" y="429"/>
                </a:moveTo>
                <a:lnTo>
                  <a:pt x="380" y="421"/>
                </a:lnTo>
                <a:lnTo>
                  <a:pt x="364" y="413"/>
                </a:lnTo>
                <a:lnTo>
                  <a:pt x="360" y="445"/>
                </a:lnTo>
                <a:lnTo>
                  <a:pt x="352" y="445"/>
                </a:lnTo>
                <a:lnTo>
                  <a:pt x="340" y="433"/>
                </a:lnTo>
                <a:lnTo>
                  <a:pt x="112" y="461"/>
                </a:lnTo>
                <a:lnTo>
                  <a:pt x="100" y="437"/>
                </a:lnTo>
                <a:lnTo>
                  <a:pt x="80" y="400"/>
                </a:lnTo>
                <a:lnTo>
                  <a:pt x="80" y="356"/>
                </a:lnTo>
                <a:lnTo>
                  <a:pt x="84" y="316"/>
                </a:lnTo>
                <a:lnTo>
                  <a:pt x="0" y="32"/>
                </a:lnTo>
                <a:lnTo>
                  <a:pt x="88" y="20"/>
                </a:lnTo>
                <a:lnTo>
                  <a:pt x="192" y="0"/>
                </a:lnTo>
                <a:lnTo>
                  <a:pt x="184" y="28"/>
                </a:lnTo>
                <a:lnTo>
                  <a:pt x="228" y="64"/>
                </a:lnTo>
                <a:lnTo>
                  <a:pt x="240" y="92"/>
                </a:lnTo>
                <a:lnTo>
                  <a:pt x="336" y="164"/>
                </a:lnTo>
                <a:lnTo>
                  <a:pt x="400" y="240"/>
                </a:lnTo>
                <a:lnTo>
                  <a:pt x="424" y="256"/>
                </a:lnTo>
                <a:lnTo>
                  <a:pt x="404" y="316"/>
                </a:lnTo>
                <a:lnTo>
                  <a:pt x="404" y="360"/>
                </a:lnTo>
                <a:lnTo>
                  <a:pt x="396" y="376"/>
                </a:lnTo>
                <a:lnTo>
                  <a:pt x="400" y="429"/>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3" name="Freeform 59"/>
          <p:cNvSpPr>
            <a:spLocks/>
          </p:cNvSpPr>
          <p:nvPr/>
        </p:nvSpPr>
        <p:spPr bwMode="gray">
          <a:xfrm>
            <a:off x="3909097" y="2807468"/>
            <a:ext cx="1066315" cy="503238"/>
          </a:xfrm>
          <a:custGeom>
            <a:avLst/>
            <a:gdLst>
              <a:gd name="T0" fmla="*/ 9 w 634"/>
              <a:gd name="T1" fmla="*/ 0 h 317"/>
              <a:gd name="T2" fmla="*/ 162 w 634"/>
              <a:gd name="T3" fmla="*/ 8 h 317"/>
              <a:gd name="T4" fmla="*/ 424 w 634"/>
              <a:gd name="T5" fmla="*/ 8 h 317"/>
              <a:gd name="T6" fmla="*/ 468 w 634"/>
              <a:gd name="T7" fmla="*/ 24 h 317"/>
              <a:gd name="T8" fmla="*/ 503 w 634"/>
              <a:gd name="T9" fmla="*/ 28 h 317"/>
              <a:gd name="T10" fmla="*/ 542 w 634"/>
              <a:gd name="T11" fmla="*/ 20 h 317"/>
              <a:gd name="T12" fmla="*/ 569 w 634"/>
              <a:gd name="T13" fmla="*/ 36 h 317"/>
              <a:gd name="T14" fmla="*/ 591 w 634"/>
              <a:gd name="T15" fmla="*/ 64 h 317"/>
              <a:gd name="T16" fmla="*/ 657 w 634"/>
              <a:gd name="T17" fmla="*/ 244 h 317"/>
              <a:gd name="T18" fmla="*/ 692 w 634"/>
              <a:gd name="T19" fmla="*/ 304 h 317"/>
              <a:gd name="T20" fmla="*/ 149 w 634"/>
              <a:gd name="T21" fmla="*/ 316 h 317"/>
              <a:gd name="T22" fmla="*/ 149 w 634"/>
              <a:gd name="T23" fmla="*/ 204 h 317"/>
              <a:gd name="T24" fmla="*/ 0 w 634"/>
              <a:gd name="T25" fmla="*/ 204 h 317"/>
              <a:gd name="T26" fmla="*/ 9 w 634"/>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4"/>
              <a:gd name="T43" fmla="*/ 0 h 317"/>
              <a:gd name="T44" fmla="*/ 634 w 634"/>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4" h="317">
                <a:moveTo>
                  <a:pt x="8" y="0"/>
                </a:moveTo>
                <a:lnTo>
                  <a:pt x="148" y="8"/>
                </a:lnTo>
                <a:lnTo>
                  <a:pt x="388" y="8"/>
                </a:lnTo>
                <a:lnTo>
                  <a:pt x="428" y="24"/>
                </a:lnTo>
                <a:lnTo>
                  <a:pt x="460" y="28"/>
                </a:lnTo>
                <a:lnTo>
                  <a:pt x="496" y="20"/>
                </a:lnTo>
                <a:lnTo>
                  <a:pt x="521" y="36"/>
                </a:lnTo>
                <a:lnTo>
                  <a:pt x="541" y="64"/>
                </a:lnTo>
                <a:lnTo>
                  <a:pt x="601" y="244"/>
                </a:lnTo>
                <a:lnTo>
                  <a:pt x="633" y="304"/>
                </a:lnTo>
                <a:lnTo>
                  <a:pt x="136" y="316"/>
                </a:lnTo>
                <a:lnTo>
                  <a:pt x="136" y="204"/>
                </a:lnTo>
                <a:lnTo>
                  <a:pt x="0" y="204"/>
                </a:lnTo>
                <a:lnTo>
                  <a:pt x="8" y="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4" name="Freeform 60"/>
          <p:cNvSpPr>
            <a:spLocks/>
          </p:cNvSpPr>
          <p:nvPr/>
        </p:nvSpPr>
        <p:spPr bwMode="gray">
          <a:xfrm>
            <a:off x="4136825" y="3290068"/>
            <a:ext cx="972454" cy="496888"/>
          </a:xfrm>
          <a:custGeom>
            <a:avLst/>
            <a:gdLst>
              <a:gd name="T0" fmla="*/ 0 w 578"/>
              <a:gd name="T1" fmla="*/ 12 h 313"/>
              <a:gd name="T2" fmla="*/ 0 w 578"/>
              <a:gd name="T3" fmla="*/ 312 h 313"/>
              <a:gd name="T4" fmla="*/ 421 w 578"/>
              <a:gd name="T5" fmla="*/ 312 h 313"/>
              <a:gd name="T6" fmla="*/ 631 w 578"/>
              <a:gd name="T7" fmla="*/ 292 h 313"/>
              <a:gd name="T8" fmla="*/ 600 w 578"/>
              <a:gd name="T9" fmla="*/ 80 h 313"/>
              <a:gd name="T10" fmla="*/ 578 w 578"/>
              <a:gd name="T11" fmla="*/ 44 h 313"/>
              <a:gd name="T12" fmla="*/ 574 w 578"/>
              <a:gd name="T13" fmla="*/ 20 h 313"/>
              <a:gd name="T14" fmla="*/ 552 w 578"/>
              <a:gd name="T15" fmla="*/ 20 h 313"/>
              <a:gd name="T16" fmla="*/ 543 w 578"/>
              <a:gd name="T17" fmla="*/ 0 h 313"/>
              <a:gd name="T18" fmla="*/ 0 w 578"/>
              <a:gd name="T19" fmla="*/ 12 h 3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8"/>
              <a:gd name="T31" fmla="*/ 0 h 313"/>
              <a:gd name="T32" fmla="*/ 578 w 578"/>
              <a:gd name="T33" fmla="*/ 313 h 3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8" h="313">
                <a:moveTo>
                  <a:pt x="0" y="12"/>
                </a:moveTo>
                <a:lnTo>
                  <a:pt x="0" y="312"/>
                </a:lnTo>
                <a:lnTo>
                  <a:pt x="385" y="312"/>
                </a:lnTo>
                <a:lnTo>
                  <a:pt x="577" y="292"/>
                </a:lnTo>
                <a:lnTo>
                  <a:pt x="549" y="80"/>
                </a:lnTo>
                <a:lnTo>
                  <a:pt x="529" y="44"/>
                </a:lnTo>
                <a:lnTo>
                  <a:pt x="525" y="20"/>
                </a:lnTo>
                <a:lnTo>
                  <a:pt x="505" y="20"/>
                </a:lnTo>
                <a:lnTo>
                  <a:pt x="497" y="0"/>
                </a:lnTo>
                <a:lnTo>
                  <a:pt x="0" y="1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5" name="Freeform 61"/>
          <p:cNvSpPr>
            <a:spLocks/>
          </p:cNvSpPr>
          <p:nvPr/>
        </p:nvSpPr>
        <p:spPr bwMode="gray">
          <a:xfrm>
            <a:off x="4798463" y="2680468"/>
            <a:ext cx="755499" cy="522288"/>
          </a:xfrm>
          <a:custGeom>
            <a:avLst/>
            <a:gdLst>
              <a:gd name="T0" fmla="*/ 13 w 449"/>
              <a:gd name="T1" fmla="*/ 24 h 329"/>
              <a:gd name="T2" fmla="*/ 407 w 449"/>
              <a:gd name="T3" fmla="*/ 0 h 329"/>
              <a:gd name="T4" fmla="*/ 420 w 449"/>
              <a:gd name="T5" fmla="*/ 8 h 329"/>
              <a:gd name="T6" fmla="*/ 411 w 449"/>
              <a:gd name="T7" fmla="*/ 56 h 329"/>
              <a:gd name="T8" fmla="*/ 429 w 449"/>
              <a:gd name="T9" fmla="*/ 80 h 329"/>
              <a:gd name="T10" fmla="*/ 468 w 449"/>
              <a:gd name="T11" fmla="*/ 100 h 329"/>
              <a:gd name="T12" fmla="*/ 490 w 449"/>
              <a:gd name="T13" fmla="*/ 124 h 329"/>
              <a:gd name="T14" fmla="*/ 490 w 449"/>
              <a:gd name="T15" fmla="*/ 160 h 329"/>
              <a:gd name="T16" fmla="*/ 477 w 449"/>
              <a:gd name="T17" fmla="*/ 184 h 329"/>
              <a:gd name="T18" fmla="*/ 442 w 449"/>
              <a:gd name="T19" fmla="*/ 192 h 329"/>
              <a:gd name="T20" fmla="*/ 446 w 449"/>
              <a:gd name="T21" fmla="*/ 232 h 329"/>
              <a:gd name="T22" fmla="*/ 429 w 449"/>
              <a:gd name="T23" fmla="*/ 264 h 329"/>
              <a:gd name="T24" fmla="*/ 429 w 449"/>
              <a:gd name="T25" fmla="*/ 328 h 329"/>
              <a:gd name="T26" fmla="*/ 398 w 449"/>
              <a:gd name="T27" fmla="*/ 296 h 329"/>
              <a:gd name="T28" fmla="*/ 79 w 449"/>
              <a:gd name="T29" fmla="*/ 324 h 329"/>
              <a:gd name="T30" fmla="*/ 13 w 449"/>
              <a:gd name="T31" fmla="*/ 144 h 329"/>
              <a:gd name="T32" fmla="*/ 13 w 449"/>
              <a:gd name="T33" fmla="*/ 60 h 329"/>
              <a:gd name="T34" fmla="*/ 0 w 449"/>
              <a:gd name="T35" fmla="*/ 48 h 329"/>
              <a:gd name="T36" fmla="*/ 13 w 449"/>
              <a:gd name="T37" fmla="*/ 24 h 3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9"/>
              <a:gd name="T58" fmla="*/ 0 h 329"/>
              <a:gd name="T59" fmla="*/ 449 w 449"/>
              <a:gd name="T60" fmla="*/ 329 h 3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9" h="329">
                <a:moveTo>
                  <a:pt x="12" y="24"/>
                </a:moveTo>
                <a:lnTo>
                  <a:pt x="372" y="0"/>
                </a:lnTo>
                <a:lnTo>
                  <a:pt x="384" y="8"/>
                </a:lnTo>
                <a:lnTo>
                  <a:pt x="376" y="56"/>
                </a:lnTo>
                <a:lnTo>
                  <a:pt x="392" y="80"/>
                </a:lnTo>
                <a:lnTo>
                  <a:pt x="428" y="100"/>
                </a:lnTo>
                <a:lnTo>
                  <a:pt x="448" y="124"/>
                </a:lnTo>
                <a:lnTo>
                  <a:pt x="448" y="160"/>
                </a:lnTo>
                <a:lnTo>
                  <a:pt x="436" y="184"/>
                </a:lnTo>
                <a:lnTo>
                  <a:pt x="404" y="192"/>
                </a:lnTo>
                <a:lnTo>
                  <a:pt x="408" y="232"/>
                </a:lnTo>
                <a:lnTo>
                  <a:pt x="392" y="264"/>
                </a:lnTo>
                <a:lnTo>
                  <a:pt x="392" y="328"/>
                </a:lnTo>
                <a:lnTo>
                  <a:pt x="364" y="296"/>
                </a:lnTo>
                <a:lnTo>
                  <a:pt x="72" y="324"/>
                </a:lnTo>
                <a:lnTo>
                  <a:pt x="12" y="144"/>
                </a:lnTo>
                <a:lnTo>
                  <a:pt x="12" y="60"/>
                </a:lnTo>
                <a:lnTo>
                  <a:pt x="0" y="48"/>
                </a:lnTo>
                <a:lnTo>
                  <a:pt x="12" y="24"/>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6" name="Freeform 62"/>
          <p:cNvSpPr>
            <a:spLocks/>
          </p:cNvSpPr>
          <p:nvPr/>
        </p:nvSpPr>
        <p:spPr bwMode="gray">
          <a:xfrm>
            <a:off x="5458564" y="2775718"/>
            <a:ext cx="532388" cy="928688"/>
          </a:xfrm>
          <a:custGeom>
            <a:avLst/>
            <a:gdLst>
              <a:gd name="T0" fmla="*/ 39 w 317"/>
              <a:gd name="T1" fmla="*/ 40 h 585"/>
              <a:gd name="T2" fmla="*/ 258 w 317"/>
              <a:gd name="T3" fmla="*/ 0 h 585"/>
              <a:gd name="T4" fmla="*/ 258 w 317"/>
              <a:gd name="T5" fmla="*/ 24 h 585"/>
              <a:gd name="T6" fmla="*/ 279 w 317"/>
              <a:gd name="T7" fmla="*/ 60 h 585"/>
              <a:gd name="T8" fmla="*/ 288 w 317"/>
              <a:gd name="T9" fmla="*/ 92 h 585"/>
              <a:gd name="T10" fmla="*/ 332 w 317"/>
              <a:gd name="T11" fmla="*/ 324 h 585"/>
              <a:gd name="T12" fmla="*/ 323 w 317"/>
              <a:gd name="T13" fmla="*/ 352 h 585"/>
              <a:gd name="T14" fmla="*/ 345 w 317"/>
              <a:gd name="T15" fmla="*/ 376 h 585"/>
              <a:gd name="T16" fmla="*/ 310 w 317"/>
              <a:gd name="T17" fmla="*/ 484 h 585"/>
              <a:gd name="T18" fmla="*/ 284 w 317"/>
              <a:gd name="T19" fmla="*/ 524 h 585"/>
              <a:gd name="T20" fmla="*/ 297 w 317"/>
              <a:gd name="T21" fmla="*/ 536 h 585"/>
              <a:gd name="T22" fmla="*/ 275 w 317"/>
              <a:gd name="T23" fmla="*/ 548 h 585"/>
              <a:gd name="T24" fmla="*/ 279 w 317"/>
              <a:gd name="T25" fmla="*/ 568 h 585"/>
              <a:gd name="T26" fmla="*/ 223 w 317"/>
              <a:gd name="T27" fmla="*/ 568 h 585"/>
              <a:gd name="T28" fmla="*/ 210 w 317"/>
              <a:gd name="T29" fmla="*/ 584 h 585"/>
              <a:gd name="T30" fmla="*/ 188 w 317"/>
              <a:gd name="T31" fmla="*/ 572 h 585"/>
              <a:gd name="T32" fmla="*/ 166 w 317"/>
              <a:gd name="T33" fmla="*/ 532 h 585"/>
              <a:gd name="T34" fmla="*/ 114 w 317"/>
              <a:gd name="T35" fmla="*/ 484 h 585"/>
              <a:gd name="T36" fmla="*/ 122 w 317"/>
              <a:gd name="T37" fmla="*/ 412 h 585"/>
              <a:gd name="T38" fmla="*/ 70 w 317"/>
              <a:gd name="T39" fmla="*/ 384 h 585"/>
              <a:gd name="T40" fmla="*/ 31 w 317"/>
              <a:gd name="T41" fmla="*/ 340 h 585"/>
              <a:gd name="T42" fmla="*/ 0 w 317"/>
              <a:gd name="T43" fmla="*/ 268 h 585"/>
              <a:gd name="T44" fmla="*/ 0 w 317"/>
              <a:gd name="T45" fmla="*/ 204 h 585"/>
              <a:gd name="T46" fmla="*/ 17 w 317"/>
              <a:gd name="T47" fmla="*/ 172 h 585"/>
              <a:gd name="T48" fmla="*/ 13 w 317"/>
              <a:gd name="T49" fmla="*/ 132 h 585"/>
              <a:gd name="T50" fmla="*/ 48 w 317"/>
              <a:gd name="T51" fmla="*/ 124 h 585"/>
              <a:gd name="T52" fmla="*/ 61 w 317"/>
              <a:gd name="T53" fmla="*/ 100 h 585"/>
              <a:gd name="T54" fmla="*/ 61 w 317"/>
              <a:gd name="T55" fmla="*/ 64 h 585"/>
              <a:gd name="T56" fmla="*/ 39 w 317"/>
              <a:gd name="T57" fmla="*/ 40 h 5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585"/>
              <a:gd name="T89" fmla="*/ 317 w 317"/>
              <a:gd name="T90" fmla="*/ 585 h 5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585">
                <a:moveTo>
                  <a:pt x="36" y="40"/>
                </a:moveTo>
                <a:lnTo>
                  <a:pt x="236" y="0"/>
                </a:lnTo>
                <a:lnTo>
                  <a:pt x="236" y="24"/>
                </a:lnTo>
                <a:lnTo>
                  <a:pt x="256" y="60"/>
                </a:lnTo>
                <a:lnTo>
                  <a:pt x="264" y="92"/>
                </a:lnTo>
                <a:lnTo>
                  <a:pt x="304" y="324"/>
                </a:lnTo>
                <a:lnTo>
                  <a:pt x="296" y="352"/>
                </a:lnTo>
                <a:lnTo>
                  <a:pt x="316" y="376"/>
                </a:lnTo>
                <a:lnTo>
                  <a:pt x="284" y="484"/>
                </a:lnTo>
                <a:lnTo>
                  <a:pt x="260" y="524"/>
                </a:lnTo>
                <a:lnTo>
                  <a:pt x="272" y="536"/>
                </a:lnTo>
                <a:lnTo>
                  <a:pt x="252" y="548"/>
                </a:lnTo>
                <a:lnTo>
                  <a:pt x="256" y="568"/>
                </a:lnTo>
                <a:lnTo>
                  <a:pt x="204" y="568"/>
                </a:lnTo>
                <a:lnTo>
                  <a:pt x="192" y="584"/>
                </a:lnTo>
                <a:lnTo>
                  <a:pt x="172" y="572"/>
                </a:lnTo>
                <a:lnTo>
                  <a:pt x="152" y="532"/>
                </a:lnTo>
                <a:lnTo>
                  <a:pt x="104" y="484"/>
                </a:lnTo>
                <a:lnTo>
                  <a:pt x="112" y="412"/>
                </a:lnTo>
                <a:lnTo>
                  <a:pt x="64" y="384"/>
                </a:lnTo>
                <a:lnTo>
                  <a:pt x="28" y="340"/>
                </a:lnTo>
                <a:lnTo>
                  <a:pt x="0" y="268"/>
                </a:lnTo>
                <a:lnTo>
                  <a:pt x="0" y="204"/>
                </a:lnTo>
                <a:lnTo>
                  <a:pt x="16" y="172"/>
                </a:lnTo>
                <a:lnTo>
                  <a:pt x="12" y="132"/>
                </a:lnTo>
                <a:lnTo>
                  <a:pt x="44" y="124"/>
                </a:lnTo>
                <a:lnTo>
                  <a:pt x="56" y="100"/>
                </a:lnTo>
                <a:lnTo>
                  <a:pt x="56" y="64"/>
                </a:lnTo>
                <a:lnTo>
                  <a:pt x="36" y="4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7" name="Freeform 63"/>
          <p:cNvSpPr>
            <a:spLocks/>
          </p:cNvSpPr>
          <p:nvPr/>
        </p:nvSpPr>
        <p:spPr bwMode="gray">
          <a:xfrm>
            <a:off x="4920020" y="3150368"/>
            <a:ext cx="903214" cy="706438"/>
          </a:xfrm>
          <a:custGeom>
            <a:avLst/>
            <a:gdLst>
              <a:gd name="T0" fmla="*/ 131 w 537"/>
              <a:gd name="T1" fmla="*/ 428 h 445"/>
              <a:gd name="T2" fmla="*/ 289 w 537"/>
              <a:gd name="T3" fmla="*/ 420 h 445"/>
              <a:gd name="T4" fmla="*/ 512 w 537"/>
              <a:gd name="T5" fmla="*/ 400 h 445"/>
              <a:gd name="T6" fmla="*/ 498 w 537"/>
              <a:gd name="T7" fmla="*/ 444 h 445"/>
              <a:gd name="T8" fmla="*/ 542 w 537"/>
              <a:gd name="T9" fmla="*/ 444 h 445"/>
              <a:gd name="T10" fmla="*/ 551 w 537"/>
              <a:gd name="T11" fmla="*/ 400 h 445"/>
              <a:gd name="T12" fmla="*/ 582 w 537"/>
              <a:gd name="T13" fmla="*/ 388 h 445"/>
              <a:gd name="T14" fmla="*/ 586 w 537"/>
              <a:gd name="T15" fmla="*/ 372 h 445"/>
              <a:gd name="T16" fmla="*/ 568 w 537"/>
              <a:gd name="T17" fmla="*/ 360 h 445"/>
              <a:gd name="T18" fmla="*/ 560 w 537"/>
              <a:gd name="T19" fmla="*/ 348 h 445"/>
              <a:gd name="T20" fmla="*/ 538 w 537"/>
              <a:gd name="T21" fmla="*/ 336 h 445"/>
              <a:gd name="T22" fmla="*/ 516 w 537"/>
              <a:gd name="T23" fmla="*/ 296 h 445"/>
              <a:gd name="T24" fmla="*/ 463 w 537"/>
              <a:gd name="T25" fmla="*/ 248 h 445"/>
              <a:gd name="T26" fmla="*/ 472 w 537"/>
              <a:gd name="T27" fmla="*/ 176 h 445"/>
              <a:gd name="T28" fmla="*/ 420 w 537"/>
              <a:gd name="T29" fmla="*/ 148 h 445"/>
              <a:gd name="T30" fmla="*/ 380 w 537"/>
              <a:gd name="T31" fmla="*/ 104 h 445"/>
              <a:gd name="T32" fmla="*/ 350 w 537"/>
              <a:gd name="T33" fmla="*/ 32 h 445"/>
              <a:gd name="T34" fmla="*/ 319 w 537"/>
              <a:gd name="T35" fmla="*/ 0 h 445"/>
              <a:gd name="T36" fmla="*/ 0 w 537"/>
              <a:gd name="T37" fmla="*/ 28 h 445"/>
              <a:gd name="T38" fmla="*/ 35 w 537"/>
              <a:gd name="T39" fmla="*/ 88 h 445"/>
              <a:gd name="T40" fmla="*/ 44 w 537"/>
              <a:gd name="T41" fmla="*/ 108 h 445"/>
              <a:gd name="T42" fmla="*/ 66 w 537"/>
              <a:gd name="T43" fmla="*/ 108 h 445"/>
              <a:gd name="T44" fmla="*/ 70 w 537"/>
              <a:gd name="T45" fmla="*/ 132 h 445"/>
              <a:gd name="T46" fmla="*/ 92 w 537"/>
              <a:gd name="T47" fmla="*/ 168 h 445"/>
              <a:gd name="T48" fmla="*/ 122 w 537"/>
              <a:gd name="T49" fmla="*/ 380 h 445"/>
              <a:gd name="T50" fmla="*/ 131 w 537"/>
              <a:gd name="T51" fmla="*/ 428 h 4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7"/>
              <a:gd name="T79" fmla="*/ 0 h 445"/>
              <a:gd name="T80" fmla="*/ 537 w 537"/>
              <a:gd name="T81" fmla="*/ 445 h 4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7" h="445">
                <a:moveTo>
                  <a:pt x="120" y="428"/>
                </a:moveTo>
                <a:lnTo>
                  <a:pt x="264" y="420"/>
                </a:lnTo>
                <a:lnTo>
                  <a:pt x="468" y="400"/>
                </a:lnTo>
                <a:lnTo>
                  <a:pt x="456" y="444"/>
                </a:lnTo>
                <a:lnTo>
                  <a:pt x="496" y="444"/>
                </a:lnTo>
                <a:lnTo>
                  <a:pt x="504" y="400"/>
                </a:lnTo>
                <a:lnTo>
                  <a:pt x="532" y="388"/>
                </a:lnTo>
                <a:lnTo>
                  <a:pt x="536" y="372"/>
                </a:lnTo>
                <a:lnTo>
                  <a:pt x="520" y="360"/>
                </a:lnTo>
                <a:lnTo>
                  <a:pt x="512" y="348"/>
                </a:lnTo>
                <a:lnTo>
                  <a:pt x="492" y="336"/>
                </a:lnTo>
                <a:lnTo>
                  <a:pt x="472" y="296"/>
                </a:lnTo>
                <a:lnTo>
                  <a:pt x="424" y="248"/>
                </a:lnTo>
                <a:lnTo>
                  <a:pt x="432" y="176"/>
                </a:lnTo>
                <a:lnTo>
                  <a:pt x="384" y="148"/>
                </a:lnTo>
                <a:lnTo>
                  <a:pt x="348" y="104"/>
                </a:lnTo>
                <a:lnTo>
                  <a:pt x="320" y="32"/>
                </a:lnTo>
                <a:lnTo>
                  <a:pt x="292" y="0"/>
                </a:lnTo>
                <a:lnTo>
                  <a:pt x="0" y="28"/>
                </a:lnTo>
                <a:lnTo>
                  <a:pt x="32" y="88"/>
                </a:lnTo>
                <a:lnTo>
                  <a:pt x="40" y="108"/>
                </a:lnTo>
                <a:lnTo>
                  <a:pt x="60" y="108"/>
                </a:lnTo>
                <a:lnTo>
                  <a:pt x="64" y="132"/>
                </a:lnTo>
                <a:lnTo>
                  <a:pt x="84" y="168"/>
                </a:lnTo>
                <a:lnTo>
                  <a:pt x="112" y="380"/>
                </a:lnTo>
                <a:lnTo>
                  <a:pt x="120" y="428"/>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8" name="Freeform 64"/>
          <p:cNvSpPr>
            <a:spLocks/>
          </p:cNvSpPr>
          <p:nvPr/>
        </p:nvSpPr>
        <p:spPr bwMode="gray">
          <a:xfrm>
            <a:off x="5901708" y="2858268"/>
            <a:ext cx="412370" cy="687388"/>
          </a:xfrm>
          <a:custGeom>
            <a:avLst/>
            <a:gdLst>
              <a:gd name="T0" fmla="*/ 0 w 245"/>
              <a:gd name="T1" fmla="*/ 40 h 433"/>
              <a:gd name="T2" fmla="*/ 44 w 245"/>
              <a:gd name="T3" fmla="*/ 272 h 433"/>
              <a:gd name="T4" fmla="*/ 35 w 245"/>
              <a:gd name="T5" fmla="*/ 300 h 433"/>
              <a:gd name="T6" fmla="*/ 57 w 245"/>
              <a:gd name="T7" fmla="*/ 324 h 433"/>
              <a:gd name="T8" fmla="*/ 22 w 245"/>
              <a:gd name="T9" fmla="*/ 432 h 433"/>
              <a:gd name="T10" fmla="*/ 48 w 245"/>
              <a:gd name="T11" fmla="*/ 412 h 433"/>
              <a:gd name="T12" fmla="*/ 153 w 245"/>
              <a:gd name="T13" fmla="*/ 400 h 433"/>
              <a:gd name="T14" fmla="*/ 158 w 245"/>
              <a:gd name="T15" fmla="*/ 372 h 433"/>
              <a:gd name="T16" fmla="*/ 188 w 245"/>
              <a:gd name="T17" fmla="*/ 392 h 433"/>
              <a:gd name="T18" fmla="*/ 210 w 245"/>
              <a:gd name="T19" fmla="*/ 348 h 433"/>
              <a:gd name="T20" fmla="*/ 232 w 245"/>
              <a:gd name="T21" fmla="*/ 312 h 433"/>
              <a:gd name="T22" fmla="*/ 267 w 245"/>
              <a:gd name="T23" fmla="*/ 280 h 433"/>
              <a:gd name="T24" fmla="*/ 210 w 245"/>
              <a:gd name="T25" fmla="*/ 0 h 433"/>
              <a:gd name="T26" fmla="*/ 74 w 245"/>
              <a:gd name="T27" fmla="*/ 12 h 433"/>
              <a:gd name="T28" fmla="*/ 57 w 245"/>
              <a:gd name="T29" fmla="*/ 28 h 433"/>
              <a:gd name="T30" fmla="*/ 26 w 245"/>
              <a:gd name="T31" fmla="*/ 40 h 433"/>
              <a:gd name="T32" fmla="*/ 0 w 245"/>
              <a:gd name="T33" fmla="*/ 40 h 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433"/>
              <a:gd name="T53" fmla="*/ 245 w 245"/>
              <a:gd name="T54" fmla="*/ 433 h 4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433">
                <a:moveTo>
                  <a:pt x="0" y="40"/>
                </a:moveTo>
                <a:lnTo>
                  <a:pt x="40" y="272"/>
                </a:lnTo>
                <a:lnTo>
                  <a:pt x="32" y="300"/>
                </a:lnTo>
                <a:lnTo>
                  <a:pt x="52" y="324"/>
                </a:lnTo>
                <a:lnTo>
                  <a:pt x="20" y="432"/>
                </a:lnTo>
                <a:lnTo>
                  <a:pt x="44" y="412"/>
                </a:lnTo>
                <a:lnTo>
                  <a:pt x="140" y="400"/>
                </a:lnTo>
                <a:lnTo>
                  <a:pt x="144" y="372"/>
                </a:lnTo>
                <a:lnTo>
                  <a:pt x="172" y="392"/>
                </a:lnTo>
                <a:lnTo>
                  <a:pt x="192" y="348"/>
                </a:lnTo>
                <a:lnTo>
                  <a:pt x="212" y="312"/>
                </a:lnTo>
                <a:lnTo>
                  <a:pt x="244" y="280"/>
                </a:lnTo>
                <a:lnTo>
                  <a:pt x="192" y="0"/>
                </a:lnTo>
                <a:lnTo>
                  <a:pt x="68" y="12"/>
                </a:lnTo>
                <a:lnTo>
                  <a:pt x="52" y="28"/>
                </a:lnTo>
                <a:lnTo>
                  <a:pt x="24" y="40"/>
                </a:lnTo>
                <a:lnTo>
                  <a:pt x="0" y="4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9" name="Freeform 65"/>
          <p:cNvSpPr>
            <a:spLocks/>
          </p:cNvSpPr>
          <p:nvPr/>
        </p:nvSpPr>
        <p:spPr bwMode="gray">
          <a:xfrm>
            <a:off x="3942949" y="1815281"/>
            <a:ext cx="830895" cy="541338"/>
          </a:xfrm>
          <a:custGeom>
            <a:avLst/>
            <a:gdLst>
              <a:gd name="T0" fmla="*/ 13 w 494"/>
              <a:gd name="T1" fmla="*/ 4 h 341"/>
              <a:gd name="T2" fmla="*/ 0 w 494"/>
              <a:gd name="T3" fmla="*/ 336 h 341"/>
              <a:gd name="T4" fmla="*/ 367 w 494"/>
              <a:gd name="T5" fmla="*/ 340 h 341"/>
              <a:gd name="T6" fmla="*/ 539 w 494"/>
              <a:gd name="T7" fmla="*/ 328 h 341"/>
              <a:gd name="T8" fmla="*/ 525 w 494"/>
              <a:gd name="T9" fmla="*/ 192 h 341"/>
              <a:gd name="T10" fmla="*/ 498 w 494"/>
              <a:gd name="T11" fmla="*/ 124 h 341"/>
              <a:gd name="T12" fmla="*/ 472 w 494"/>
              <a:gd name="T13" fmla="*/ 0 h 341"/>
              <a:gd name="T14" fmla="*/ 262 w 494"/>
              <a:gd name="T15" fmla="*/ 4 h 341"/>
              <a:gd name="T16" fmla="*/ 13 w 494"/>
              <a:gd name="T17" fmla="*/ 4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4"/>
              <a:gd name="T28" fmla="*/ 0 h 341"/>
              <a:gd name="T29" fmla="*/ 494 w 49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4" h="341">
                <a:moveTo>
                  <a:pt x="12" y="4"/>
                </a:moveTo>
                <a:lnTo>
                  <a:pt x="0" y="336"/>
                </a:lnTo>
                <a:lnTo>
                  <a:pt x="336" y="340"/>
                </a:lnTo>
                <a:lnTo>
                  <a:pt x="493" y="328"/>
                </a:lnTo>
                <a:lnTo>
                  <a:pt x="480" y="192"/>
                </a:lnTo>
                <a:lnTo>
                  <a:pt x="456" y="124"/>
                </a:lnTo>
                <a:lnTo>
                  <a:pt x="432" y="0"/>
                </a:lnTo>
                <a:lnTo>
                  <a:pt x="240" y="4"/>
                </a:lnTo>
                <a:lnTo>
                  <a:pt x="12" y="4"/>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0" name="Freeform 66"/>
          <p:cNvSpPr>
            <a:spLocks/>
          </p:cNvSpPr>
          <p:nvPr/>
        </p:nvSpPr>
        <p:spPr bwMode="gray">
          <a:xfrm>
            <a:off x="3922946" y="2335985"/>
            <a:ext cx="897059" cy="574675"/>
          </a:xfrm>
          <a:custGeom>
            <a:avLst/>
            <a:gdLst>
              <a:gd name="T0" fmla="*/ 13 w 534"/>
              <a:gd name="T1" fmla="*/ 8 h 362"/>
              <a:gd name="T2" fmla="*/ 380 w 534"/>
              <a:gd name="T3" fmla="*/ 12 h 362"/>
              <a:gd name="T4" fmla="*/ 551 w 534"/>
              <a:gd name="T5" fmla="*/ 0 h 362"/>
              <a:gd name="T6" fmla="*/ 533 w 534"/>
              <a:gd name="T7" fmla="*/ 36 h 362"/>
              <a:gd name="T8" fmla="*/ 556 w 534"/>
              <a:gd name="T9" fmla="*/ 64 h 362"/>
              <a:gd name="T10" fmla="*/ 582 w 534"/>
              <a:gd name="T11" fmla="*/ 241 h 362"/>
              <a:gd name="T12" fmla="*/ 569 w 534"/>
              <a:gd name="T13" fmla="*/ 265 h 362"/>
              <a:gd name="T14" fmla="*/ 582 w 534"/>
              <a:gd name="T15" fmla="*/ 277 h 362"/>
              <a:gd name="T16" fmla="*/ 582 w 534"/>
              <a:gd name="T17" fmla="*/ 361 h 362"/>
              <a:gd name="T18" fmla="*/ 560 w 534"/>
              <a:gd name="T19" fmla="*/ 333 h 362"/>
              <a:gd name="T20" fmla="*/ 533 w 534"/>
              <a:gd name="T21" fmla="*/ 317 h 362"/>
              <a:gd name="T22" fmla="*/ 493 w 534"/>
              <a:gd name="T23" fmla="*/ 325 h 362"/>
              <a:gd name="T24" fmla="*/ 459 w 534"/>
              <a:gd name="T25" fmla="*/ 321 h 362"/>
              <a:gd name="T26" fmla="*/ 415 w 534"/>
              <a:gd name="T27" fmla="*/ 305 h 362"/>
              <a:gd name="T28" fmla="*/ 153 w 534"/>
              <a:gd name="T29" fmla="*/ 305 h 362"/>
              <a:gd name="T30" fmla="*/ 0 w 534"/>
              <a:gd name="T31" fmla="*/ 297 h 362"/>
              <a:gd name="T32" fmla="*/ 4 w 534"/>
              <a:gd name="T33" fmla="*/ 97 h 362"/>
              <a:gd name="T34" fmla="*/ 13 w 534"/>
              <a:gd name="T35" fmla="*/ 8 h 3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4"/>
              <a:gd name="T55" fmla="*/ 0 h 362"/>
              <a:gd name="T56" fmla="*/ 534 w 534"/>
              <a:gd name="T57" fmla="*/ 362 h 3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4" h="362">
                <a:moveTo>
                  <a:pt x="12" y="8"/>
                </a:moveTo>
                <a:lnTo>
                  <a:pt x="348" y="12"/>
                </a:lnTo>
                <a:lnTo>
                  <a:pt x="505" y="0"/>
                </a:lnTo>
                <a:lnTo>
                  <a:pt x="488" y="36"/>
                </a:lnTo>
                <a:lnTo>
                  <a:pt x="509" y="64"/>
                </a:lnTo>
                <a:lnTo>
                  <a:pt x="533" y="241"/>
                </a:lnTo>
                <a:lnTo>
                  <a:pt x="521" y="265"/>
                </a:lnTo>
                <a:lnTo>
                  <a:pt x="533" y="277"/>
                </a:lnTo>
                <a:lnTo>
                  <a:pt x="533" y="361"/>
                </a:lnTo>
                <a:lnTo>
                  <a:pt x="513" y="333"/>
                </a:lnTo>
                <a:lnTo>
                  <a:pt x="488" y="317"/>
                </a:lnTo>
                <a:lnTo>
                  <a:pt x="452" y="325"/>
                </a:lnTo>
                <a:lnTo>
                  <a:pt x="420" y="321"/>
                </a:lnTo>
                <a:lnTo>
                  <a:pt x="380" y="305"/>
                </a:lnTo>
                <a:lnTo>
                  <a:pt x="140" y="305"/>
                </a:lnTo>
                <a:lnTo>
                  <a:pt x="0" y="297"/>
                </a:lnTo>
                <a:lnTo>
                  <a:pt x="4" y="97"/>
                </a:lnTo>
                <a:lnTo>
                  <a:pt x="12" y="8"/>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1" name="Freeform 67"/>
          <p:cNvSpPr>
            <a:spLocks/>
          </p:cNvSpPr>
          <p:nvPr/>
        </p:nvSpPr>
        <p:spPr bwMode="gray">
          <a:xfrm>
            <a:off x="4669212" y="1707332"/>
            <a:ext cx="884749" cy="1012825"/>
          </a:xfrm>
          <a:custGeom>
            <a:avLst/>
            <a:gdLst>
              <a:gd name="T0" fmla="*/ 574 w 526"/>
              <a:gd name="T1" fmla="*/ 140 h 638"/>
              <a:gd name="T2" fmla="*/ 530 w 526"/>
              <a:gd name="T3" fmla="*/ 184 h 638"/>
              <a:gd name="T4" fmla="*/ 473 w 526"/>
              <a:gd name="T5" fmla="*/ 212 h 638"/>
              <a:gd name="T6" fmla="*/ 403 w 526"/>
              <a:gd name="T7" fmla="*/ 292 h 638"/>
              <a:gd name="T8" fmla="*/ 386 w 526"/>
              <a:gd name="T9" fmla="*/ 320 h 638"/>
              <a:gd name="T10" fmla="*/ 377 w 526"/>
              <a:gd name="T11" fmla="*/ 360 h 638"/>
              <a:gd name="T12" fmla="*/ 351 w 526"/>
              <a:gd name="T13" fmla="*/ 372 h 638"/>
              <a:gd name="T14" fmla="*/ 377 w 526"/>
              <a:gd name="T15" fmla="*/ 384 h 638"/>
              <a:gd name="T16" fmla="*/ 342 w 526"/>
              <a:gd name="T17" fmla="*/ 384 h 638"/>
              <a:gd name="T18" fmla="*/ 364 w 526"/>
              <a:gd name="T19" fmla="*/ 396 h 638"/>
              <a:gd name="T20" fmla="*/ 355 w 526"/>
              <a:gd name="T21" fmla="*/ 420 h 638"/>
              <a:gd name="T22" fmla="*/ 368 w 526"/>
              <a:gd name="T23" fmla="*/ 488 h 638"/>
              <a:gd name="T24" fmla="*/ 351 w 526"/>
              <a:gd name="T25" fmla="*/ 513 h 638"/>
              <a:gd name="T26" fmla="*/ 403 w 526"/>
              <a:gd name="T27" fmla="*/ 529 h 638"/>
              <a:gd name="T28" fmla="*/ 447 w 526"/>
              <a:gd name="T29" fmla="*/ 561 h 638"/>
              <a:gd name="T30" fmla="*/ 482 w 526"/>
              <a:gd name="T31" fmla="*/ 577 h 638"/>
              <a:gd name="T32" fmla="*/ 491 w 526"/>
              <a:gd name="T33" fmla="*/ 613 h 638"/>
              <a:gd name="T34" fmla="*/ 97 w 526"/>
              <a:gd name="T35" fmla="*/ 637 h 638"/>
              <a:gd name="T36" fmla="*/ 71 w 526"/>
              <a:gd name="T37" fmla="*/ 460 h 638"/>
              <a:gd name="T38" fmla="*/ 48 w 526"/>
              <a:gd name="T39" fmla="*/ 432 h 638"/>
              <a:gd name="T40" fmla="*/ 67 w 526"/>
              <a:gd name="T41" fmla="*/ 396 h 638"/>
              <a:gd name="T42" fmla="*/ 52 w 526"/>
              <a:gd name="T43" fmla="*/ 260 h 638"/>
              <a:gd name="T44" fmla="*/ 26 w 526"/>
              <a:gd name="T45" fmla="*/ 192 h 638"/>
              <a:gd name="T46" fmla="*/ 0 w 526"/>
              <a:gd name="T47" fmla="*/ 68 h 638"/>
              <a:gd name="T48" fmla="*/ 154 w 526"/>
              <a:gd name="T49" fmla="*/ 52 h 638"/>
              <a:gd name="T50" fmla="*/ 198 w 526"/>
              <a:gd name="T51" fmla="*/ 0 h 638"/>
              <a:gd name="T52" fmla="*/ 224 w 526"/>
              <a:gd name="T53" fmla="*/ 16 h 638"/>
              <a:gd name="T54" fmla="*/ 211 w 526"/>
              <a:gd name="T55" fmla="*/ 40 h 638"/>
              <a:gd name="T56" fmla="*/ 237 w 526"/>
              <a:gd name="T57" fmla="*/ 52 h 638"/>
              <a:gd name="T58" fmla="*/ 224 w 526"/>
              <a:gd name="T59" fmla="*/ 80 h 638"/>
              <a:gd name="T60" fmla="*/ 272 w 526"/>
              <a:gd name="T61" fmla="*/ 100 h 638"/>
              <a:gd name="T62" fmla="*/ 320 w 526"/>
              <a:gd name="T63" fmla="*/ 88 h 638"/>
              <a:gd name="T64" fmla="*/ 469 w 526"/>
              <a:gd name="T65" fmla="*/ 140 h 638"/>
              <a:gd name="T66" fmla="*/ 574 w 526"/>
              <a:gd name="T67" fmla="*/ 140 h 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638"/>
              <a:gd name="T104" fmla="*/ 526 w 526"/>
              <a:gd name="T105" fmla="*/ 638 h 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638">
                <a:moveTo>
                  <a:pt x="525" y="140"/>
                </a:moveTo>
                <a:lnTo>
                  <a:pt x="485" y="184"/>
                </a:lnTo>
                <a:lnTo>
                  <a:pt x="433" y="212"/>
                </a:lnTo>
                <a:lnTo>
                  <a:pt x="369" y="292"/>
                </a:lnTo>
                <a:lnTo>
                  <a:pt x="353" y="320"/>
                </a:lnTo>
                <a:lnTo>
                  <a:pt x="345" y="360"/>
                </a:lnTo>
                <a:lnTo>
                  <a:pt x="321" y="372"/>
                </a:lnTo>
                <a:lnTo>
                  <a:pt x="345" y="384"/>
                </a:lnTo>
                <a:lnTo>
                  <a:pt x="313" y="384"/>
                </a:lnTo>
                <a:lnTo>
                  <a:pt x="333" y="396"/>
                </a:lnTo>
                <a:lnTo>
                  <a:pt x="325" y="420"/>
                </a:lnTo>
                <a:lnTo>
                  <a:pt x="337" y="488"/>
                </a:lnTo>
                <a:lnTo>
                  <a:pt x="321" y="513"/>
                </a:lnTo>
                <a:lnTo>
                  <a:pt x="369" y="529"/>
                </a:lnTo>
                <a:lnTo>
                  <a:pt x="409" y="561"/>
                </a:lnTo>
                <a:lnTo>
                  <a:pt x="441" y="577"/>
                </a:lnTo>
                <a:lnTo>
                  <a:pt x="449" y="613"/>
                </a:lnTo>
                <a:lnTo>
                  <a:pt x="89" y="637"/>
                </a:lnTo>
                <a:lnTo>
                  <a:pt x="65" y="460"/>
                </a:lnTo>
                <a:lnTo>
                  <a:pt x="44" y="432"/>
                </a:lnTo>
                <a:lnTo>
                  <a:pt x="61" y="396"/>
                </a:lnTo>
                <a:lnTo>
                  <a:pt x="48" y="260"/>
                </a:lnTo>
                <a:lnTo>
                  <a:pt x="24" y="192"/>
                </a:lnTo>
                <a:lnTo>
                  <a:pt x="0" y="68"/>
                </a:lnTo>
                <a:lnTo>
                  <a:pt x="141" y="52"/>
                </a:lnTo>
                <a:lnTo>
                  <a:pt x="181" y="0"/>
                </a:lnTo>
                <a:lnTo>
                  <a:pt x="205" y="16"/>
                </a:lnTo>
                <a:lnTo>
                  <a:pt x="193" y="40"/>
                </a:lnTo>
                <a:lnTo>
                  <a:pt x="217" y="52"/>
                </a:lnTo>
                <a:lnTo>
                  <a:pt x="205" y="80"/>
                </a:lnTo>
                <a:lnTo>
                  <a:pt x="249" y="100"/>
                </a:lnTo>
                <a:lnTo>
                  <a:pt x="293" y="88"/>
                </a:lnTo>
                <a:lnTo>
                  <a:pt x="429" y="140"/>
                </a:lnTo>
                <a:lnTo>
                  <a:pt x="525" y="14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2" name="Freeform 68"/>
          <p:cNvSpPr>
            <a:spLocks/>
          </p:cNvSpPr>
          <p:nvPr/>
        </p:nvSpPr>
        <p:spPr bwMode="gray">
          <a:xfrm>
            <a:off x="5195446" y="2139135"/>
            <a:ext cx="681641" cy="701675"/>
          </a:xfrm>
          <a:custGeom>
            <a:avLst/>
            <a:gdLst>
              <a:gd name="T0" fmla="*/ 184 w 405"/>
              <a:gd name="T1" fmla="*/ 32 h 442"/>
              <a:gd name="T2" fmla="*/ 144 w 405"/>
              <a:gd name="T3" fmla="*/ 32 h 442"/>
              <a:gd name="T4" fmla="*/ 149 w 405"/>
              <a:gd name="T5" fmla="*/ 0 h 442"/>
              <a:gd name="T6" fmla="*/ 61 w 405"/>
              <a:gd name="T7" fmla="*/ 20 h 442"/>
              <a:gd name="T8" fmla="*/ 44 w 405"/>
              <a:gd name="T9" fmla="*/ 48 h 442"/>
              <a:gd name="T10" fmla="*/ 35 w 405"/>
              <a:gd name="T11" fmla="*/ 88 h 442"/>
              <a:gd name="T12" fmla="*/ 9 w 405"/>
              <a:gd name="T13" fmla="*/ 100 h 442"/>
              <a:gd name="T14" fmla="*/ 35 w 405"/>
              <a:gd name="T15" fmla="*/ 112 h 442"/>
              <a:gd name="T16" fmla="*/ 0 w 405"/>
              <a:gd name="T17" fmla="*/ 112 h 442"/>
              <a:gd name="T18" fmla="*/ 22 w 405"/>
              <a:gd name="T19" fmla="*/ 124 h 442"/>
              <a:gd name="T20" fmla="*/ 13 w 405"/>
              <a:gd name="T21" fmla="*/ 148 h 442"/>
              <a:gd name="T22" fmla="*/ 26 w 405"/>
              <a:gd name="T23" fmla="*/ 216 h 442"/>
              <a:gd name="T24" fmla="*/ 9 w 405"/>
              <a:gd name="T25" fmla="*/ 241 h 442"/>
              <a:gd name="T26" fmla="*/ 61 w 405"/>
              <a:gd name="T27" fmla="*/ 257 h 442"/>
              <a:gd name="T28" fmla="*/ 105 w 405"/>
              <a:gd name="T29" fmla="*/ 289 h 442"/>
              <a:gd name="T30" fmla="*/ 140 w 405"/>
              <a:gd name="T31" fmla="*/ 305 h 442"/>
              <a:gd name="T32" fmla="*/ 149 w 405"/>
              <a:gd name="T33" fmla="*/ 341 h 442"/>
              <a:gd name="T34" fmla="*/ 162 w 405"/>
              <a:gd name="T35" fmla="*/ 349 h 442"/>
              <a:gd name="T36" fmla="*/ 153 w 405"/>
              <a:gd name="T37" fmla="*/ 397 h 442"/>
              <a:gd name="T38" fmla="*/ 171 w 405"/>
              <a:gd name="T39" fmla="*/ 421 h 442"/>
              <a:gd name="T40" fmla="*/ 210 w 405"/>
              <a:gd name="T41" fmla="*/ 441 h 442"/>
              <a:gd name="T42" fmla="*/ 429 w 405"/>
              <a:gd name="T43" fmla="*/ 401 h 442"/>
              <a:gd name="T44" fmla="*/ 416 w 405"/>
              <a:gd name="T45" fmla="*/ 345 h 442"/>
              <a:gd name="T46" fmla="*/ 442 w 405"/>
              <a:gd name="T47" fmla="*/ 136 h 442"/>
              <a:gd name="T48" fmla="*/ 389 w 405"/>
              <a:gd name="T49" fmla="*/ 212 h 442"/>
              <a:gd name="T50" fmla="*/ 385 w 405"/>
              <a:gd name="T51" fmla="*/ 192 h 442"/>
              <a:gd name="T52" fmla="*/ 403 w 405"/>
              <a:gd name="T53" fmla="*/ 148 h 442"/>
              <a:gd name="T54" fmla="*/ 389 w 405"/>
              <a:gd name="T55" fmla="*/ 96 h 442"/>
              <a:gd name="T56" fmla="*/ 372 w 405"/>
              <a:gd name="T57" fmla="*/ 96 h 442"/>
              <a:gd name="T58" fmla="*/ 363 w 405"/>
              <a:gd name="T59" fmla="*/ 80 h 442"/>
              <a:gd name="T60" fmla="*/ 315 w 405"/>
              <a:gd name="T61" fmla="*/ 80 h 442"/>
              <a:gd name="T62" fmla="*/ 276 w 405"/>
              <a:gd name="T63" fmla="*/ 52 h 442"/>
              <a:gd name="T64" fmla="*/ 214 w 405"/>
              <a:gd name="T65" fmla="*/ 52 h 442"/>
              <a:gd name="T66" fmla="*/ 184 w 405"/>
              <a:gd name="T67" fmla="*/ 32 h 4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442"/>
              <a:gd name="T104" fmla="*/ 405 w 405"/>
              <a:gd name="T105" fmla="*/ 442 h 4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442">
                <a:moveTo>
                  <a:pt x="168" y="32"/>
                </a:moveTo>
                <a:lnTo>
                  <a:pt x="132" y="32"/>
                </a:lnTo>
                <a:lnTo>
                  <a:pt x="136" y="0"/>
                </a:lnTo>
                <a:lnTo>
                  <a:pt x="56" y="20"/>
                </a:lnTo>
                <a:lnTo>
                  <a:pt x="40" y="48"/>
                </a:lnTo>
                <a:lnTo>
                  <a:pt x="32" y="88"/>
                </a:lnTo>
                <a:lnTo>
                  <a:pt x="8" y="100"/>
                </a:lnTo>
                <a:lnTo>
                  <a:pt x="32" y="112"/>
                </a:lnTo>
                <a:lnTo>
                  <a:pt x="0" y="112"/>
                </a:lnTo>
                <a:lnTo>
                  <a:pt x="20" y="124"/>
                </a:lnTo>
                <a:lnTo>
                  <a:pt x="12" y="148"/>
                </a:lnTo>
                <a:lnTo>
                  <a:pt x="24" y="216"/>
                </a:lnTo>
                <a:lnTo>
                  <a:pt x="8" y="241"/>
                </a:lnTo>
                <a:lnTo>
                  <a:pt x="56" y="257"/>
                </a:lnTo>
                <a:lnTo>
                  <a:pt x="96" y="289"/>
                </a:lnTo>
                <a:lnTo>
                  <a:pt x="128" y="305"/>
                </a:lnTo>
                <a:lnTo>
                  <a:pt x="136" y="341"/>
                </a:lnTo>
                <a:lnTo>
                  <a:pt x="148" y="349"/>
                </a:lnTo>
                <a:lnTo>
                  <a:pt x="140" y="397"/>
                </a:lnTo>
                <a:lnTo>
                  <a:pt x="156" y="421"/>
                </a:lnTo>
                <a:lnTo>
                  <a:pt x="192" y="441"/>
                </a:lnTo>
                <a:lnTo>
                  <a:pt x="392" y="401"/>
                </a:lnTo>
                <a:lnTo>
                  <a:pt x="380" y="345"/>
                </a:lnTo>
                <a:lnTo>
                  <a:pt x="404" y="136"/>
                </a:lnTo>
                <a:lnTo>
                  <a:pt x="356" y="212"/>
                </a:lnTo>
                <a:lnTo>
                  <a:pt x="352" y="192"/>
                </a:lnTo>
                <a:lnTo>
                  <a:pt x="368" y="148"/>
                </a:lnTo>
                <a:lnTo>
                  <a:pt x="356" y="96"/>
                </a:lnTo>
                <a:lnTo>
                  <a:pt x="340" y="96"/>
                </a:lnTo>
                <a:lnTo>
                  <a:pt x="332" y="80"/>
                </a:lnTo>
                <a:lnTo>
                  <a:pt x="288" y="80"/>
                </a:lnTo>
                <a:lnTo>
                  <a:pt x="252" y="52"/>
                </a:lnTo>
                <a:lnTo>
                  <a:pt x="196" y="52"/>
                </a:lnTo>
                <a:lnTo>
                  <a:pt x="168" y="3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3" name="Freeform 70"/>
          <p:cNvSpPr>
            <a:spLocks/>
          </p:cNvSpPr>
          <p:nvPr/>
        </p:nvSpPr>
        <p:spPr bwMode="gray">
          <a:xfrm>
            <a:off x="6224833" y="2699518"/>
            <a:ext cx="573933" cy="623888"/>
          </a:xfrm>
          <a:custGeom>
            <a:avLst/>
            <a:gdLst>
              <a:gd name="T0" fmla="*/ 123 w 341"/>
              <a:gd name="T1" fmla="*/ 364 h 393"/>
              <a:gd name="T2" fmla="*/ 153 w 341"/>
              <a:gd name="T3" fmla="*/ 384 h 393"/>
              <a:gd name="T4" fmla="*/ 179 w 341"/>
              <a:gd name="T5" fmla="*/ 368 h 393"/>
              <a:gd name="T6" fmla="*/ 201 w 341"/>
              <a:gd name="T7" fmla="*/ 380 h 393"/>
              <a:gd name="T8" fmla="*/ 210 w 341"/>
              <a:gd name="T9" fmla="*/ 364 h 393"/>
              <a:gd name="T10" fmla="*/ 228 w 341"/>
              <a:gd name="T11" fmla="*/ 364 h 393"/>
              <a:gd name="T12" fmla="*/ 258 w 341"/>
              <a:gd name="T13" fmla="*/ 392 h 393"/>
              <a:gd name="T14" fmla="*/ 276 w 341"/>
              <a:gd name="T15" fmla="*/ 380 h 393"/>
              <a:gd name="T16" fmla="*/ 284 w 341"/>
              <a:gd name="T17" fmla="*/ 364 h 393"/>
              <a:gd name="T18" fmla="*/ 284 w 341"/>
              <a:gd name="T19" fmla="*/ 344 h 393"/>
              <a:gd name="T20" fmla="*/ 298 w 341"/>
              <a:gd name="T21" fmla="*/ 320 h 393"/>
              <a:gd name="T22" fmla="*/ 311 w 341"/>
              <a:gd name="T23" fmla="*/ 316 h 393"/>
              <a:gd name="T24" fmla="*/ 315 w 341"/>
              <a:gd name="T25" fmla="*/ 292 h 393"/>
              <a:gd name="T26" fmla="*/ 324 w 341"/>
              <a:gd name="T27" fmla="*/ 272 h 393"/>
              <a:gd name="T28" fmla="*/ 333 w 341"/>
              <a:gd name="T29" fmla="*/ 260 h 393"/>
              <a:gd name="T30" fmla="*/ 333 w 341"/>
              <a:gd name="T31" fmla="*/ 268 h 393"/>
              <a:gd name="T32" fmla="*/ 350 w 341"/>
              <a:gd name="T33" fmla="*/ 248 h 393"/>
              <a:gd name="T34" fmla="*/ 363 w 341"/>
              <a:gd name="T35" fmla="*/ 216 h 393"/>
              <a:gd name="T36" fmla="*/ 363 w 341"/>
              <a:gd name="T37" fmla="*/ 172 h 393"/>
              <a:gd name="T38" fmla="*/ 372 w 341"/>
              <a:gd name="T39" fmla="*/ 148 h 393"/>
              <a:gd name="T40" fmla="*/ 337 w 341"/>
              <a:gd name="T41" fmla="*/ 0 h 393"/>
              <a:gd name="T42" fmla="*/ 276 w 341"/>
              <a:gd name="T43" fmla="*/ 48 h 393"/>
              <a:gd name="T44" fmla="*/ 241 w 341"/>
              <a:gd name="T45" fmla="*/ 80 h 393"/>
              <a:gd name="T46" fmla="*/ 210 w 341"/>
              <a:gd name="T47" fmla="*/ 92 h 393"/>
              <a:gd name="T48" fmla="*/ 184 w 341"/>
              <a:gd name="T49" fmla="*/ 92 h 393"/>
              <a:gd name="T50" fmla="*/ 166 w 341"/>
              <a:gd name="T51" fmla="*/ 80 h 393"/>
              <a:gd name="T52" fmla="*/ 140 w 341"/>
              <a:gd name="T53" fmla="*/ 84 h 393"/>
              <a:gd name="T54" fmla="*/ 123 w 341"/>
              <a:gd name="T55" fmla="*/ 76 h 393"/>
              <a:gd name="T56" fmla="*/ 0 w 341"/>
              <a:gd name="T57" fmla="*/ 100 h 393"/>
              <a:gd name="T58" fmla="*/ 57 w 341"/>
              <a:gd name="T59" fmla="*/ 380 h 393"/>
              <a:gd name="T60" fmla="*/ 123 w 341"/>
              <a:gd name="T61" fmla="*/ 364 h 3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1"/>
              <a:gd name="T94" fmla="*/ 0 h 393"/>
              <a:gd name="T95" fmla="*/ 341 w 341"/>
              <a:gd name="T96" fmla="*/ 393 h 3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1" h="393">
                <a:moveTo>
                  <a:pt x="112" y="364"/>
                </a:moveTo>
                <a:lnTo>
                  <a:pt x="140" y="384"/>
                </a:lnTo>
                <a:lnTo>
                  <a:pt x="164" y="368"/>
                </a:lnTo>
                <a:lnTo>
                  <a:pt x="184" y="380"/>
                </a:lnTo>
                <a:lnTo>
                  <a:pt x="192" y="364"/>
                </a:lnTo>
                <a:lnTo>
                  <a:pt x="208" y="364"/>
                </a:lnTo>
                <a:lnTo>
                  <a:pt x="236" y="392"/>
                </a:lnTo>
                <a:lnTo>
                  <a:pt x="252" y="380"/>
                </a:lnTo>
                <a:lnTo>
                  <a:pt x="260" y="364"/>
                </a:lnTo>
                <a:lnTo>
                  <a:pt x="260" y="344"/>
                </a:lnTo>
                <a:lnTo>
                  <a:pt x="272" y="320"/>
                </a:lnTo>
                <a:lnTo>
                  <a:pt x="284" y="316"/>
                </a:lnTo>
                <a:lnTo>
                  <a:pt x="288" y="292"/>
                </a:lnTo>
                <a:lnTo>
                  <a:pt x="296" y="272"/>
                </a:lnTo>
                <a:lnTo>
                  <a:pt x="304" y="260"/>
                </a:lnTo>
                <a:lnTo>
                  <a:pt x="304" y="268"/>
                </a:lnTo>
                <a:lnTo>
                  <a:pt x="320" y="248"/>
                </a:lnTo>
                <a:lnTo>
                  <a:pt x="332" y="216"/>
                </a:lnTo>
                <a:lnTo>
                  <a:pt x="332" y="172"/>
                </a:lnTo>
                <a:lnTo>
                  <a:pt x="340" y="148"/>
                </a:lnTo>
                <a:lnTo>
                  <a:pt x="308" y="0"/>
                </a:lnTo>
                <a:lnTo>
                  <a:pt x="252" y="48"/>
                </a:lnTo>
                <a:lnTo>
                  <a:pt x="220" y="80"/>
                </a:lnTo>
                <a:lnTo>
                  <a:pt x="192" y="92"/>
                </a:lnTo>
                <a:lnTo>
                  <a:pt x="168" y="92"/>
                </a:lnTo>
                <a:lnTo>
                  <a:pt x="152" y="80"/>
                </a:lnTo>
                <a:lnTo>
                  <a:pt x="128" y="84"/>
                </a:lnTo>
                <a:lnTo>
                  <a:pt x="112" y="76"/>
                </a:lnTo>
                <a:lnTo>
                  <a:pt x="0" y="100"/>
                </a:lnTo>
                <a:lnTo>
                  <a:pt x="52" y="380"/>
                </a:lnTo>
                <a:lnTo>
                  <a:pt x="112" y="364"/>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4" name="Freeform 71"/>
          <p:cNvSpPr>
            <a:spLocks/>
          </p:cNvSpPr>
          <p:nvPr/>
        </p:nvSpPr>
        <p:spPr bwMode="gray">
          <a:xfrm>
            <a:off x="7423476" y="1929581"/>
            <a:ext cx="203107" cy="433388"/>
          </a:xfrm>
          <a:custGeom>
            <a:avLst/>
            <a:gdLst>
              <a:gd name="T0" fmla="*/ 4 w 121"/>
              <a:gd name="T1" fmla="*/ 92 h 273"/>
              <a:gd name="T2" fmla="*/ 0 w 121"/>
              <a:gd name="T3" fmla="*/ 40 h 273"/>
              <a:gd name="T4" fmla="*/ 109 w 121"/>
              <a:gd name="T5" fmla="*/ 0 h 273"/>
              <a:gd name="T6" fmla="*/ 131 w 121"/>
              <a:gd name="T7" fmla="*/ 52 h 273"/>
              <a:gd name="T8" fmla="*/ 127 w 121"/>
              <a:gd name="T9" fmla="*/ 76 h 273"/>
              <a:gd name="T10" fmla="*/ 113 w 121"/>
              <a:gd name="T11" fmla="*/ 104 h 273"/>
              <a:gd name="T12" fmla="*/ 113 w 121"/>
              <a:gd name="T13" fmla="*/ 128 h 273"/>
              <a:gd name="T14" fmla="*/ 105 w 121"/>
              <a:gd name="T15" fmla="*/ 168 h 273"/>
              <a:gd name="T16" fmla="*/ 131 w 121"/>
              <a:gd name="T17" fmla="*/ 252 h 273"/>
              <a:gd name="T18" fmla="*/ 74 w 121"/>
              <a:gd name="T19" fmla="*/ 272 h 273"/>
              <a:gd name="T20" fmla="*/ 61 w 121"/>
              <a:gd name="T21" fmla="*/ 208 h 273"/>
              <a:gd name="T22" fmla="*/ 57 w 121"/>
              <a:gd name="T23" fmla="*/ 200 h 273"/>
              <a:gd name="T24" fmla="*/ 44 w 121"/>
              <a:gd name="T25" fmla="*/ 192 h 273"/>
              <a:gd name="T26" fmla="*/ 35 w 121"/>
              <a:gd name="T27" fmla="*/ 140 h 273"/>
              <a:gd name="T28" fmla="*/ 4 w 121"/>
              <a:gd name="T29" fmla="*/ 92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73"/>
              <a:gd name="T47" fmla="*/ 121 w 121"/>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73">
                <a:moveTo>
                  <a:pt x="4" y="92"/>
                </a:moveTo>
                <a:lnTo>
                  <a:pt x="0" y="40"/>
                </a:lnTo>
                <a:lnTo>
                  <a:pt x="100" y="0"/>
                </a:lnTo>
                <a:lnTo>
                  <a:pt x="120" y="52"/>
                </a:lnTo>
                <a:lnTo>
                  <a:pt x="116" y="76"/>
                </a:lnTo>
                <a:lnTo>
                  <a:pt x="104" y="104"/>
                </a:lnTo>
                <a:lnTo>
                  <a:pt x="104" y="128"/>
                </a:lnTo>
                <a:lnTo>
                  <a:pt x="96" y="168"/>
                </a:lnTo>
                <a:lnTo>
                  <a:pt x="120" y="252"/>
                </a:lnTo>
                <a:lnTo>
                  <a:pt x="68" y="272"/>
                </a:lnTo>
                <a:lnTo>
                  <a:pt x="56" y="208"/>
                </a:lnTo>
                <a:lnTo>
                  <a:pt x="52" y="200"/>
                </a:lnTo>
                <a:lnTo>
                  <a:pt x="40" y="192"/>
                </a:lnTo>
                <a:lnTo>
                  <a:pt x="32" y="140"/>
                </a:lnTo>
                <a:lnTo>
                  <a:pt x="4" y="9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5" name="Freeform 72"/>
          <p:cNvSpPr>
            <a:spLocks/>
          </p:cNvSpPr>
          <p:nvPr/>
        </p:nvSpPr>
        <p:spPr bwMode="gray">
          <a:xfrm>
            <a:off x="7585039" y="1910531"/>
            <a:ext cx="223111" cy="420688"/>
          </a:xfrm>
          <a:custGeom>
            <a:avLst/>
            <a:gdLst>
              <a:gd name="T0" fmla="*/ 48 w 133"/>
              <a:gd name="T1" fmla="*/ 0 h 265"/>
              <a:gd name="T2" fmla="*/ 4 w 133"/>
              <a:gd name="T3" fmla="*/ 12 h 265"/>
              <a:gd name="T4" fmla="*/ 26 w 133"/>
              <a:gd name="T5" fmla="*/ 64 h 265"/>
              <a:gd name="T6" fmla="*/ 22 w 133"/>
              <a:gd name="T7" fmla="*/ 88 h 265"/>
              <a:gd name="T8" fmla="*/ 9 w 133"/>
              <a:gd name="T9" fmla="*/ 116 h 265"/>
              <a:gd name="T10" fmla="*/ 9 w 133"/>
              <a:gd name="T11" fmla="*/ 140 h 265"/>
              <a:gd name="T12" fmla="*/ 0 w 133"/>
              <a:gd name="T13" fmla="*/ 180 h 265"/>
              <a:gd name="T14" fmla="*/ 26 w 133"/>
              <a:gd name="T15" fmla="*/ 264 h 265"/>
              <a:gd name="T16" fmla="*/ 100 w 133"/>
              <a:gd name="T17" fmla="*/ 244 h 265"/>
              <a:gd name="T18" fmla="*/ 118 w 133"/>
              <a:gd name="T19" fmla="*/ 220 h 265"/>
              <a:gd name="T20" fmla="*/ 144 w 133"/>
              <a:gd name="T21" fmla="*/ 212 h 265"/>
              <a:gd name="T22" fmla="*/ 144 w 133"/>
              <a:gd name="T23" fmla="*/ 192 h 265"/>
              <a:gd name="T24" fmla="*/ 48 w 133"/>
              <a:gd name="T25" fmla="*/ 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265"/>
              <a:gd name="T41" fmla="*/ 133 w 133"/>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265">
                <a:moveTo>
                  <a:pt x="44" y="0"/>
                </a:moveTo>
                <a:lnTo>
                  <a:pt x="4" y="12"/>
                </a:lnTo>
                <a:lnTo>
                  <a:pt x="24" y="64"/>
                </a:lnTo>
                <a:lnTo>
                  <a:pt x="20" y="88"/>
                </a:lnTo>
                <a:lnTo>
                  <a:pt x="8" y="116"/>
                </a:lnTo>
                <a:lnTo>
                  <a:pt x="8" y="140"/>
                </a:lnTo>
                <a:lnTo>
                  <a:pt x="0" y="180"/>
                </a:lnTo>
                <a:lnTo>
                  <a:pt x="24" y="264"/>
                </a:lnTo>
                <a:lnTo>
                  <a:pt x="92" y="244"/>
                </a:lnTo>
                <a:lnTo>
                  <a:pt x="108" y="220"/>
                </a:lnTo>
                <a:lnTo>
                  <a:pt x="132" y="212"/>
                </a:lnTo>
                <a:lnTo>
                  <a:pt x="132" y="192"/>
                </a:lnTo>
                <a:lnTo>
                  <a:pt x="44" y="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6" name="Freeform 73"/>
          <p:cNvSpPr>
            <a:spLocks/>
          </p:cNvSpPr>
          <p:nvPr/>
        </p:nvSpPr>
        <p:spPr bwMode="gray">
          <a:xfrm>
            <a:off x="7660434" y="1464443"/>
            <a:ext cx="466224" cy="757238"/>
          </a:xfrm>
          <a:custGeom>
            <a:avLst/>
            <a:gdLst>
              <a:gd name="T0" fmla="*/ 0 w 277"/>
              <a:gd name="T1" fmla="*/ 284 h 477"/>
              <a:gd name="T2" fmla="*/ 96 w 277"/>
              <a:gd name="T3" fmla="*/ 476 h 477"/>
              <a:gd name="T4" fmla="*/ 105 w 277"/>
              <a:gd name="T5" fmla="*/ 476 h 477"/>
              <a:gd name="T6" fmla="*/ 105 w 277"/>
              <a:gd name="T7" fmla="*/ 404 h 477"/>
              <a:gd name="T8" fmla="*/ 96 w 277"/>
              <a:gd name="T9" fmla="*/ 400 h 477"/>
              <a:gd name="T10" fmla="*/ 118 w 277"/>
              <a:gd name="T11" fmla="*/ 356 h 477"/>
              <a:gd name="T12" fmla="*/ 127 w 277"/>
              <a:gd name="T13" fmla="*/ 360 h 477"/>
              <a:gd name="T14" fmla="*/ 149 w 277"/>
              <a:gd name="T15" fmla="*/ 340 h 477"/>
              <a:gd name="T16" fmla="*/ 166 w 277"/>
              <a:gd name="T17" fmla="*/ 308 h 477"/>
              <a:gd name="T18" fmla="*/ 166 w 277"/>
              <a:gd name="T19" fmla="*/ 292 h 477"/>
              <a:gd name="T20" fmla="*/ 171 w 277"/>
              <a:gd name="T21" fmla="*/ 284 h 477"/>
              <a:gd name="T22" fmla="*/ 201 w 277"/>
              <a:gd name="T23" fmla="*/ 284 h 477"/>
              <a:gd name="T24" fmla="*/ 223 w 277"/>
              <a:gd name="T25" fmla="*/ 268 h 477"/>
              <a:gd name="T26" fmla="*/ 258 w 277"/>
              <a:gd name="T27" fmla="*/ 212 h 477"/>
              <a:gd name="T28" fmla="*/ 280 w 277"/>
              <a:gd name="T29" fmla="*/ 208 h 477"/>
              <a:gd name="T30" fmla="*/ 298 w 277"/>
              <a:gd name="T31" fmla="*/ 200 h 477"/>
              <a:gd name="T32" fmla="*/ 302 w 277"/>
              <a:gd name="T33" fmla="*/ 176 h 477"/>
              <a:gd name="T34" fmla="*/ 284 w 277"/>
              <a:gd name="T35" fmla="*/ 160 h 477"/>
              <a:gd name="T36" fmla="*/ 276 w 277"/>
              <a:gd name="T37" fmla="*/ 164 h 477"/>
              <a:gd name="T38" fmla="*/ 267 w 277"/>
              <a:gd name="T39" fmla="*/ 144 h 477"/>
              <a:gd name="T40" fmla="*/ 267 w 277"/>
              <a:gd name="T41" fmla="*/ 128 h 477"/>
              <a:gd name="T42" fmla="*/ 249 w 277"/>
              <a:gd name="T43" fmla="*/ 112 h 477"/>
              <a:gd name="T44" fmla="*/ 193 w 277"/>
              <a:gd name="T45" fmla="*/ 16 h 477"/>
              <a:gd name="T46" fmla="*/ 175 w 277"/>
              <a:gd name="T47" fmla="*/ 16 h 477"/>
              <a:gd name="T48" fmla="*/ 162 w 277"/>
              <a:gd name="T49" fmla="*/ 4 h 477"/>
              <a:gd name="T50" fmla="*/ 136 w 277"/>
              <a:gd name="T51" fmla="*/ 0 h 477"/>
              <a:gd name="T52" fmla="*/ 127 w 277"/>
              <a:gd name="T53" fmla="*/ 12 h 477"/>
              <a:gd name="T54" fmla="*/ 123 w 277"/>
              <a:gd name="T55" fmla="*/ 20 h 477"/>
              <a:gd name="T56" fmla="*/ 105 w 277"/>
              <a:gd name="T57" fmla="*/ 24 h 477"/>
              <a:gd name="T58" fmla="*/ 96 w 277"/>
              <a:gd name="T59" fmla="*/ 16 h 477"/>
              <a:gd name="T60" fmla="*/ 79 w 277"/>
              <a:gd name="T61" fmla="*/ 16 h 477"/>
              <a:gd name="T62" fmla="*/ 44 w 277"/>
              <a:gd name="T63" fmla="*/ 128 h 477"/>
              <a:gd name="T64" fmla="*/ 44 w 277"/>
              <a:gd name="T65" fmla="*/ 208 h 477"/>
              <a:gd name="T66" fmla="*/ 31 w 277"/>
              <a:gd name="T67" fmla="*/ 224 h 477"/>
              <a:gd name="T68" fmla="*/ 26 w 277"/>
              <a:gd name="T69" fmla="*/ 244 h 477"/>
              <a:gd name="T70" fmla="*/ 18 w 277"/>
              <a:gd name="T71" fmla="*/ 248 h 477"/>
              <a:gd name="T72" fmla="*/ 18 w 277"/>
              <a:gd name="T73" fmla="*/ 260 h 477"/>
              <a:gd name="T74" fmla="*/ 0 w 277"/>
              <a:gd name="T75" fmla="*/ 284 h 4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7"/>
              <a:gd name="T115" fmla="*/ 0 h 477"/>
              <a:gd name="T116" fmla="*/ 277 w 277"/>
              <a:gd name="T117" fmla="*/ 477 h 4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7" h="477">
                <a:moveTo>
                  <a:pt x="0" y="284"/>
                </a:moveTo>
                <a:lnTo>
                  <a:pt x="88" y="476"/>
                </a:lnTo>
                <a:lnTo>
                  <a:pt x="96" y="476"/>
                </a:lnTo>
                <a:lnTo>
                  <a:pt x="96" y="404"/>
                </a:lnTo>
                <a:lnTo>
                  <a:pt x="88" y="400"/>
                </a:lnTo>
                <a:lnTo>
                  <a:pt x="108" y="356"/>
                </a:lnTo>
                <a:lnTo>
                  <a:pt x="116" y="360"/>
                </a:lnTo>
                <a:lnTo>
                  <a:pt x="136" y="340"/>
                </a:lnTo>
                <a:lnTo>
                  <a:pt x="152" y="308"/>
                </a:lnTo>
                <a:lnTo>
                  <a:pt x="152" y="292"/>
                </a:lnTo>
                <a:lnTo>
                  <a:pt x="156" y="284"/>
                </a:lnTo>
                <a:lnTo>
                  <a:pt x="184" y="284"/>
                </a:lnTo>
                <a:lnTo>
                  <a:pt x="204" y="268"/>
                </a:lnTo>
                <a:lnTo>
                  <a:pt x="236" y="212"/>
                </a:lnTo>
                <a:lnTo>
                  <a:pt x="256" y="208"/>
                </a:lnTo>
                <a:lnTo>
                  <a:pt x="272" y="200"/>
                </a:lnTo>
                <a:lnTo>
                  <a:pt x="276" y="176"/>
                </a:lnTo>
                <a:lnTo>
                  <a:pt x="260" y="160"/>
                </a:lnTo>
                <a:lnTo>
                  <a:pt x="252" y="164"/>
                </a:lnTo>
                <a:lnTo>
                  <a:pt x="244" y="144"/>
                </a:lnTo>
                <a:lnTo>
                  <a:pt x="244" y="128"/>
                </a:lnTo>
                <a:lnTo>
                  <a:pt x="228" y="112"/>
                </a:lnTo>
                <a:lnTo>
                  <a:pt x="176" y="16"/>
                </a:lnTo>
                <a:lnTo>
                  <a:pt x="160" y="16"/>
                </a:lnTo>
                <a:lnTo>
                  <a:pt x="148" y="4"/>
                </a:lnTo>
                <a:lnTo>
                  <a:pt x="124" y="0"/>
                </a:lnTo>
                <a:lnTo>
                  <a:pt x="116" y="12"/>
                </a:lnTo>
                <a:lnTo>
                  <a:pt x="112" y="20"/>
                </a:lnTo>
                <a:lnTo>
                  <a:pt x="96" y="24"/>
                </a:lnTo>
                <a:lnTo>
                  <a:pt x="88" y="16"/>
                </a:lnTo>
                <a:lnTo>
                  <a:pt x="72" y="16"/>
                </a:lnTo>
                <a:lnTo>
                  <a:pt x="40" y="128"/>
                </a:lnTo>
                <a:lnTo>
                  <a:pt x="40" y="208"/>
                </a:lnTo>
                <a:lnTo>
                  <a:pt x="28" y="224"/>
                </a:lnTo>
                <a:lnTo>
                  <a:pt x="24" y="244"/>
                </a:lnTo>
                <a:lnTo>
                  <a:pt x="16" y="248"/>
                </a:lnTo>
                <a:lnTo>
                  <a:pt x="16" y="260"/>
                </a:lnTo>
                <a:lnTo>
                  <a:pt x="0" y="284"/>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7" name="Freeform 74"/>
          <p:cNvSpPr>
            <a:spLocks/>
          </p:cNvSpPr>
          <p:nvPr/>
        </p:nvSpPr>
        <p:spPr bwMode="gray">
          <a:xfrm>
            <a:off x="7537341" y="2247081"/>
            <a:ext cx="426219" cy="236538"/>
          </a:xfrm>
          <a:custGeom>
            <a:avLst/>
            <a:gdLst>
              <a:gd name="T0" fmla="*/ 57 w 253"/>
              <a:gd name="T1" fmla="*/ 52 h 149"/>
              <a:gd name="T2" fmla="*/ 131 w 253"/>
              <a:gd name="T3" fmla="*/ 32 h 149"/>
              <a:gd name="T4" fmla="*/ 149 w 253"/>
              <a:gd name="T5" fmla="*/ 8 h 149"/>
              <a:gd name="T6" fmla="*/ 175 w 253"/>
              <a:gd name="T7" fmla="*/ 0 h 149"/>
              <a:gd name="T8" fmla="*/ 171 w 253"/>
              <a:gd name="T9" fmla="*/ 12 h 149"/>
              <a:gd name="T10" fmla="*/ 184 w 253"/>
              <a:gd name="T11" fmla="*/ 24 h 149"/>
              <a:gd name="T12" fmla="*/ 197 w 253"/>
              <a:gd name="T13" fmla="*/ 24 h 149"/>
              <a:gd name="T14" fmla="*/ 188 w 253"/>
              <a:gd name="T15" fmla="*/ 36 h 149"/>
              <a:gd name="T16" fmla="*/ 184 w 253"/>
              <a:gd name="T17" fmla="*/ 44 h 149"/>
              <a:gd name="T18" fmla="*/ 184 w 253"/>
              <a:gd name="T19" fmla="*/ 56 h 149"/>
              <a:gd name="T20" fmla="*/ 197 w 253"/>
              <a:gd name="T21" fmla="*/ 60 h 149"/>
              <a:gd name="T22" fmla="*/ 206 w 253"/>
              <a:gd name="T23" fmla="*/ 60 h 149"/>
              <a:gd name="T24" fmla="*/ 219 w 253"/>
              <a:gd name="T25" fmla="*/ 72 h 149"/>
              <a:gd name="T26" fmla="*/ 223 w 253"/>
              <a:gd name="T27" fmla="*/ 92 h 149"/>
              <a:gd name="T28" fmla="*/ 254 w 253"/>
              <a:gd name="T29" fmla="*/ 92 h 149"/>
              <a:gd name="T30" fmla="*/ 267 w 253"/>
              <a:gd name="T31" fmla="*/ 84 h 149"/>
              <a:gd name="T32" fmla="*/ 263 w 253"/>
              <a:gd name="T33" fmla="*/ 76 h 149"/>
              <a:gd name="T34" fmla="*/ 250 w 253"/>
              <a:gd name="T35" fmla="*/ 68 h 149"/>
              <a:gd name="T36" fmla="*/ 250 w 253"/>
              <a:gd name="T37" fmla="*/ 64 h 149"/>
              <a:gd name="T38" fmla="*/ 267 w 253"/>
              <a:gd name="T39" fmla="*/ 72 h 149"/>
              <a:gd name="T40" fmla="*/ 276 w 253"/>
              <a:gd name="T41" fmla="*/ 84 h 149"/>
              <a:gd name="T42" fmla="*/ 276 w 253"/>
              <a:gd name="T43" fmla="*/ 96 h 149"/>
              <a:gd name="T44" fmla="*/ 245 w 253"/>
              <a:gd name="T45" fmla="*/ 108 h 149"/>
              <a:gd name="T46" fmla="*/ 236 w 253"/>
              <a:gd name="T47" fmla="*/ 120 h 149"/>
              <a:gd name="T48" fmla="*/ 223 w 253"/>
              <a:gd name="T49" fmla="*/ 104 h 149"/>
              <a:gd name="T50" fmla="*/ 219 w 253"/>
              <a:gd name="T51" fmla="*/ 120 h 149"/>
              <a:gd name="T52" fmla="*/ 210 w 253"/>
              <a:gd name="T53" fmla="*/ 132 h 149"/>
              <a:gd name="T54" fmla="*/ 201 w 253"/>
              <a:gd name="T55" fmla="*/ 132 h 149"/>
              <a:gd name="T56" fmla="*/ 180 w 253"/>
              <a:gd name="T57" fmla="*/ 112 h 149"/>
              <a:gd name="T58" fmla="*/ 171 w 253"/>
              <a:gd name="T59" fmla="*/ 112 h 149"/>
              <a:gd name="T60" fmla="*/ 162 w 253"/>
              <a:gd name="T61" fmla="*/ 100 h 149"/>
              <a:gd name="T62" fmla="*/ 127 w 253"/>
              <a:gd name="T63" fmla="*/ 112 h 149"/>
              <a:gd name="T64" fmla="*/ 18 w 253"/>
              <a:gd name="T65" fmla="*/ 148 h 149"/>
              <a:gd name="T66" fmla="*/ 0 w 253"/>
              <a:gd name="T67" fmla="*/ 72 h 149"/>
              <a:gd name="T68" fmla="*/ 57 w 253"/>
              <a:gd name="T69" fmla="*/ 52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49"/>
              <a:gd name="T107" fmla="*/ 253 w 253"/>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49">
                <a:moveTo>
                  <a:pt x="52" y="52"/>
                </a:moveTo>
                <a:lnTo>
                  <a:pt x="120" y="32"/>
                </a:lnTo>
                <a:lnTo>
                  <a:pt x="136" y="8"/>
                </a:lnTo>
                <a:lnTo>
                  <a:pt x="160" y="0"/>
                </a:lnTo>
                <a:lnTo>
                  <a:pt x="156" y="12"/>
                </a:lnTo>
                <a:lnTo>
                  <a:pt x="168" y="24"/>
                </a:lnTo>
                <a:lnTo>
                  <a:pt x="180" y="24"/>
                </a:lnTo>
                <a:lnTo>
                  <a:pt x="172" y="36"/>
                </a:lnTo>
                <a:lnTo>
                  <a:pt x="168" y="44"/>
                </a:lnTo>
                <a:lnTo>
                  <a:pt x="168" y="56"/>
                </a:lnTo>
                <a:lnTo>
                  <a:pt x="180" y="60"/>
                </a:lnTo>
                <a:lnTo>
                  <a:pt x="188" y="60"/>
                </a:lnTo>
                <a:lnTo>
                  <a:pt x="200" y="72"/>
                </a:lnTo>
                <a:lnTo>
                  <a:pt x="204" y="92"/>
                </a:lnTo>
                <a:lnTo>
                  <a:pt x="232" y="92"/>
                </a:lnTo>
                <a:lnTo>
                  <a:pt x="244" y="84"/>
                </a:lnTo>
                <a:lnTo>
                  <a:pt x="240" y="76"/>
                </a:lnTo>
                <a:lnTo>
                  <a:pt x="228" y="68"/>
                </a:lnTo>
                <a:lnTo>
                  <a:pt x="228" y="64"/>
                </a:lnTo>
                <a:lnTo>
                  <a:pt x="244" y="72"/>
                </a:lnTo>
                <a:lnTo>
                  <a:pt x="252" y="84"/>
                </a:lnTo>
                <a:lnTo>
                  <a:pt x="252" y="96"/>
                </a:lnTo>
                <a:lnTo>
                  <a:pt x="224" y="108"/>
                </a:lnTo>
                <a:lnTo>
                  <a:pt x="216" y="120"/>
                </a:lnTo>
                <a:lnTo>
                  <a:pt x="204" y="104"/>
                </a:lnTo>
                <a:lnTo>
                  <a:pt x="200" y="120"/>
                </a:lnTo>
                <a:lnTo>
                  <a:pt x="192" y="132"/>
                </a:lnTo>
                <a:lnTo>
                  <a:pt x="184" y="132"/>
                </a:lnTo>
                <a:lnTo>
                  <a:pt x="164" y="112"/>
                </a:lnTo>
                <a:lnTo>
                  <a:pt x="156" y="112"/>
                </a:lnTo>
                <a:lnTo>
                  <a:pt x="148" y="100"/>
                </a:lnTo>
                <a:lnTo>
                  <a:pt x="116" y="112"/>
                </a:lnTo>
                <a:lnTo>
                  <a:pt x="16" y="148"/>
                </a:lnTo>
                <a:lnTo>
                  <a:pt x="0" y="72"/>
                </a:lnTo>
                <a:lnTo>
                  <a:pt x="52" y="5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8" name="Freeform 75"/>
          <p:cNvSpPr>
            <a:spLocks/>
          </p:cNvSpPr>
          <p:nvPr/>
        </p:nvSpPr>
        <p:spPr bwMode="gray">
          <a:xfrm>
            <a:off x="7565036" y="2424885"/>
            <a:ext cx="203107" cy="206375"/>
          </a:xfrm>
          <a:custGeom>
            <a:avLst/>
            <a:gdLst>
              <a:gd name="T0" fmla="*/ 17 w 121"/>
              <a:gd name="T1" fmla="*/ 129 h 130"/>
              <a:gd name="T2" fmla="*/ 131 w 121"/>
              <a:gd name="T3" fmla="*/ 53 h 130"/>
              <a:gd name="T4" fmla="*/ 109 w 121"/>
              <a:gd name="T5" fmla="*/ 0 h 130"/>
              <a:gd name="T6" fmla="*/ 0 w 121"/>
              <a:gd name="T7" fmla="*/ 36 h 130"/>
              <a:gd name="T8" fmla="*/ 13 w 121"/>
              <a:gd name="T9" fmla="*/ 97 h 130"/>
              <a:gd name="T10" fmla="*/ 22 w 121"/>
              <a:gd name="T11" fmla="*/ 105 h 130"/>
              <a:gd name="T12" fmla="*/ 13 w 121"/>
              <a:gd name="T13" fmla="*/ 121 h 130"/>
              <a:gd name="T14" fmla="*/ 17 w 121"/>
              <a:gd name="T15" fmla="*/ 129 h 13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30"/>
              <a:gd name="T26" fmla="*/ 121 w 121"/>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30">
                <a:moveTo>
                  <a:pt x="16" y="129"/>
                </a:moveTo>
                <a:lnTo>
                  <a:pt x="120" y="53"/>
                </a:lnTo>
                <a:lnTo>
                  <a:pt x="100" y="0"/>
                </a:lnTo>
                <a:lnTo>
                  <a:pt x="0" y="36"/>
                </a:lnTo>
                <a:lnTo>
                  <a:pt x="12" y="97"/>
                </a:lnTo>
                <a:lnTo>
                  <a:pt x="20" y="105"/>
                </a:lnTo>
                <a:lnTo>
                  <a:pt x="12" y="121"/>
                </a:lnTo>
                <a:lnTo>
                  <a:pt x="16" y="129"/>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9" name="Freeform 76"/>
          <p:cNvSpPr>
            <a:spLocks/>
          </p:cNvSpPr>
          <p:nvPr/>
        </p:nvSpPr>
        <p:spPr bwMode="gray">
          <a:xfrm>
            <a:off x="7732753" y="2405835"/>
            <a:ext cx="95399" cy="104775"/>
          </a:xfrm>
          <a:custGeom>
            <a:avLst/>
            <a:gdLst>
              <a:gd name="T0" fmla="*/ 0 w 57"/>
              <a:gd name="T1" fmla="*/ 12 h 66"/>
              <a:gd name="T2" fmla="*/ 22 w 57"/>
              <a:gd name="T3" fmla="*/ 65 h 66"/>
              <a:gd name="T4" fmla="*/ 57 w 57"/>
              <a:gd name="T5" fmla="*/ 44 h 66"/>
              <a:gd name="T6" fmla="*/ 57 w 57"/>
              <a:gd name="T7" fmla="*/ 32 h 66"/>
              <a:gd name="T8" fmla="*/ 61 w 57"/>
              <a:gd name="T9" fmla="*/ 20 h 66"/>
              <a:gd name="T10" fmla="*/ 52 w 57"/>
              <a:gd name="T11" fmla="*/ 12 h 66"/>
              <a:gd name="T12" fmla="*/ 44 w 57"/>
              <a:gd name="T13" fmla="*/ 12 h 66"/>
              <a:gd name="T14" fmla="*/ 35 w 57"/>
              <a:gd name="T15" fmla="*/ 0 h 66"/>
              <a:gd name="T16" fmla="*/ 0 w 57"/>
              <a:gd name="T17" fmla="*/ 1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6"/>
              <a:gd name="T29" fmla="*/ 57 w 5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6">
                <a:moveTo>
                  <a:pt x="0" y="12"/>
                </a:moveTo>
                <a:lnTo>
                  <a:pt x="20" y="65"/>
                </a:lnTo>
                <a:lnTo>
                  <a:pt x="52" y="44"/>
                </a:lnTo>
                <a:lnTo>
                  <a:pt x="52" y="32"/>
                </a:lnTo>
                <a:lnTo>
                  <a:pt x="56" y="20"/>
                </a:lnTo>
                <a:lnTo>
                  <a:pt x="48" y="12"/>
                </a:lnTo>
                <a:lnTo>
                  <a:pt x="40" y="12"/>
                </a:lnTo>
                <a:lnTo>
                  <a:pt x="32" y="0"/>
                </a:lnTo>
                <a:lnTo>
                  <a:pt x="0" y="1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20" name="Freeform 77"/>
          <p:cNvSpPr>
            <a:spLocks/>
          </p:cNvSpPr>
          <p:nvPr/>
        </p:nvSpPr>
        <p:spPr bwMode="gray">
          <a:xfrm>
            <a:off x="6743374" y="2547118"/>
            <a:ext cx="749344" cy="503238"/>
          </a:xfrm>
          <a:custGeom>
            <a:avLst/>
            <a:gdLst>
              <a:gd name="T0" fmla="*/ 53 w 445"/>
              <a:gd name="T1" fmla="*/ 316 h 317"/>
              <a:gd name="T2" fmla="*/ 140 w 445"/>
              <a:gd name="T3" fmla="*/ 296 h 317"/>
              <a:gd name="T4" fmla="*/ 420 w 445"/>
              <a:gd name="T5" fmla="*/ 236 h 317"/>
              <a:gd name="T6" fmla="*/ 433 w 445"/>
              <a:gd name="T7" fmla="*/ 212 h 317"/>
              <a:gd name="T8" fmla="*/ 460 w 445"/>
              <a:gd name="T9" fmla="*/ 220 h 317"/>
              <a:gd name="T10" fmla="*/ 464 w 445"/>
              <a:gd name="T11" fmla="*/ 196 h 317"/>
              <a:gd name="T12" fmla="*/ 464 w 445"/>
              <a:gd name="T13" fmla="*/ 184 h 317"/>
              <a:gd name="T14" fmla="*/ 486 w 445"/>
              <a:gd name="T15" fmla="*/ 168 h 317"/>
              <a:gd name="T16" fmla="*/ 477 w 445"/>
              <a:gd name="T17" fmla="*/ 156 h 317"/>
              <a:gd name="T18" fmla="*/ 464 w 445"/>
              <a:gd name="T19" fmla="*/ 156 h 317"/>
              <a:gd name="T20" fmla="*/ 455 w 445"/>
              <a:gd name="T21" fmla="*/ 148 h 317"/>
              <a:gd name="T22" fmla="*/ 464 w 445"/>
              <a:gd name="T23" fmla="*/ 128 h 317"/>
              <a:gd name="T24" fmla="*/ 447 w 445"/>
              <a:gd name="T25" fmla="*/ 116 h 317"/>
              <a:gd name="T26" fmla="*/ 455 w 445"/>
              <a:gd name="T27" fmla="*/ 96 h 317"/>
              <a:gd name="T28" fmla="*/ 455 w 445"/>
              <a:gd name="T29" fmla="*/ 80 h 317"/>
              <a:gd name="T30" fmla="*/ 464 w 445"/>
              <a:gd name="T31" fmla="*/ 64 h 317"/>
              <a:gd name="T32" fmla="*/ 451 w 445"/>
              <a:gd name="T33" fmla="*/ 56 h 317"/>
              <a:gd name="T34" fmla="*/ 442 w 445"/>
              <a:gd name="T35" fmla="*/ 32 h 317"/>
              <a:gd name="T36" fmla="*/ 425 w 445"/>
              <a:gd name="T37" fmla="*/ 24 h 317"/>
              <a:gd name="T38" fmla="*/ 411 w 445"/>
              <a:gd name="T39" fmla="*/ 16 h 317"/>
              <a:gd name="T40" fmla="*/ 398 w 445"/>
              <a:gd name="T41" fmla="*/ 0 h 317"/>
              <a:gd name="T42" fmla="*/ 57 w 445"/>
              <a:gd name="T43" fmla="*/ 84 h 317"/>
              <a:gd name="T44" fmla="*/ 53 w 445"/>
              <a:gd name="T45" fmla="*/ 64 h 317"/>
              <a:gd name="T46" fmla="*/ 0 w 445"/>
              <a:gd name="T47" fmla="*/ 96 h 317"/>
              <a:gd name="T48" fmla="*/ 35 w 445"/>
              <a:gd name="T49" fmla="*/ 244 h 317"/>
              <a:gd name="T50" fmla="*/ 53 w 445"/>
              <a:gd name="T51" fmla="*/ 316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
              <a:gd name="T79" fmla="*/ 0 h 317"/>
              <a:gd name="T80" fmla="*/ 445 w 445"/>
              <a:gd name="T81" fmla="*/ 317 h 3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 h="317">
                <a:moveTo>
                  <a:pt x="48" y="316"/>
                </a:moveTo>
                <a:lnTo>
                  <a:pt x="128" y="296"/>
                </a:lnTo>
                <a:lnTo>
                  <a:pt x="384" y="236"/>
                </a:lnTo>
                <a:lnTo>
                  <a:pt x="396" y="212"/>
                </a:lnTo>
                <a:lnTo>
                  <a:pt x="420" y="220"/>
                </a:lnTo>
                <a:lnTo>
                  <a:pt x="424" y="196"/>
                </a:lnTo>
                <a:lnTo>
                  <a:pt x="424" y="184"/>
                </a:lnTo>
                <a:lnTo>
                  <a:pt x="444" y="168"/>
                </a:lnTo>
                <a:lnTo>
                  <a:pt x="436" y="156"/>
                </a:lnTo>
                <a:lnTo>
                  <a:pt x="424" y="156"/>
                </a:lnTo>
                <a:lnTo>
                  <a:pt x="416" y="148"/>
                </a:lnTo>
                <a:lnTo>
                  <a:pt x="424" y="128"/>
                </a:lnTo>
                <a:lnTo>
                  <a:pt x="408" y="116"/>
                </a:lnTo>
                <a:lnTo>
                  <a:pt x="416" y="96"/>
                </a:lnTo>
                <a:lnTo>
                  <a:pt x="416" y="80"/>
                </a:lnTo>
                <a:lnTo>
                  <a:pt x="424" y="64"/>
                </a:lnTo>
                <a:lnTo>
                  <a:pt x="412" y="56"/>
                </a:lnTo>
                <a:lnTo>
                  <a:pt x="404" y="32"/>
                </a:lnTo>
                <a:lnTo>
                  <a:pt x="388" y="24"/>
                </a:lnTo>
                <a:lnTo>
                  <a:pt x="376" y="16"/>
                </a:lnTo>
                <a:lnTo>
                  <a:pt x="364" y="0"/>
                </a:lnTo>
                <a:lnTo>
                  <a:pt x="52" y="84"/>
                </a:lnTo>
                <a:lnTo>
                  <a:pt x="48" y="64"/>
                </a:lnTo>
                <a:lnTo>
                  <a:pt x="0" y="96"/>
                </a:lnTo>
                <a:lnTo>
                  <a:pt x="32" y="244"/>
                </a:lnTo>
                <a:lnTo>
                  <a:pt x="48" y="316"/>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21" name="Freeform 78"/>
          <p:cNvSpPr>
            <a:spLocks/>
          </p:cNvSpPr>
          <p:nvPr/>
        </p:nvSpPr>
        <p:spPr bwMode="gray">
          <a:xfrm>
            <a:off x="7429631" y="2648718"/>
            <a:ext cx="163101" cy="363538"/>
          </a:xfrm>
          <a:custGeom>
            <a:avLst/>
            <a:gdLst>
              <a:gd name="T0" fmla="*/ 17 w 97"/>
              <a:gd name="T1" fmla="*/ 0 h 229"/>
              <a:gd name="T2" fmla="*/ 96 w 97"/>
              <a:gd name="T3" fmla="*/ 12 h 229"/>
              <a:gd name="T4" fmla="*/ 96 w 97"/>
              <a:gd name="T5" fmla="*/ 40 h 229"/>
              <a:gd name="T6" fmla="*/ 83 w 97"/>
              <a:gd name="T7" fmla="*/ 76 h 229"/>
              <a:gd name="T8" fmla="*/ 87 w 97"/>
              <a:gd name="T9" fmla="*/ 84 h 229"/>
              <a:gd name="T10" fmla="*/ 101 w 97"/>
              <a:gd name="T11" fmla="*/ 80 h 229"/>
              <a:gd name="T12" fmla="*/ 105 w 97"/>
              <a:gd name="T13" fmla="*/ 92 h 229"/>
              <a:gd name="T14" fmla="*/ 105 w 97"/>
              <a:gd name="T15" fmla="*/ 132 h 229"/>
              <a:gd name="T16" fmla="*/ 92 w 97"/>
              <a:gd name="T17" fmla="*/ 184 h 229"/>
              <a:gd name="T18" fmla="*/ 79 w 97"/>
              <a:gd name="T19" fmla="*/ 220 h 229"/>
              <a:gd name="T20" fmla="*/ 66 w 97"/>
              <a:gd name="T21" fmla="*/ 228 h 229"/>
              <a:gd name="T22" fmla="*/ 66 w 97"/>
              <a:gd name="T23" fmla="*/ 216 h 229"/>
              <a:gd name="T24" fmla="*/ 52 w 97"/>
              <a:gd name="T25" fmla="*/ 212 h 229"/>
              <a:gd name="T26" fmla="*/ 39 w 97"/>
              <a:gd name="T27" fmla="*/ 212 h 229"/>
              <a:gd name="T28" fmla="*/ 22 w 97"/>
              <a:gd name="T29" fmla="*/ 196 h 229"/>
              <a:gd name="T30" fmla="*/ 9 w 97"/>
              <a:gd name="T31" fmla="*/ 180 h 229"/>
              <a:gd name="T32" fmla="*/ 13 w 97"/>
              <a:gd name="T33" fmla="*/ 156 h 229"/>
              <a:gd name="T34" fmla="*/ 17 w 97"/>
              <a:gd name="T35" fmla="*/ 132 h 229"/>
              <a:gd name="T36" fmla="*/ 17 w 97"/>
              <a:gd name="T37" fmla="*/ 120 h 229"/>
              <a:gd name="T38" fmla="*/ 39 w 97"/>
              <a:gd name="T39" fmla="*/ 104 h 229"/>
              <a:gd name="T40" fmla="*/ 31 w 97"/>
              <a:gd name="T41" fmla="*/ 92 h 229"/>
              <a:gd name="T42" fmla="*/ 17 w 97"/>
              <a:gd name="T43" fmla="*/ 92 h 229"/>
              <a:gd name="T44" fmla="*/ 9 w 97"/>
              <a:gd name="T45" fmla="*/ 84 h 229"/>
              <a:gd name="T46" fmla="*/ 17 w 97"/>
              <a:gd name="T47" fmla="*/ 64 h 229"/>
              <a:gd name="T48" fmla="*/ 0 w 97"/>
              <a:gd name="T49" fmla="*/ 52 h 229"/>
              <a:gd name="T50" fmla="*/ 9 w 97"/>
              <a:gd name="T51" fmla="*/ 32 h 229"/>
              <a:gd name="T52" fmla="*/ 9 w 97"/>
              <a:gd name="T53" fmla="*/ 16 h 229"/>
              <a:gd name="T54" fmla="*/ 17 w 97"/>
              <a:gd name="T55" fmla="*/ 0 h 2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
              <a:gd name="T85" fmla="*/ 0 h 229"/>
              <a:gd name="T86" fmla="*/ 97 w 97"/>
              <a:gd name="T87" fmla="*/ 229 h 2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 h="229">
                <a:moveTo>
                  <a:pt x="16" y="0"/>
                </a:moveTo>
                <a:lnTo>
                  <a:pt x="88" y="12"/>
                </a:lnTo>
                <a:lnTo>
                  <a:pt x="88" y="40"/>
                </a:lnTo>
                <a:lnTo>
                  <a:pt x="76" y="76"/>
                </a:lnTo>
                <a:lnTo>
                  <a:pt x="80" y="84"/>
                </a:lnTo>
                <a:lnTo>
                  <a:pt x="92" y="80"/>
                </a:lnTo>
                <a:lnTo>
                  <a:pt x="96" y="92"/>
                </a:lnTo>
                <a:lnTo>
                  <a:pt x="96" y="132"/>
                </a:lnTo>
                <a:lnTo>
                  <a:pt x="84" y="184"/>
                </a:lnTo>
                <a:lnTo>
                  <a:pt x="72" y="220"/>
                </a:lnTo>
                <a:lnTo>
                  <a:pt x="60" y="228"/>
                </a:lnTo>
                <a:lnTo>
                  <a:pt x="60" y="216"/>
                </a:lnTo>
                <a:lnTo>
                  <a:pt x="48" y="212"/>
                </a:lnTo>
                <a:lnTo>
                  <a:pt x="36" y="212"/>
                </a:lnTo>
                <a:lnTo>
                  <a:pt x="20" y="196"/>
                </a:lnTo>
                <a:lnTo>
                  <a:pt x="8" y="180"/>
                </a:lnTo>
                <a:lnTo>
                  <a:pt x="12" y="156"/>
                </a:lnTo>
                <a:lnTo>
                  <a:pt x="16" y="132"/>
                </a:lnTo>
                <a:lnTo>
                  <a:pt x="16" y="120"/>
                </a:lnTo>
                <a:lnTo>
                  <a:pt x="36" y="104"/>
                </a:lnTo>
                <a:lnTo>
                  <a:pt x="28" y="92"/>
                </a:lnTo>
                <a:lnTo>
                  <a:pt x="16" y="92"/>
                </a:lnTo>
                <a:lnTo>
                  <a:pt x="8" y="84"/>
                </a:lnTo>
                <a:lnTo>
                  <a:pt x="16" y="64"/>
                </a:lnTo>
                <a:lnTo>
                  <a:pt x="0" y="52"/>
                </a:lnTo>
                <a:lnTo>
                  <a:pt x="8" y="32"/>
                </a:lnTo>
                <a:lnTo>
                  <a:pt x="8" y="16"/>
                </a:lnTo>
                <a:lnTo>
                  <a:pt x="16" y="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22" name="Freeform 79"/>
          <p:cNvSpPr>
            <a:spLocks/>
          </p:cNvSpPr>
          <p:nvPr/>
        </p:nvSpPr>
        <p:spPr bwMode="gray">
          <a:xfrm>
            <a:off x="6824924" y="1993081"/>
            <a:ext cx="775502" cy="688975"/>
          </a:xfrm>
          <a:custGeom>
            <a:avLst/>
            <a:gdLst>
              <a:gd name="T0" fmla="*/ 302 w 461"/>
              <a:gd name="T1" fmla="*/ 24 h 434"/>
              <a:gd name="T2" fmla="*/ 258 w 461"/>
              <a:gd name="T3" fmla="*/ 44 h 434"/>
              <a:gd name="T4" fmla="*/ 227 w 461"/>
              <a:gd name="T5" fmla="*/ 88 h 434"/>
              <a:gd name="T6" fmla="*/ 214 w 461"/>
              <a:gd name="T7" fmla="*/ 128 h 434"/>
              <a:gd name="T8" fmla="*/ 184 w 461"/>
              <a:gd name="T9" fmla="*/ 164 h 434"/>
              <a:gd name="T10" fmla="*/ 201 w 461"/>
              <a:gd name="T11" fmla="*/ 188 h 434"/>
              <a:gd name="T12" fmla="*/ 201 w 461"/>
              <a:gd name="T13" fmla="*/ 212 h 434"/>
              <a:gd name="T14" fmla="*/ 184 w 461"/>
              <a:gd name="T15" fmla="*/ 240 h 434"/>
              <a:gd name="T16" fmla="*/ 149 w 461"/>
              <a:gd name="T17" fmla="*/ 256 h 434"/>
              <a:gd name="T18" fmla="*/ 114 w 461"/>
              <a:gd name="T19" fmla="*/ 260 h 434"/>
              <a:gd name="T20" fmla="*/ 61 w 461"/>
              <a:gd name="T21" fmla="*/ 268 h 434"/>
              <a:gd name="T22" fmla="*/ 31 w 461"/>
              <a:gd name="T23" fmla="*/ 284 h 434"/>
              <a:gd name="T24" fmla="*/ 9 w 461"/>
              <a:gd name="T25" fmla="*/ 313 h 434"/>
              <a:gd name="T26" fmla="*/ 31 w 461"/>
              <a:gd name="T27" fmla="*/ 333 h 434"/>
              <a:gd name="T28" fmla="*/ 35 w 461"/>
              <a:gd name="T29" fmla="*/ 353 h 434"/>
              <a:gd name="T30" fmla="*/ 26 w 461"/>
              <a:gd name="T31" fmla="*/ 381 h 434"/>
              <a:gd name="T32" fmla="*/ 0 w 461"/>
              <a:gd name="T33" fmla="*/ 413 h 434"/>
              <a:gd name="T34" fmla="*/ 4 w 461"/>
              <a:gd name="T35" fmla="*/ 433 h 434"/>
              <a:gd name="T36" fmla="*/ 345 w 461"/>
              <a:gd name="T37" fmla="*/ 349 h 434"/>
              <a:gd name="T38" fmla="*/ 359 w 461"/>
              <a:gd name="T39" fmla="*/ 365 h 434"/>
              <a:gd name="T40" fmla="*/ 372 w 461"/>
              <a:gd name="T41" fmla="*/ 373 h 434"/>
              <a:gd name="T42" fmla="*/ 389 w 461"/>
              <a:gd name="T43" fmla="*/ 381 h 434"/>
              <a:gd name="T44" fmla="*/ 398 w 461"/>
              <a:gd name="T45" fmla="*/ 405 h 434"/>
              <a:gd name="T46" fmla="*/ 411 w 461"/>
              <a:gd name="T47" fmla="*/ 413 h 434"/>
              <a:gd name="T48" fmla="*/ 490 w 461"/>
              <a:gd name="T49" fmla="*/ 425 h 434"/>
              <a:gd name="T50" fmla="*/ 499 w 461"/>
              <a:gd name="T51" fmla="*/ 401 h 434"/>
              <a:gd name="T52" fmla="*/ 494 w 461"/>
              <a:gd name="T53" fmla="*/ 393 h 434"/>
              <a:gd name="T54" fmla="*/ 503 w 461"/>
              <a:gd name="T55" fmla="*/ 377 h 434"/>
              <a:gd name="T56" fmla="*/ 494 w 461"/>
              <a:gd name="T57" fmla="*/ 369 h 434"/>
              <a:gd name="T58" fmla="*/ 481 w 461"/>
              <a:gd name="T59" fmla="*/ 308 h 434"/>
              <a:gd name="T60" fmla="*/ 464 w 461"/>
              <a:gd name="T61" fmla="*/ 232 h 434"/>
              <a:gd name="T62" fmla="*/ 450 w 461"/>
              <a:gd name="T63" fmla="*/ 168 h 434"/>
              <a:gd name="T64" fmla="*/ 446 w 461"/>
              <a:gd name="T65" fmla="*/ 160 h 434"/>
              <a:gd name="T66" fmla="*/ 433 w 461"/>
              <a:gd name="T67" fmla="*/ 152 h 434"/>
              <a:gd name="T68" fmla="*/ 424 w 461"/>
              <a:gd name="T69" fmla="*/ 100 h 434"/>
              <a:gd name="T70" fmla="*/ 394 w 461"/>
              <a:gd name="T71" fmla="*/ 52 h 434"/>
              <a:gd name="T72" fmla="*/ 389 w 461"/>
              <a:gd name="T73" fmla="*/ 0 h 434"/>
              <a:gd name="T74" fmla="*/ 302 w 461"/>
              <a:gd name="T75" fmla="*/ 24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1"/>
              <a:gd name="T115" fmla="*/ 0 h 434"/>
              <a:gd name="T116" fmla="*/ 461 w 461"/>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1" h="434">
                <a:moveTo>
                  <a:pt x="276" y="24"/>
                </a:moveTo>
                <a:lnTo>
                  <a:pt x="236" y="44"/>
                </a:lnTo>
                <a:lnTo>
                  <a:pt x="208" y="88"/>
                </a:lnTo>
                <a:lnTo>
                  <a:pt x="196" y="128"/>
                </a:lnTo>
                <a:lnTo>
                  <a:pt x="168" y="164"/>
                </a:lnTo>
                <a:lnTo>
                  <a:pt x="184" y="188"/>
                </a:lnTo>
                <a:lnTo>
                  <a:pt x="184" y="212"/>
                </a:lnTo>
                <a:lnTo>
                  <a:pt x="168" y="240"/>
                </a:lnTo>
                <a:lnTo>
                  <a:pt x="136" y="256"/>
                </a:lnTo>
                <a:lnTo>
                  <a:pt x="104" y="260"/>
                </a:lnTo>
                <a:lnTo>
                  <a:pt x="56" y="268"/>
                </a:lnTo>
                <a:lnTo>
                  <a:pt x="28" y="284"/>
                </a:lnTo>
                <a:lnTo>
                  <a:pt x="8" y="313"/>
                </a:lnTo>
                <a:lnTo>
                  <a:pt x="28" y="333"/>
                </a:lnTo>
                <a:lnTo>
                  <a:pt x="32" y="353"/>
                </a:lnTo>
                <a:lnTo>
                  <a:pt x="24" y="381"/>
                </a:lnTo>
                <a:lnTo>
                  <a:pt x="0" y="413"/>
                </a:lnTo>
                <a:lnTo>
                  <a:pt x="4" y="433"/>
                </a:lnTo>
                <a:lnTo>
                  <a:pt x="316" y="349"/>
                </a:lnTo>
                <a:lnTo>
                  <a:pt x="328" y="365"/>
                </a:lnTo>
                <a:lnTo>
                  <a:pt x="340" y="373"/>
                </a:lnTo>
                <a:lnTo>
                  <a:pt x="356" y="381"/>
                </a:lnTo>
                <a:lnTo>
                  <a:pt x="364" y="405"/>
                </a:lnTo>
                <a:lnTo>
                  <a:pt x="376" y="413"/>
                </a:lnTo>
                <a:lnTo>
                  <a:pt x="448" y="425"/>
                </a:lnTo>
                <a:lnTo>
                  <a:pt x="456" y="401"/>
                </a:lnTo>
                <a:lnTo>
                  <a:pt x="452" y="393"/>
                </a:lnTo>
                <a:lnTo>
                  <a:pt x="460" y="377"/>
                </a:lnTo>
                <a:lnTo>
                  <a:pt x="452" y="369"/>
                </a:lnTo>
                <a:lnTo>
                  <a:pt x="440" y="308"/>
                </a:lnTo>
                <a:lnTo>
                  <a:pt x="424" y="232"/>
                </a:lnTo>
                <a:lnTo>
                  <a:pt x="412" y="168"/>
                </a:lnTo>
                <a:lnTo>
                  <a:pt x="408" y="160"/>
                </a:lnTo>
                <a:lnTo>
                  <a:pt x="396" y="152"/>
                </a:lnTo>
                <a:lnTo>
                  <a:pt x="388" y="100"/>
                </a:lnTo>
                <a:lnTo>
                  <a:pt x="360" y="52"/>
                </a:lnTo>
                <a:lnTo>
                  <a:pt x="356" y="0"/>
                </a:lnTo>
                <a:lnTo>
                  <a:pt x="276" y="24"/>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23" name="Freeform 80"/>
          <p:cNvSpPr>
            <a:spLocks/>
          </p:cNvSpPr>
          <p:nvPr/>
        </p:nvSpPr>
        <p:spPr bwMode="gray">
          <a:xfrm>
            <a:off x="7591195" y="2572518"/>
            <a:ext cx="204646" cy="109538"/>
          </a:xfrm>
          <a:custGeom>
            <a:avLst/>
            <a:gdLst>
              <a:gd name="T0" fmla="*/ 22 w 121"/>
              <a:gd name="T1" fmla="*/ 36 h 69"/>
              <a:gd name="T2" fmla="*/ 66 w 121"/>
              <a:gd name="T3" fmla="*/ 20 h 69"/>
              <a:gd name="T4" fmla="*/ 97 w 121"/>
              <a:gd name="T5" fmla="*/ 0 h 69"/>
              <a:gd name="T6" fmla="*/ 106 w 121"/>
              <a:gd name="T7" fmla="*/ 8 h 69"/>
              <a:gd name="T8" fmla="*/ 132 w 121"/>
              <a:gd name="T9" fmla="*/ 0 h 69"/>
              <a:gd name="T10" fmla="*/ 92 w 121"/>
              <a:gd name="T11" fmla="*/ 32 h 69"/>
              <a:gd name="T12" fmla="*/ 48 w 121"/>
              <a:gd name="T13" fmla="*/ 52 h 69"/>
              <a:gd name="T14" fmla="*/ 18 w 121"/>
              <a:gd name="T15" fmla="*/ 68 h 69"/>
              <a:gd name="T16" fmla="*/ 0 w 121"/>
              <a:gd name="T17" fmla="*/ 68 h 69"/>
              <a:gd name="T18" fmla="*/ 22 w 121"/>
              <a:gd name="T19" fmla="*/ 3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69"/>
              <a:gd name="T32" fmla="*/ 121 w 12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69">
                <a:moveTo>
                  <a:pt x="20" y="36"/>
                </a:moveTo>
                <a:lnTo>
                  <a:pt x="60" y="20"/>
                </a:lnTo>
                <a:lnTo>
                  <a:pt x="88" y="0"/>
                </a:lnTo>
                <a:lnTo>
                  <a:pt x="96" y="8"/>
                </a:lnTo>
                <a:lnTo>
                  <a:pt x="120" y="0"/>
                </a:lnTo>
                <a:lnTo>
                  <a:pt x="84" y="32"/>
                </a:lnTo>
                <a:lnTo>
                  <a:pt x="44" y="52"/>
                </a:lnTo>
                <a:lnTo>
                  <a:pt x="16" y="68"/>
                </a:lnTo>
                <a:lnTo>
                  <a:pt x="0" y="68"/>
                </a:lnTo>
                <a:lnTo>
                  <a:pt x="20" y="36"/>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24" name="Freeform 69"/>
          <p:cNvSpPr>
            <a:spLocks/>
          </p:cNvSpPr>
          <p:nvPr/>
        </p:nvSpPr>
        <p:spPr bwMode="gray">
          <a:xfrm>
            <a:off x="5980004" y="2234385"/>
            <a:ext cx="494099" cy="644525"/>
          </a:xfrm>
          <a:custGeom>
            <a:avLst/>
            <a:gdLst>
              <a:gd name="T0" fmla="*/ 292 w 293"/>
              <a:gd name="T1" fmla="*/ 249 h 406"/>
              <a:gd name="T2" fmla="*/ 292 w 293"/>
              <a:gd name="T3" fmla="*/ 221 h 406"/>
              <a:gd name="T4" fmla="*/ 252 w 293"/>
              <a:gd name="T5" fmla="*/ 132 h 406"/>
              <a:gd name="T6" fmla="*/ 232 w 293"/>
              <a:gd name="T7" fmla="*/ 140 h 406"/>
              <a:gd name="T8" fmla="*/ 224 w 293"/>
              <a:gd name="T9" fmla="*/ 173 h 406"/>
              <a:gd name="T10" fmla="*/ 204 w 293"/>
              <a:gd name="T11" fmla="*/ 181 h 406"/>
              <a:gd name="T12" fmla="*/ 184 w 293"/>
              <a:gd name="T13" fmla="*/ 181 h 406"/>
              <a:gd name="T14" fmla="*/ 184 w 293"/>
              <a:gd name="T15" fmla="*/ 152 h 406"/>
              <a:gd name="T16" fmla="*/ 212 w 293"/>
              <a:gd name="T17" fmla="*/ 132 h 406"/>
              <a:gd name="T18" fmla="*/ 208 w 293"/>
              <a:gd name="T19" fmla="*/ 76 h 406"/>
              <a:gd name="T20" fmla="*/ 184 w 293"/>
              <a:gd name="T21" fmla="*/ 20 h 406"/>
              <a:gd name="T22" fmla="*/ 84 w 293"/>
              <a:gd name="T23" fmla="*/ 0 h 406"/>
              <a:gd name="T24" fmla="*/ 64 w 293"/>
              <a:gd name="T25" fmla="*/ 20 h 406"/>
              <a:gd name="T26" fmla="*/ 72 w 293"/>
              <a:gd name="T27" fmla="*/ 40 h 406"/>
              <a:gd name="T28" fmla="*/ 64 w 293"/>
              <a:gd name="T29" fmla="*/ 68 h 406"/>
              <a:gd name="T30" fmla="*/ 64 w 293"/>
              <a:gd name="T31" fmla="*/ 92 h 406"/>
              <a:gd name="T32" fmla="*/ 48 w 293"/>
              <a:gd name="T33" fmla="*/ 88 h 406"/>
              <a:gd name="T34" fmla="*/ 36 w 293"/>
              <a:gd name="T35" fmla="*/ 56 h 406"/>
              <a:gd name="T36" fmla="*/ 12 w 293"/>
              <a:gd name="T37" fmla="*/ 112 h 406"/>
              <a:gd name="T38" fmla="*/ 0 w 293"/>
              <a:gd name="T39" fmla="*/ 249 h 406"/>
              <a:gd name="T40" fmla="*/ 28 w 293"/>
              <a:gd name="T41" fmla="*/ 289 h 406"/>
              <a:gd name="T42" fmla="*/ 32 w 293"/>
              <a:gd name="T43" fmla="*/ 333 h 406"/>
              <a:gd name="T44" fmla="*/ 40 w 293"/>
              <a:gd name="T45" fmla="*/ 369 h 406"/>
              <a:gd name="T46" fmla="*/ 28 w 293"/>
              <a:gd name="T47" fmla="*/ 405 h 406"/>
              <a:gd name="T48" fmla="*/ 152 w 293"/>
              <a:gd name="T49" fmla="*/ 393 h 406"/>
              <a:gd name="T50" fmla="*/ 264 w 293"/>
              <a:gd name="T51" fmla="*/ 369 h 406"/>
              <a:gd name="T52" fmla="*/ 252 w 293"/>
              <a:gd name="T53" fmla="*/ 349 h 406"/>
              <a:gd name="T54" fmla="*/ 256 w 293"/>
              <a:gd name="T55" fmla="*/ 321 h 406"/>
              <a:gd name="T56" fmla="*/ 268 w 293"/>
              <a:gd name="T57" fmla="*/ 309 h 406"/>
              <a:gd name="T58" fmla="*/ 292 w 293"/>
              <a:gd name="T59" fmla="*/ 249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406"/>
              <a:gd name="T92" fmla="*/ 293 w 293"/>
              <a:gd name="T93" fmla="*/ 406 h 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406">
                <a:moveTo>
                  <a:pt x="292" y="249"/>
                </a:moveTo>
                <a:lnTo>
                  <a:pt x="292" y="221"/>
                </a:lnTo>
                <a:lnTo>
                  <a:pt x="252" y="132"/>
                </a:lnTo>
                <a:lnTo>
                  <a:pt x="232" y="140"/>
                </a:lnTo>
                <a:lnTo>
                  <a:pt x="224" y="173"/>
                </a:lnTo>
                <a:lnTo>
                  <a:pt x="204" y="181"/>
                </a:lnTo>
                <a:lnTo>
                  <a:pt x="184" y="181"/>
                </a:lnTo>
                <a:lnTo>
                  <a:pt x="184" y="152"/>
                </a:lnTo>
                <a:lnTo>
                  <a:pt x="212" y="132"/>
                </a:lnTo>
                <a:lnTo>
                  <a:pt x="208" y="76"/>
                </a:lnTo>
                <a:lnTo>
                  <a:pt x="184" y="20"/>
                </a:lnTo>
                <a:lnTo>
                  <a:pt x="84" y="0"/>
                </a:lnTo>
                <a:lnTo>
                  <a:pt x="64" y="20"/>
                </a:lnTo>
                <a:lnTo>
                  <a:pt x="72" y="40"/>
                </a:lnTo>
                <a:lnTo>
                  <a:pt x="64" y="68"/>
                </a:lnTo>
                <a:lnTo>
                  <a:pt x="64" y="92"/>
                </a:lnTo>
                <a:lnTo>
                  <a:pt x="48" y="88"/>
                </a:lnTo>
                <a:lnTo>
                  <a:pt x="36" y="56"/>
                </a:lnTo>
                <a:lnTo>
                  <a:pt x="12" y="112"/>
                </a:lnTo>
                <a:lnTo>
                  <a:pt x="0" y="249"/>
                </a:lnTo>
                <a:lnTo>
                  <a:pt x="28" y="289"/>
                </a:lnTo>
                <a:lnTo>
                  <a:pt x="32" y="333"/>
                </a:lnTo>
                <a:lnTo>
                  <a:pt x="40" y="369"/>
                </a:lnTo>
                <a:lnTo>
                  <a:pt x="28" y="405"/>
                </a:lnTo>
                <a:lnTo>
                  <a:pt x="152" y="393"/>
                </a:lnTo>
                <a:lnTo>
                  <a:pt x="264" y="369"/>
                </a:lnTo>
                <a:lnTo>
                  <a:pt x="252" y="349"/>
                </a:lnTo>
                <a:lnTo>
                  <a:pt x="256" y="321"/>
                </a:lnTo>
                <a:lnTo>
                  <a:pt x="268" y="309"/>
                </a:lnTo>
                <a:lnTo>
                  <a:pt x="292" y="249"/>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25" name="Freeform 212"/>
          <p:cNvSpPr>
            <a:spLocks/>
          </p:cNvSpPr>
          <p:nvPr/>
        </p:nvSpPr>
        <p:spPr bwMode="gray">
          <a:xfrm>
            <a:off x="5472412" y="1997845"/>
            <a:ext cx="794269" cy="384175"/>
          </a:xfrm>
          <a:custGeom>
            <a:avLst/>
            <a:gdLst>
              <a:gd name="T0" fmla="*/ 209 w 471"/>
              <a:gd name="T1" fmla="*/ 242 h 242"/>
              <a:gd name="T2" fmla="*/ 242 w 471"/>
              <a:gd name="T3" fmla="*/ 166 h 242"/>
              <a:gd name="T4" fmla="*/ 260 w 471"/>
              <a:gd name="T5" fmla="*/ 165 h 242"/>
              <a:gd name="T6" fmla="*/ 267 w 471"/>
              <a:gd name="T7" fmla="*/ 153 h 242"/>
              <a:gd name="T8" fmla="*/ 278 w 471"/>
              <a:gd name="T9" fmla="*/ 163 h 242"/>
              <a:gd name="T10" fmla="*/ 288 w 471"/>
              <a:gd name="T11" fmla="*/ 148 h 242"/>
              <a:gd name="T12" fmla="*/ 308 w 471"/>
              <a:gd name="T13" fmla="*/ 130 h 242"/>
              <a:gd name="T14" fmla="*/ 333 w 471"/>
              <a:gd name="T15" fmla="*/ 129 h 242"/>
              <a:gd name="T16" fmla="*/ 350 w 471"/>
              <a:gd name="T17" fmla="*/ 114 h 242"/>
              <a:gd name="T18" fmla="*/ 386 w 471"/>
              <a:gd name="T19" fmla="*/ 135 h 242"/>
              <a:gd name="T20" fmla="*/ 392 w 471"/>
              <a:gd name="T21" fmla="*/ 109 h 242"/>
              <a:gd name="T22" fmla="*/ 420 w 471"/>
              <a:gd name="T23" fmla="*/ 115 h 242"/>
              <a:gd name="T24" fmla="*/ 447 w 471"/>
              <a:gd name="T25" fmla="*/ 111 h 242"/>
              <a:gd name="T26" fmla="*/ 471 w 471"/>
              <a:gd name="T27" fmla="*/ 111 h 242"/>
              <a:gd name="T28" fmla="*/ 464 w 471"/>
              <a:gd name="T29" fmla="*/ 99 h 242"/>
              <a:gd name="T30" fmla="*/ 447 w 471"/>
              <a:gd name="T31" fmla="*/ 96 h 242"/>
              <a:gd name="T32" fmla="*/ 431 w 471"/>
              <a:gd name="T33" fmla="*/ 57 h 242"/>
              <a:gd name="T34" fmla="*/ 420 w 471"/>
              <a:gd name="T35" fmla="*/ 55 h 242"/>
              <a:gd name="T36" fmla="*/ 384 w 471"/>
              <a:gd name="T37" fmla="*/ 67 h 242"/>
              <a:gd name="T38" fmla="*/ 366 w 471"/>
              <a:gd name="T39" fmla="*/ 66 h 242"/>
              <a:gd name="T40" fmla="*/ 359 w 471"/>
              <a:gd name="T41" fmla="*/ 39 h 242"/>
              <a:gd name="T42" fmla="*/ 336 w 471"/>
              <a:gd name="T43" fmla="*/ 57 h 242"/>
              <a:gd name="T44" fmla="*/ 282 w 471"/>
              <a:gd name="T45" fmla="*/ 61 h 242"/>
              <a:gd name="T46" fmla="*/ 252 w 471"/>
              <a:gd name="T47" fmla="*/ 88 h 242"/>
              <a:gd name="T48" fmla="*/ 207 w 471"/>
              <a:gd name="T49" fmla="*/ 88 h 242"/>
              <a:gd name="T50" fmla="*/ 174 w 471"/>
              <a:gd name="T51" fmla="*/ 58 h 242"/>
              <a:gd name="T52" fmla="*/ 135 w 471"/>
              <a:gd name="T53" fmla="*/ 57 h 242"/>
              <a:gd name="T54" fmla="*/ 147 w 471"/>
              <a:gd name="T55" fmla="*/ 28 h 242"/>
              <a:gd name="T56" fmla="*/ 180 w 471"/>
              <a:gd name="T57" fmla="*/ 3 h 242"/>
              <a:gd name="T58" fmla="*/ 155 w 471"/>
              <a:gd name="T59" fmla="*/ 0 h 242"/>
              <a:gd name="T60" fmla="*/ 126 w 471"/>
              <a:gd name="T61" fmla="*/ 22 h 242"/>
              <a:gd name="T62" fmla="*/ 102 w 471"/>
              <a:gd name="T63" fmla="*/ 39 h 242"/>
              <a:gd name="T64" fmla="*/ 95 w 471"/>
              <a:gd name="T65" fmla="*/ 60 h 242"/>
              <a:gd name="T66" fmla="*/ 51 w 471"/>
              <a:gd name="T67" fmla="*/ 85 h 242"/>
              <a:gd name="T68" fmla="*/ 39 w 471"/>
              <a:gd name="T69" fmla="*/ 84 h 242"/>
              <a:gd name="T70" fmla="*/ 0 w 471"/>
              <a:gd name="T71" fmla="*/ 120 h 242"/>
              <a:gd name="T72" fmla="*/ 12 w 471"/>
              <a:gd name="T73" fmla="*/ 123 h 242"/>
              <a:gd name="T74" fmla="*/ 36 w 471"/>
              <a:gd name="T75" fmla="*/ 143 h 242"/>
              <a:gd name="T76" fmla="*/ 90 w 471"/>
              <a:gd name="T77" fmla="*/ 143 h 242"/>
              <a:gd name="T78" fmla="*/ 129 w 471"/>
              <a:gd name="T79" fmla="*/ 168 h 242"/>
              <a:gd name="T80" fmla="*/ 171 w 471"/>
              <a:gd name="T81" fmla="*/ 170 h 242"/>
              <a:gd name="T82" fmla="*/ 180 w 471"/>
              <a:gd name="T83" fmla="*/ 183 h 242"/>
              <a:gd name="T84" fmla="*/ 197 w 471"/>
              <a:gd name="T85" fmla="*/ 185 h 242"/>
              <a:gd name="T86" fmla="*/ 209 w 471"/>
              <a:gd name="T87" fmla="*/ 242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42"/>
              <a:gd name="T134" fmla="*/ 471 w 471"/>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42">
                <a:moveTo>
                  <a:pt x="209" y="242"/>
                </a:moveTo>
                <a:lnTo>
                  <a:pt x="242" y="166"/>
                </a:lnTo>
                <a:lnTo>
                  <a:pt x="260" y="165"/>
                </a:lnTo>
                <a:lnTo>
                  <a:pt x="267" y="153"/>
                </a:lnTo>
                <a:lnTo>
                  <a:pt x="278" y="163"/>
                </a:lnTo>
                <a:lnTo>
                  <a:pt x="288" y="148"/>
                </a:lnTo>
                <a:lnTo>
                  <a:pt x="308" y="130"/>
                </a:lnTo>
                <a:lnTo>
                  <a:pt x="333" y="129"/>
                </a:lnTo>
                <a:lnTo>
                  <a:pt x="350" y="114"/>
                </a:lnTo>
                <a:lnTo>
                  <a:pt x="386" y="135"/>
                </a:lnTo>
                <a:lnTo>
                  <a:pt x="392" y="109"/>
                </a:lnTo>
                <a:lnTo>
                  <a:pt x="420" y="115"/>
                </a:lnTo>
                <a:lnTo>
                  <a:pt x="447" y="111"/>
                </a:lnTo>
                <a:lnTo>
                  <a:pt x="471" y="111"/>
                </a:lnTo>
                <a:lnTo>
                  <a:pt x="464" y="99"/>
                </a:lnTo>
                <a:lnTo>
                  <a:pt x="447" y="96"/>
                </a:lnTo>
                <a:lnTo>
                  <a:pt x="431" y="57"/>
                </a:lnTo>
                <a:lnTo>
                  <a:pt x="420" y="55"/>
                </a:lnTo>
                <a:lnTo>
                  <a:pt x="384" y="67"/>
                </a:lnTo>
                <a:lnTo>
                  <a:pt x="366" y="66"/>
                </a:lnTo>
                <a:lnTo>
                  <a:pt x="359" y="39"/>
                </a:lnTo>
                <a:lnTo>
                  <a:pt x="336" y="57"/>
                </a:lnTo>
                <a:lnTo>
                  <a:pt x="282" y="61"/>
                </a:lnTo>
                <a:lnTo>
                  <a:pt x="252" y="88"/>
                </a:lnTo>
                <a:lnTo>
                  <a:pt x="207" y="88"/>
                </a:lnTo>
                <a:lnTo>
                  <a:pt x="174" y="58"/>
                </a:lnTo>
                <a:lnTo>
                  <a:pt x="135" y="57"/>
                </a:lnTo>
                <a:lnTo>
                  <a:pt x="147" y="28"/>
                </a:lnTo>
                <a:lnTo>
                  <a:pt x="180" y="3"/>
                </a:lnTo>
                <a:lnTo>
                  <a:pt x="155" y="0"/>
                </a:lnTo>
                <a:lnTo>
                  <a:pt x="126" y="22"/>
                </a:lnTo>
                <a:lnTo>
                  <a:pt x="102" y="39"/>
                </a:lnTo>
                <a:lnTo>
                  <a:pt x="95" y="60"/>
                </a:lnTo>
                <a:lnTo>
                  <a:pt x="51" y="85"/>
                </a:lnTo>
                <a:lnTo>
                  <a:pt x="39" y="84"/>
                </a:lnTo>
                <a:lnTo>
                  <a:pt x="0" y="120"/>
                </a:lnTo>
                <a:lnTo>
                  <a:pt x="12" y="123"/>
                </a:lnTo>
                <a:lnTo>
                  <a:pt x="36" y="143"/>
                </a:lnTo>
                <a:lnTo>
                  <a:pt x="90" y="143"/>
                </a:lnTo>
                <a:lnTo>
                  <a:pt x="129" y="168"/>
                </a:lnTo>
                <a:lnTo>
                  <a:pt x="171" y="170"/>
                </a:lnTo>
                <a:lnTo>
                  <a:pt x="180" y="183"/>
                </a:lnTo>
                <a:lnTo>
                  <a:pt x="197" y="185"/>
                </a:lnTo>
                <a:lnTo>
                  <a:pt x="209" y="242"/>
                </a:lnTo>
                <a:close/>
              </a:path>
            </a:pathLst>
          </a:custGeom>
          <a:solidFill>
            <a:srgbClr val="D8CEB8"/>
          </a:solidFill>
          <a:ln w="12700" cap="flat" cmpd="sng">
            <a:solidFill>
              <a:srgbClr val="BBAD87"/>
            </a:solidFill>
            <a:prstDash val="solid"/>
            <a:round/>
            <a:headEnd type="none" w="lg" len="lg"/>
            <a:tailEnd type="none" w="lg" len="lg"/>
          </a:ln>
        </p:spPr>
        <p:txBody>
          <a:bodyPr wrap="none" tIns="9144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529" name="Oval 528"/>
          <p:cNvSpPr/>
          <p:nvPr/>
        </p:nvSpPr>
        <p:spPr>
          <a:xfrm>
            <a:off x="3565969" y="4103662"/>
            <a:ext cx="91676" cy="111916"/>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6543" rIns="0" bIns="76543" rtlCol="0" anchor="ctr" anchorCtr="0"/>
          <a:lstStyle/>
          <a:p>
            <a:pPr algn="ctr"/>
            <a:endParaRPr lang="en-US" sz="1200" dirty="0" smtClean="0">
              <a:solidFill>
                <a:schemeClr val="bg1"/>
              </a:solidFill>
              <a:latin typeface="Arial" pitchFamily="34" charset="0"/>
              <a:cs typeface="Arial" pitchFamily="34" charset="0"/>
            </a:endParaRPr>
          </a:p>
        </p:txBody>
      </p:sp>
      <p:sp>
        <p:nvSpPr>
          <p:cNvPr id="632" name="Oval 631"/>
          <p:cNvSpPr/>
          <p:nvPr/>
        </p:nvSpPr>
        <p:spPr>
          <a:xfrm>
            <a:off x="7508544" y="2815001"/>
            <a:ext cx="634500" cy="654643"/>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095" rIns="0" bIns="89095" rtlCol="0" anchor="ctr" anchorCtr="0"/>
          <a:lstStyle/>
          <a:p>
            <a:pPr algn="ctr"/>
            <a:r>
              <a:rPr lang="en-US" sz="1400" dirty="0" smtClean="0">
                <a:solidFill>
                  <a:schemeClr val="bg1"/>
                </a:solidFill>
                <a:latin typeface="Arial" pitchFamily="34" charset="0"/>
                <a:cs typeface="Arial" pitchFamily="34" charset="0"/>
              </a:rPr>
              <a:t>17</a:t>
            </a:r>
          </a:p>
        </p:txBody>
      </p:sp>
      <p:sp>
        <p:nvSpPr>
          <p:cNvPr id="633" name="Rectangle 3"/>
          <p:cNvSpPr>
            <a:spLocks noChangeArrowheads="1"/>
          </p:cNvSpPr>
          <p:nvPr/>
        </p:nvSpPr>
        <p:spPr bwMode="gray">
          <a:xfrm>
            <a:off x="441594" y="6324604"/>
            <a:ext cx="8718014" cy="328613"/>
          </a:xfrm>
          <a:prstGeom prst="rect">
            <a:avLst/>
          </a:prstGeom>
          <a:noFill/>
          <a:ln w="9525" algn="ctr">
            <a:noFill/>
            <a:miter lim="800000"/>
            <a:headEnd type="none" w="lg" len="lg"/>
            <a:tailEnd type="none" w="lg" len="lg"/>
          </a:ln>
        </p:spPr>
        <p:txBody>
          <a:bodyPr lIns="0" tIns="0" rIns="0" bIns="0" anchor="b"/>
          <a:lstStyle/>
          <a:p>
            <a:pPr>
              <a:lnSpc>
                <a:spcPct val="90000"/>
              </a:lnSpc>
            </a:pPr>
            <a:r>
              <a:rPr lang="en-US" sz="800" dirty="0" smtClean="0">
                <a:solidFill>
                  <a:srgbClr val="000000"/>
                </a:solidFill>
                <a:latin typeface="Arial" pitchFamily="34" charset="0"/>
                <a:cs typeface="Arial" pitchFamily="34" charset="0"/>
              </a:rPr>
              <a:t>Source: NCLR partner list, Latino Policy Forum peer list, BCG research</a:t>
            </a:r>
            <a:endParaRPr lang="en-US" sz="800" dirty="0">
              <a:solidFill>
                <a:srgbClr val="000000"/>
              </a:solidFill>
              <a:latin typeface="Arial" pitchFamily="34" charset="0"/>
              <a:cs typeface="Arial" pitchFamily="34" charset="0"/>
            </a:endParaRPr>
          </a:p>
        </p:txBody>
      </p:sp>
      <p:sp>
        <p:nvSpPr>
          <p:cNvPr id="102" name="Oval 101"/>
          <p:cNvSpPr/>
          <p:nvPr/>
        </p:nvSpPr>
        <p:spPr>
          <a:xfrm>
            <a:off x="5478665" y="4677546"/>
            <a:ext cx="101454" cy="11256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endParaRPr lang="en-US" sz="800" dirty="0" smtClean="0">
              <a:solidFill>
                <a:schemeClr val="tx1"/>
              </a:solidFill>
              <a:latin typeface="Arial" pitchFamily="34" charset="0"/>
              <a:cs typeface="Arial" pitchFamily="34" charset="0"/>
            </a:endParaRPr>
          </a:p>
        </p:txBody>
      </p:sp>
      <p:sp>
        <p:nvSpPr>
          <p:cNvPr id="109" name="Oval 108"/>
          <p:cNvSpPr/>
          <p:nvPr/>
        </p:nvSpPr>
        <p:spPr>
          <a:xfrm>
            <a:off x="2584284" y="2488263"/>
            <a:ext cx="94623" cy="97627"/>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endParaRPr lang="en-US" sz="800" dirty="0" smtClean="0">
              <a:solidFill>
                <a:schemeClr val="tx1"/>
              </a:solidFill>
              <a:latin typeface="Arial" pitchFamily="34" charset="0"/>
              <a:cs typeface="Arial" pitchFamily="34" charset="0"/>
            </a:endParaRPr>
          </a:p>
        </p:txBody>
      </p:sp>
      <p:sp>
        <p:nvSpPr>
          <p:cNvPr id="110" name="Oval 109"/>
          <p:cNvSpPr/>
          <p:nvPr/>
        </p:nvSpPr>
        <p:spPr>
          <a:xfrm>
            <a:off x="4393281" y="2986486"/>
            <a:ext cx="94623" cy="97627"/>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endParaRPr lang="en-US" sz="800" dirty="0" smtClean="0">
              <a:solidFill>
                <a:schemeClr val="tx1"/>
              </a:solidFill>
              <a:latin typeface="Arial" pitchFamily="34" charset="0"/>
              <a:cs typeface="Arial" pitchFamily="34" charset="0"/>
            </a:endParaRPr>
          </a:p>
        </p:txBody>
      </p:sp>
      <p:sp>
        <p:nvSpPr>
          <p:cNvPr id="108" name="5-Point Star 107"/>
          <p:cNvSpPr/>
          <p:nvPr/>
        </p:nvSpPr>
        <p:spPr>
          <a:xfrm>
            <a:off x="5681955" y="3113856"/>
            <a:ext cx="274699" cy="228600"/>
          </a:xfrm>
          <a:prstGeom prst="star5">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latin typeface="Arial" pitchFamily="34" charset="0"/>
              <a:cs typeface="Arial" pitchFamily="34" charset="0"/>
            </a:endParaRPr>
          </a:p>
        </p:txBody>
      </p:sp>
      <p:cxnSp>
        <p:nvCxnSpPr>
          <p:cNvPr id="114" name="Straight Connector 113"/>
          <p:cNvCxnSpPr/>
          <p:nvPr/>
        </p:nvCxnSpPr>
        <p:spPr>
          <a:xfrm>
            <a:off x="4002957" y="1910531"/>
            <a:ext cx="1819808" cy="1313783"/>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01" name="Group 100"/>
          <p:cNvGrpSpPr/>
          <p:nvPr/>
        </p:nvGrpSpPr>
        <p:grpSpPr>
          <a:xfrm>
            <a:off x="3328866" y="1629863"/>
            <a:ext cx="1569417" cy="865090"/>
            <a:chOff x="1828800" y="4876800"/>
            <a:chExt cx="4114800" cy="1981200"/>
          </a:xfrm>
        </p:grpSpPr>
        <p:sp>
          <p:nvSpPr>
            <p:cNvPr id="105" name="Rounded Rectangle 104"/>
            <p:cNvSpPr/>
            <p:nvPr/>
          </p:nvSpPr>
          <p:spPr>
            <a:xfrm rot="5400000">
              <a:off x="2895600" y="3810000"/>
              <a:ext cx="1981200" cy="4114800"/>
            </a:xfrm>
            <a:prstGeom prst="roundRect">
              <a:avLst/>
            </a:prstGeom>
            <a:solidFill>
              <a:schemeClr val="bg1"/>
            </a:solidFill>
            <a:ln w="63500">
              <a:solidFill>
                <a:srgbClr val="E58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105"/>
            <p:cNvPicPr>
              <a:picLocks noChangeAspect="1"/>
            </p:cNvPicPr>
            <p:nvPr/>
          </p:nvPicPr>
          <p:blipFill rotWithShape="1">
            <a:blip r:embed="rId6" cstate="print">
              <a:extLst>
                <a:ext uri="{28A0092B-C50C-407E-A947-70E740481C1C}">
                  <a14:useLocalDpi xmlns:a14="http://schemas.microsoft.com/office/drawing/2010/main" val="0"/>
                </a:ext>
              </a:extLst>
            </a:blip>
            <a:srcRect l="1732" b="3544"/>
            <a:stretch/>
          </p:blipFill>
          <p:spPr>
            <a:xfrm>
              <a:off x="2057400" y="4996886"/>
              <a:ext cx="3761002" cy="1741025"/>
            </a:xfrm>
            <a:prstGeom prst="rect">
              <a:avLst/>
            </a:prstGeom>
          </p:spPr>
        </p:pic>
      </p:grpSp>
      <p:sp>
        <p:nvSpPr>
          <p:cNvPr id="113" name="Oval 112"/>
          <p:cNvSpPr/>
          <p:nvPr/>
        </p:nvSpPr>
        <p:spPr>
          <a:xfrm>
            <a:off x="7772129" y="2316948"/>
            <a:ext cx="107329" cy="107937"/>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0999" rIns="0" bIns="80999" rtlCol="0" anchor="ctr" anchorCtr="0"/>
          <a:lstStyle/>
          <a:p>
            <a:pPr algn="ctr"/>
            <a:endParaRPr lang="en-US" sz="1200" dirty="0" smtClean="0">
              <a:solidFill>
                <a:schemeClr val="bg1"/>
              </a:solidFill>
              <a:latin typeface="Arial" pitchFamily="34" charset="0"/>
              <a:cs typeface="Arial" pitchFamily="34" charset="0"/>
            </a:endParaRPr>
          </a:p>
        </p:txBody>
      </p:sp>
      <p:sp>
        <p:nvSpPr>
          <p:cNvPr id="72" name="Oval 71"/>
          <p:cNvSpPr/>
          <p:nvPr/>
        </p:nvSpPr>
        <p:spPr>
          <a:xfrm>
            <a:off x="5768092" y="4350521"/>
            <a:ext cx="101454" cy="11256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endParaRPr lang="en-US" sz="800" dirty="0" smtClean="0">
              <a:solidFill>
                <a:schemeClr val="tx1"/>
              </a:solidFill>
              <a:latin typeface="Arial" pitchFamily="34" charset="0"/>
              <a:cs typeface="Arial" pitchFamily="34" charset="0"/>
            </a:endParaRPr>
          </a:p>
        </p:txBody>
      </p:sp>
      <p:sp>
        <p:nvSpPr>
          <p:cNvPr id="73" name="Oval 72"/>
          <p:cNvSpPr/>
          <p:nvPr/>
        </p:nvSpPr>
        <p:spPr>
          <a:xfrm>
            <a:off x="7628168" y="2444078"/>
            <a:ext cx="101454" cy="11256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endParaRPr lang="en-US" sz="800" dirty="0" smtClean="0">
              <a:solidFill>
                <a:schemeClr val="tx1"/>
              </a:solidFill>
              <a:latin typeface="Arial" pitchFamily="34" charset="0"/>
              <a:cs typeface="Arial" pitchFamily="34" charset="0"/>
            </a:endParaRPr>
          </a:p>
        </p:txBody>
      </p:sp>
      <p:sp>
        <p:nvSpPr>
          <p:cNvPr id="74" name="Oval 73"/>
          <p:cNvSpPr/>
          <p:nvPr/>
        </p:nvSpPr>
        <p:spPr>
          <a:xfrm>
            <a:off x="3760471" y="3431564"/>
            <a:ext cx="101454" cy="11256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endParaRPr lang="en-US" sz="800" dirty="0" smtClean="0">
              <a:solidFill>
                <a:schemeClr val="tx1"/>
              </a:solidFill>
              <a:latin typeface="Arial" pitchFamily="34" charset="0"/>
              <a:cs typeface="Arial" pitchFamily="34" charset="0"/>
            </a:endParaRPr>
          </a:p>
        </p:txBody>
      </p:sp>
      <p:sp>
        <p:nvSpPr>
          <p:cNvPr id="75" name="Oval 74"/>
          <p:cNvSpPr/>
          <p:nvPr/>
        </p:nvSpPr>
        <p:spPr>
          <a:xfrm>
            <a:off x="1724678" y="3704406"/>
            <a:ext cx="101454" cy="11256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endParaRPr lang="en-US" sz="800" dirty="0" smtClean="0">
              <a:solidFill>
                <a:schemeClr val="tx1"/>
              </a:solidFill>
              <a:latin typeface="Arial" pitchFamily="34" charset="0"/>
              <a:cs typeface="Arial" pitchFamily="34" charset="0"/>
            </a:endParaRPr>
          </a:p>
        </p:txBody>
      </p:sp>
      <p:sp>
        <p:nvSpPr>
          <p:cNvPr id="76" name="Oval 75"/>
          <p:cNvSpPr/>
          <p:nvPr/>
        </p:nvSpPr>
        <p:spPr>
          <a:xfrm>
            <a:off x="4525133" y="3493101"/>
            <a:ext cx="101454" cy="11256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endParaRPr lang="en-US" sz="8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32174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538" y="1590"/>
          <a:ext cx="1538" cy="1587"/>
        </p:xfrm>
        <a:graphic>
          <a:graphicData uri="http://schemas.openxmlformats.org/presentationml/2006/ole">
            <mc:AlternateContent xmlns:mc="http://schemas.openxmlformats.org/markup-compatibility/2006">
              <mc:Choice xmlns:v="urn:schemas-microsoft-com:vml" Requires="v">
                <p:oleObj spid="_x0000_s16503" name="think-cell Slide" r:id="rId20" imgW="216" imgH="216" progId="TCLayout.ActiveDocument.1">
                  <p:embed/>
                </p:oleObj>
              </mc:Choice>
              <mc:Fallback>
                <p:oleObj name="think-cell Slide" r:id="rId20" imgW="216" imgH="216" progId="TCLayout.ActiveDocument.1">
                  <p:embed/>
                  <p:pic>
                    <p:nvPicPr>
                      <p:cNvPr id="0" name="Picture 2"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38" y="1590"/>
                        <a:ext cx="1538"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hidden="1"/>
          <p:cNvSpPr/>
          <p:nvPr>
            <p:custDataLst>
              <p:tags r:id="rId3"/>
            </p:custDataLst>
          </p:nvPr>
        </p:nvSpPr>
        <p:spPr bwMode="gray">
          <a:xfrm>
            <a:off x="0" y="0"/>
            <a:ext cx="153866"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rgbClr val="000000"/>
              </a:solidFill>
              <a:latin typeface="Arial"/>
              <a:sym typeface="Arial"/>
            </a:endParaRPr>
          </a:p>
        </p:txBody>
      </p:sp>
      <p:sp>
        <p:nvSpPr>
          <p:cNvPr id="2" name="Title 1"/>
          <p:cNvSpPr>
            <a:spLocks noGrp="1"/>
          </p:cNvSpPr>
          <p:nvPr>
            <p:ph type="title"/>
          </p:nvPr>
        </p:nvSpPr>
        <p:spPr>
          <a:xfrm>
            <a:off x="443132" y="351266"/>
            <a:ext cx="7005417" cy="831600"/>
          </a:xfrm>
        </p:spPr>
        <p:txBody>
          <a:bodyPr/>
          <a:lstStyle/>
          <a:p>
            <a:r>
              <a:rPr lang="en-US" dirty="0" smtClean="0">
                <a:solidFill>
                  <a:srgbClr val="DC6E00"/>
                </a:solidFill>
              </a:rPr>
              <a:t>Needs:</a:t>
            </a:r>
            <a:r>
              <a:rPr lang="en-US" dirty="0" smtClean="0">
                <a:cs typeface="Arial" pitchFamily="34" charset="0"/>
              </a:rPr>
              <a:t> Survey of Latino leaders shows growing concern for jobs, income and continued focus on education, immigration</a:t>
            </a:r>
            <a:endParaRPr lang="en-US" dirty="0"/>
          </a:p>
        </p:txBody>
      </p:sp>
      <p:graphicFrame>
        <p:nvGraphicFramePr>
          <p:cNvPr id="3" name="Object 38"/>
          <p:cNvGraphicFramePr>
            <a:graphicFrameLocks noChangeAspect="1"/>
          </p:cNvGraphicFramePr>
          <p:nvPr>
            <p:custDataLst>
              <p:tags r:id="rId4"/>
            </p:custDataLst>
            <p:extLst>
              <p:ext uri="{D42A27DB-BD31-4B8C-83A1-F6EECF244321}">
                <p14:modId xmlns:p14="http://schemas.microsoft.com/office/powerpoint/2010/main" val="306582481"/>
              </p:ext>
            </p:extLst>
          </p:nvPr>
        </p:nvGraphicFramePr>
        <p:xfrm>
          <a:off x="126986" y="2146299"/>
          <a:ext cx="8745118" cy="3083616"/>
        </p:xfrm>
        <a:graphic>
          <a:graphicData uri="http://schemas.openxmlformats.org/drawingml/2006/chart">
            <c:chart xmlns:c="http://schemas.openxmlformats.org/drawingml/2006/chart" xmlns:r="http://schemas.openxmlformats.org/officeDocument/2006/relationships" r:id="rId22"/>
          </a:graphicData>
        </a:graphic>
      </p:graphicFrame>
      <p:sp useBgFill="1">
        <p:nvSpPr>
          <p:cNvPr id="70" name="Text Placeholder 7"/>
          <p:cNvSpPr>
            <a:spLocks noGrp="1"/>
          </p:cNvSpPr>
          <p:nvPr>
            <p:custDataLst>
              <p:tags r:id="rId5"/>
            </p:custDataLst>
          </p:nvPr>
        </p:nvSpPr>
        <p:spPr bwMode="gray">
          <a:xfrm>
            <a:off x="8362871" y="4846392"/>
            <a:ext cx="120630" cy="152400"/>
          </a:xfrm>
          <a:prstGeom prst="rect">
            <a:avLst/>
          </a:prstGeom>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5BEBF12-6CF6-4B75-80E1-D6B71AA53A53}" type="datetime'''''''''''''''''1'''''">
              <a:rPr lang="en-US" sz="1000" b="0" smtClean="0">
                <a:sym typeface="+mn-lt"/>
              </a:rPr>
              <a:pPr algn="ctr">
                <a:spcBef>
                  <a:spcPct val="0"/>
                </a:spcBef>
                <a:spcAft>
                  <a:spcPct val="0"/>
                </a:spcAft>
              </a:pPr>
              <a:t>1</a:t>
            </a:fld>
            <a:endParaRPr lang="en-US" sz="1000" b="0" dirty="0">
              <a:sym typeface="+mn-lt"/>
            </a:endParaRPr>
          </a:p>
        </p:txBody>
      </p:sp>
      <p:sp useBgFill="1">
        <p:nvSpPr>
          <p:cNvPr id="69" name="Text Placeholder 6"/>
          <p:cNvSpPr>
            <a:spLocks noGrp="1"/>
          </p:cNvSpPr>
          <p:nvPr>
            <p:custDataLst>
              <p:tags r:id="rId6"/>
            </p:custDataLst>
          </p:nvPr>
        </p:nvSpPr>
        <p:spPr bwMode="gray">
          <a:xfrm>
            <a:off x="7797198" y="4922800"/>
            <a:ext cx="120630" cy="152400"/>
          </a:xfrm>
          <a:prstGeom prst="rect">
            <a:avLst/>
          </a:prstGeom>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15B963E-D218-4623-A5E9-F4D9CB0A1CDD}" type="datetime'''''''''''''''''''0'''''''''''''''''''''''''''">
              <a:rPr lang="en-US" sz="1000" b="0" smtClean="0">
                <a:sym typeface="+mn-lt"/>
              </a:rPr>
              <a:pPr algn="ctr">
                <a:spcBef>
                  <a:spcPct val="0"/>
                </a:spcBef>
                <a:spcAft>
                  <a:spcPct val="0"/>
                </a:spcAft>
              </a:pPr>
              <a:t>0</a:t>
            </a:fld>
            <a:endParaRPr lang="en-US" sz="1000" b="0" dirty="0">
              <a:sym typeface="+mn-lt"/>
            </a:endParaRPr>
          </a:p>
        </p:txBody>
      </p:sp>
      <p:sp>
        <p:nvSpPr>
          <p:cNvPr id="47" name="Text Placeholder 13"/>
          <p:cNvSpPr>
            <a:spLocks noGrp="1"/>
          </p:cNvSpPr>
          <p:nvPr>
            <p:custDataLst>
              <p:tags r:id="rId7"/>
            </p:custDataLst>
          </p:nvPr>
        </p:nvSpPr>
        <p:spPr bwMode="gray">
          <a:xfrm>
            <a:off x="6542087" y="5222875"/>
            <a:ext cx="377763"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01E3270-BD2D-4BF9-9A0D-4647D896A933}" type="datetime'''''''''H''''''''''''e''''''''''''''al''th'">
              <a:rPr lang="en-US" sz="1000" b="0" smtClean="0"/>
              <a:pPr algn="ctr">
                <a:spcBef>
                  <a:spcPct val="0"/>
                </a:spcBef>
                <a:spcAft>
                  <a:spcPct val="0"/>
                </a:spcAft>
              </a:pPr>
              <a:t>Health</a:t>
            </a:fld>
            <a:endParaRPr lang="en-US" sz="1000" b="0">
              <a:latin typeface="Arial"/>
              <a:sym typeface="Arial"/>
            </a:endParaRPr>
          </a:p>
        </p:txBody>
      </p:sp>
      <p:sp>
        <p:nvSpPr>
          <p:cNvPr id="26" name="Text Placeholder 4"/>
          <p:cNvSpPr>
            <a:spLocks noGrp="1"/>
          </p:cNvSpPr>
          <p:nvPr>
            <p:custDataLst>
              <p:tags r:id="rId8"/>
            </p:custDataLst>
          </p:nvPr>
        </p:nvSpPr>
        <p:spPr bwMode="gray">
          <a:xfrm>
            <a:off x="7000171" y="4922800"/>
            <a:ext cx="120630" cy="152400"/>
          </a:xfrm>
          <a:prstGeom prst="rect">
            <a:avLst/>
          </a:prstGeom>
          <a:solidFill>
            <a:schemeClr val="accent6">
              <a:lumMod val="75000"/>
            </a:schemeClr>
          </a:solid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BDA7DF2-6629-490A-9946-B527EC684A54}" type="datetime'''''''''''''''''''''''''''''''''''''2'''''''''''">
              <a:rPr lang="en-US" sz="1000" b="0" smtClean="0">
                <a:sym typeface="+mn-lt"/>
              </a:rPr>
              <a:pPr algn="ctr">
                <a:spcBef>
                  <a:spcPct val="0"/>
                </a:spcBef>
                <a:spcAft>
                  <a:spcPct val="0"/>
                </a:spcAft>
              </a:pPr>
              <a:t>2</a:t>
            </a:fld>
            <a:endParaRPr lang="en-US" sz="1000" b="0" dirty="0">
              <a:sym typeface="+mn-lt"/>
            </a:endParaRPr>
          </a:p>
        </p:txBody>
      </p:sp>
      <p:sp>
        <p:nvSpPr>
          <p:cNvPr id="54" name="Text Placeholder 25"/>
          <p:cNvSpPr>
            <a:spLocks noGrp="1"/>
          </p:cNvSpPr>
          <p:nvPr>
            <p:custDataLst>
              <p:tags r:id="rId9"/>
            </p:custDataLst>
          </p:nvPr>
        </p:nvSpPr>
        <p:spPr bwMode="gray">
          <a:xfrm>
            <a:off x="5051425" y="5222875"/>
            <a:ext cx="572992"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8AD9242-B3E3-4AFD-834C-150662665E00}" type="datetime'E''''''duc''''''a''''t''i''''''''''''o''''n'''">
              <a:rPr lang="en-US" sz="1000" b="0" smtClean="0">
                <a:latin typeface="Arial"/>
                <a:sym typeface="Arial"/>
              </a:rPr>
              <a:pPr algn="ctr">
                <a:spcBef>
                  <a:spcPct val="0"/>
                </a:spcBef>
                <a:spcAft>
                  <a:spcPct val="0"/>
                </a:spcAft>
              </a:pPr>
              <a:t>Education</a:t>
            </a:fld>
            <a:endParaRPr lang="en-US" sz="1000" b="0">
              <a:latin typeface="Arial"/>
              <a:sym typeface="Arial"/>
            </a:endParaRPr>
          </a:p>
        </p:txBody>
      </p:sp>
      <p:sp>
        <p:nvSpPr>
          <p:cNvPr id="40" name="Text Placeholder 10"/>
          <p:cNvSpPr>
            <a:spLocks noGrp="1"/>
          </p:cNvSpPr>
          <p:nvPr>
            <p:custDataLst>
              <p:tags r:id="rId10"/>
            </p:custDataLst>
          </p:nvPr>
        </p:nvSpPr>
        <p:spPr bwMode="gray">
          <a:xfrm>
            <a:off x="3601442" y="5222875"/>
            <a:ext cx="674575"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306CC496-DA6D-4244-A532-0FE7E8A196DF}" type="datetime'''I''''''''''''''mmig''ra''''t''''''i''o''''''n'''''''''''">
              <a:rPr lang="en-US" sz="1000" b="0" smtClean="0"/>
              <a:pPr algn="ctr">
                <a:spcBef>
                  <a:spcPct val="0"/>
                </a:spcBef>
                <a:spcAft>
                  <a:spcPct val="0"/>
                </a:spcAft>
              </a:pPr>
              <a:t>Immigration</a:t>
            </a:fld>
            <a:endParaRPr lang="en-US" sz="1000" b="0" dirty="0">
              <a:latin typeface="Arial"/>
              <a:sym typeface="Arial"/>
            </a:endParaRPr>
          </a:p>
        </p:txBody>
      </p:sp>
      <p:sp>
        <p:nvSpPr>
          <p:cNvPr id="53" name="Text Placeholder 24"/>
          <p:cNvSpPr>
            <a:spLocks noGrp="1"/>
          </p:cNvSpPr>
          <p:nvPr>
            <p:custDataLst>
              <p:tags r:id="rId11"/>
            </p:custDataLst>
          </p:nvPr>
        </p:nvSpPr>
        <p:spPr bwMode="gray">
          <a:xfrm>
            <a:off x="2042774" y="5222875"/>
            <a:ext cx="995197" cy="3048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53953BD-6ED2-4419-9FCB-300501A52CB7}" type="datetime'Inc''''ome'' i''n''''''equal''''i''t''''''y / ''''P''ove''rty'">
              <a:rPr lang="en-US" sz="1000" b="0" smtClean="0">
                <a:latin typeface="Arial"/>
                <a:sym typeface="Arial"/>
              </a:rPr>
              <a:pPr algn="ctr">
                <a:spcBef>
                  <a:spcPct val="0"/>
                </a:spcBef>
                <a:spcAft>
                  <a:spcPct val="0"/>
                </a:spcAft>
              </a:pPr>
              <a:t>Income inequality / Poverty</a:t>
            </a:fld>
            <a:endParaRPr lang="en-US" sz="1000" b="0">
              <a:latin typeface="Arial"/>
              <a:sym typeface="Arial"/>
            </a:endParaRPr>
          </a:p>
        </p:txBody>
      </p:sp>
      <p:sp>
        <p:nvSpPr>
          <p:cNvPr id="43" name="Text Placeholder 6"/>
          <p:cNvSpPr>
            <a:spLocks noGrp="1"/>
          </p:cNvSpPr>
          <p:nvPr>
            <p:custDataLst>
              <p:tags r:id="rId12"/>
            </p:custDataLst>
          </p:nvPr>
        </p:nvSpPr>
        <p:spPr bwMode="gray">
          <a:xfrm>
            <a:off x="585690" y="5222875"/>
            <a:ext cx="112059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18B070A5-C57C-411F-A9E0-7EC8C24439EA}" type="datetime'''J''''''''o''''b''s /'' ''''t''he ''''E''''co''''n''omy'''''">
              <a:rPr lang="en-US" sz="1000" b="0" smtClean="0"/>
              <a:pPr algn="ctr">
                <a:spcBef>
                  <a:spcPct val="0"/>
                </a:spcBef>
                <a:spcAft>
                  <a:spcPct val="0"/>
                </a:spcAft>
              </a:pPr>
              <a:t>Jobs / the Economy</a:t>
            </a:fld>
            <a:endParaRPr lang="en-US" sz="1000" b="0">
              <a:sym typeface="+mn-lt"/>
            </a:endParaRPr>
          </a:p>
        </p:txBody>
      </p:sp>
      <p:sp>
        <p:nvSpPr>
          <p:cNvPr id="42" name="Text Placeholder 5"/>
          <p:cNvSpPr>
            <a:spLocks noGrp="1"/>
          </p:cNvSpPr>
          <p:nvPr>
            <p:custDataLst>
              <p:tags r:id="rId13"/>
            </p:custDataLst>
          </p:nvPr>
        </p:nvSpPr>
        <p:spPr bwMode="gray">
          <a:xfrm>
            <a:off x="207928" y="2001837"/>
            <a:ext cx="4676002" cy="182562"/>
          </a:xfrm>
          <a:prstGeom prst="rect">
            <a:avLst/>
          </a:prstGeom>
          <a:noFill/>
          <a:effectLst/>
        </p:spPr>
        <p:txBody>
          <a:bodyPr wrap="none" lIns="0" tIns="0" rIns="0" bIns="0" numCol="1" spc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200" dirty="0" smtClean="0">
                <a:sym typeface="+mn-lt"/>
              </a:rPr>
              <a:t>% of Latino leaders</a:t>
            </a:r>
            <a:r>
              <a:rPr lang="en-US" sz="1200" b="0" dirty="0" smtClean="0">
                <a:sym typeface="+mn-lt"/>
              </a:rPr>
              <a:t> who chose issue as "Most important for Latinos"</a:t>
            </a:r>
            <a:endParaRPr lang="en-US" sz="1200" b="0" dirty="0">
              <a:sym typeface="+mn-lt"/>
            </a:endParaRPr>
          </a:p>
        </p:txBody>
      </p:sp>
      <p:sp>
        <p:nvSpPr>
          <p:cNvPr id="48" name="Text Placeholder 17"/>
          <p:cNvSpPr>
            <a:spLocks noGrp="1"/>
          </p:cNvSpPr>
          <p:nvPr>
            <p:custDataLst>
              <p:tags r:id="rId14"/>
            </p:custDataLst>
          </p:nvPr>
        </p:nvSpPr>
        <p:spPr bwMode="gray">
          <a:xfrm>
            <a:off x="7886700" y="5222875"/>
            <a:ext cx="476171"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59C3D97-5963-4921-A084-E6C8E79354B9}" type="datetime'''H''''''o''''''''''u''''''''sin''''''''''''''g'''''''">
              <a:rPr lang="en-US" sz="1000" b="0" smtClean="0"/>
              <a:pPr algn="ctr">
                <a:spcBef>
                  <a:spcPct val="0"/>
                </a:spcBef>
                <a:spcAft>
                  <a:spcPct val="0"/>
                </a:spcAft>
              </a:pPr>
              <a:t>Housing</a:t>
            </a:fld>
            <a:endParaRPr lang="en-US" sz="1000" b="0">
              <a:latin typeface="Arial"/>
              <a:sym typeface="Arial"/>
            </a:endParaRPr>
          </a:p>
        </p:txBody>
      </p:sp>
      <p:sp>
        <p:nvSpPr>
          <p:cNvPr id="57" name="Rectangle 56"/>
          <p:cNvSpPr/>
          <p:nvPr>
            <p:custDataLst>
              <p:tags r:id="rId15"/>
            </p:custDataLst>
          </p:nvPr>
        </p:nvSpPr>
        <p:spPr bwMode="gray">
          <a:xfrm>
            <a:off x="666189" y="2476679"/>
            <a:ext cx="179357" cy="133350"/>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latin typeface="Arial" pitchFamily="34" charset="0"/>
              <a:cs typeface="Arial" pitchFamily="34" charset="0"/>
            </a:endParaRPr>
          </a:p>
        </p:txBody>
      </p:sp>
      <p:sp>
        <p:nvSpPr>
          <p:cNvPr id="33" name="Rectangle 32"/>
          <p:cNvSpPr/>
          <p:nvPr>
            <p:custDataLst>
              <p:tags r:id="rId16"/>
            </p:custDataLst>
          </p:nvPr>
        </p:nvSpPr>
        <p:spPr bwMode="gray">
          <a:xfrm>
            <a:off x="1277377" y="2476679"/>
            <a:ext cx="179357" cy="133350"/>
          </a:xfrm>
          <a:prstGeom prst="rect">
            <a:avLst/>
          </a:prstGeom>
          <a:solidFill>
            <a:schemeClr val="accent6">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latin typeface="Arial" pitchFamily="34" charset="0"/>
              <a:cs typeface="Arial" pitchFamily="34" charset="0"/>
            </a:endParaRPr>
          </a:p>
        </p:txBody>
      </p:sp>
      <p:sp>
        <p:nvSpPr>
          <p:cNvPr id="56" name="Text Placeholder 27"/>
          <p:cNvSpPr>
            <a:spLocks noGrp="1"/>
          </p:cNvSpPr>
          <p:nvPr>
            <p:custDataLst>
              <p:tags r:id="rId17"/>
            </p:custDataLst>
          </p:nvPr>
        </p:nvSpPr>
        <p:spPr bwMode="gray">
          <a:xfrm>
            <a:off x="896377" y="2473504"/>
            <a:ext cx="279354"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3C6F35FE-0A04-4E78-B752-508F5AA9FE17}" type="datetime'''2''''''''''''''''''''''''0''''''''''1''''''''''3'">
              <a:rPr lang="en-US" sz="1000" b="0" smtClean="0">
                <a:latin typeface="Arial"/>
                <a:sym typeface="Arial"/>
              </a:rPr>
              <a:pPr>
                <a:spcBef>
                  <a:spcPct val="0"/>
                </a:spcBef>
                <a:spcAft>
                  <a:spcPct val="0"/>
                </a:spcAft>
              </a:pPr>
              <a:t>2013</a:t>
            </a:fld>
            <a:endParaRPr lang="en-US" sz="1000" b="0" dirty="0">
              <a:latin typeface="Arial"/>
              <a:sym typeface="Arial"/>
            </a:endParaRPr>
          </a:p>
        </p:txBody>
      </p:sp>
      <p:sp>
        <p:nvSpPr>
          <p:cNvPr id="32" name="Text Placeholder 4"/>
          <p:cNvSpPr>
            <a:spLocks noGrp="1"/>
          </p:cNvSpPr>
          <p:nvPr>
            <p:custDataLst>
              <p:tags r:id="rId18"/>
            </p:custDataLst>
          </p:nvPr>
        </p:nvSpPr>
        <p:spPr bwMode="gray">
          <a:xfrm>
            <a:off x="1507564" y="2473504"/>
            <a:ext cx="279354"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F45BBADF-CFF4-40C1-BF8C-1B3B1E6B9031}" type="datetime'''''''''2''''''''''''''''''''''''''''''''''''015'''''''''''">
              <a:rPr lang="en-US" sz="1000" b="0" smtClean="0">
                <a:latin typeface="Arial"/>
                <a:sym typeface="Arial"/>
              </a:rPr>
              <a:pPr>
                <a:spcBef>
                  <a:spcPct val="0"/>
                </a:spcBef>
                <a:spcAft>
                  <a:spcPct val="0"/>
                </a:spcAft>
              </a:pPr>
              <a:t>2015</a:t>
            </a:fld>
            <a:endParaRPr lang="en-US" sz="1000" b="0" dirty="0">
              <a:latin typeface="Arial"/>
              <a:sym typeface="Arial"/>
            </a:endParaRPr>
          </a:p>
        </p:txBody>
      </p:sp>
      <p:sp>
        <p:nvSpPr>
          <p:cNvPr id="60" name="ColumnHeader"/>
          <p:cNvSpPr txBox="1"/>
          <p:nvPr/>
        </p:nvSpPr>
        <p:spPr>
          <a:xfrm>
            <a:off x="3265806" y="1158642"/>
            <a:ext cx="2780734" cy="612643"/>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0" tIns="89999" rIns="0" bIns="89999" anchor="b">
            <a:spAutoFit/>
          </a:bodyPr>
          <a:lstStyle/>
          <a:p>
            <a:pPr algn="ctr">
              <a:buSzPct val="100000"/>
            </a:pPr>
            <a:r>
              <a:rPr lang="en-US" sz="1400" b="1" dirty="0" smtClean="0">
                <a:solidFill>
                  <a:srgbClr val="000000"/>
                </a:solidFill>
                <a:latin typeface="Arial" pitchFamily="34" charset="0"/>
                <a:cs typeface="Arial" pitchFamily="34" charset="0"/>
              </a:rPr>
              <a:t>...while immigration &amp; education important, but falling...</a:t>
            </a:r>
          </a:p>
        </p:txBody>
      </p:sp>
      <p:sp>
        <p:nvSpPr>
          <p:cNvPr id="72" name="ColumnHeader"/>
          <p:cNvSpPr txBox="1"/>
          <p:nvPr/>
        </p:nvSpPr>
        <p:spPr>
          <a:xfrm>
            <a:off x="6151917" y="1155732"/>
            <a:ext cx="2780733" cy="615553"/>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0" tIns="89999" rIns="0" bIns="89999" anchor="b">
            <a:spAutoFit/>
          </a:bodyPr>
          <a:lstStyle/>
          <a:p>
            <a:pPr algn="ctr">
              <a:buSzPct val="100000"/>
            </a:pPr>
            <a:r>
              <a:rPr lang="en-US" sz="1400" b="1" dirty="0" smtClean="0">
                <a:solidFill>
                  <a:srgbClr val="000000"/>
                </a:solidFill>
                <a:latin typeface="Arial" pitchFamily="34" charset="0"/>
                <a:cs typeface="Arial" pitchFamily="34" charset="0"/>
              </a:rPr>
              <a:t>... and health and housing remain lowest priorities</a:t>
            </a:r>
          </a:p>
        </p:txBody>
      </p:sp>
      <p:sp>
        <p:nvSpPr>
          <p:cNvPr id="73" name="Rectangle 3"/>
          <p:cNvSpPr>
            <a:spLocks noChangeArrowheads="1"/>
          </p:cNvSpPr>
          <p:nvPr/>
        </p:nvSpPr>
        <p:spPr bwMode="gray">
          <a:xfrm>
            <a:off x="441594" y="6324602"/>
            <a:ext cx="8718013" cy="328613"/>
          </a:xfrm>
          <a:prstGeom prst="rect">
            <a:avLst/>
          </a:prstGeom>
          <a:noFill/>
          <a:ln w="9525" algn="ctr">
            <a:noFill/>
            <a:miter lim="800000"/>
            <a:headEnd type="none" w="lg" len="lg"/>
            <a:tailEnd type="none" w="lg" len="lg"/>
          </a:ln>
        </p:spPr>
        <p:txBody>
          <a:bodyPr lIns="0" tIns="0" rIns="0" bIns="0" anchor="b"/>
          <a:lstStyle/>
          <a:p>
            <a:pPr>
              <a:lnSpc>
                <a:spcPct val="90000"/>
              </a:lnSpc>
            </a:pPr>
            <a:r>
              <a:rPr lang="en-US" sz="800" dirty="0" smtClean="0">
                <a:solidFill>
                  <a:srgbClr val="000000"/>
                </a:solidFill>
                <a:latin typeface="Arial" pitchFamily="34" charset="0"/>
                <a:cs typeface="Arial" pitchFamily="34" charset="0"/>
              </a:rPr>
              <a:t>Source: </a:t>
            </a:r>
            <a:r>
              <a:rPr lang="en-US" sz="800" dirty="0" err="1" smtClean="0">
                <a:solidFill>
                  <a:srgbClr val="000000"/>
                </a:solidFill>
                <a:latin typeface="Arial" pitchFamily="34" charset="0"/>
                <a:cs typeface="Arial" pitchFamily="34" charset="0"/>
              </a:rPr>
              <a:t>NiLP</a:t>
            </a:r>
            <a:r>
              <a:rPr lang="en-US" sz="800" dirty="0" smtClean="0">
                <a:solidFill>
                  <a:srgbClr val="000000"/>
                </a:solidFill>
                <a:latin typeface="Arial" pitchFamily="34" charset="0"/>
                <a:cs typeface="Arial" pitchFamily="34" charset="0"/>
              </a:rPr>
              <a:t> National Latino Opinion Leaders Survey 2015 (N=345), 2013 (N=359)</a:t>
            </a:r>
            <a:endParaRPr lang="en-US" sz="800" dirty="0">
              <a:solidFill>
                <a:srgbClr val="000000"/>
              </a:solidFill>
              <a:latin typeface="Arial" pitchFamily="34" charset="0"/>
              <a:cs typeface="Arial" pitchFamily="34" charset="0"/>
            </a:endParaRPr>
          </a:p>
        </p:txBody>
      </p:sp>
      <p:sp>
        <p:nvSpPr>
          <p:cNvPr id="28" name="ColumnHeader"/>
          <p:cNvSpPr txBox="1"/>
          <p:nvPr/>
        </p:nvSpPr>
        <p:spPr>
          <a:xfrm>
            <a:off x="379695" y="1158642"/>
            <a:ext cx="2780733" cy="612643"/>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0" tIns="89999" rIns="0" bIns="89999" anchor="b">
            <a:spAutoFit/>
          </a:bodyPr>
          <a:lstStyle/>
          <a:p>
            <a:pPr algn="ctr">
              <a:buSzPct val="100000"/>
            </a:pPr>
            <a:r>
              <a:rPr lang="en-US" sz="1400" b="1" dirty="0" smtClean="0">
                <a:solidFill>
                  <a:srgbClr val="000000"/>
                </a:solidFill>
                <a:latin typeface="Arial" pitchFamily="34" charset="0"/>
                <a:cs typeface="Arial" pitchFamily="34" charset="0"/>
              </a:rPr>
              <a:t>Spike in concern for economic issues last two years...</a:t>
            </a:r>
          </a:p>
        </p:txBody>
      </p:sp>
      <p:cxnSp>
        <p:nvCxnSpPr>
          <p:cNvPr id="29" name="Straight Connector 28"/>
          <p:cNvCxnSpPr/>
          <p:nvPr/>
        </p:nvCxnSpPr>
        <p:spPr>
          <a:xfrm>
            <a:off x="3219823" y="2345848"/>
            <a:ext cx="0" cy="315932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16842" y="2337496"/>
            <a:ext cx="0" cy="315932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takeaway_box"/>
          <p:cNvSpPr>
            <a:spLocks noChangeArrowheads="1"/>
          </p:cNvSpPr>
          <p:nvPr/>
        </p:nvSpPr>
        <p:spPr bwMode="gray">
          <a:xfrm>
            <a:off x="1748978" y="5776913"/>
            <a:ext cx="6103246" cy="531812"/>
          </a:xfrm>
          <a:prstGeom prst="rect">
            <a:avLst/>
          </a:prstGeom>
          <a:solidFill>
            <a:schemeClr val="tx2"/>
          </a:solidFill>
          <a:ln w="9525" algn="ctr">
            <a:solidFill>
              <a:schemeClr val="tx2"/>
            </a:solidFill>
            <a:miter lim="800000"/>
            <a:headEnd type="none" w="lg" len="lg"/>
            <a:tailEnd type="none" w="lg" len="lg"/>
          </a:ln>
        </p:spPr>
        <p:txBody>
          <a:bodyPr anchor="ctr" anchorCtr="1"/>
          <a:lstStyle/>
          <a:p>
            <a:pPr algn="ctr"/>
            <a:r>
              <a:rPr lang="en-US" sz="1600" b="1" dirty="0" smtClean="0">
                <a:solidFill>
                  <a:srgbClr val="FFFFFF"/>
                </a:solidFill>
                <a:latin typeface="Arial" pitchFamily="34" charset="0"/>
                <a:cs typeface="Arial" pitchFamily="34" charset="0"/>
              </a:rPr>
              <a:t>Education and housing work is also an important driver of improving income inequality and job prospects of Latinos</a:t>
            </a:r>
            <a:endParaRPr lang="en-US" sz="1600" b="1" dirty="0">
              <a:solidFill>
                <a:srgbClr val="FFFFFF"/>
              </a:solidFill>
              <a:latin typeface="Arial" pitchFamily="34" charset="0"/>
              <a:cs typeface="Arial" pitchFamily="34" charset="0"/>
            </a:endParaRPr>
          </a:p>
        </p:txBody>
      </p:sp>
      <p:sp>
        <p:nvSpPr>
          <p:cNvPr id="27" name="TextBox 26"/>
          <p:cNvSpPr txBox="1"/>
          <p:nvPr/>
        </p:nvSpPr>
        <p:spPr>
          <a:xfrm>
            <a:off x="4123557" y="2433419"/>
            <a:ext cx="1769671" cy="612645"/>
          </a:xfrm>
          <a:prstGeom prst="rect">
            <a:avLst/>
          </a:prstGeom>
          <a:noFill/>
        </p:spPr>
        <p:txBody>
          <a:bodyPr wrap="square" tIns="90000" bIns="90000" rtlCol="0">
            <a:spAutoFit/>
          </a:bodyPr>
          <a:lstStyle/>
          <a:p>
            <a:pPr algn="ctr"/>
            <a:r>
              <a:rPr lang="en-US" sz="1400" i="1" dirty="0" smtClean="0">
                <a:latin typeface="Arial" pitchFamily="34" charset="0"/>
                <a:cs typeface="Arial" pitchFamily="34" charset="0"/>
              </a:rPr>
              <a:t>Latino Policy Forum expertise exists</a:t>
            </a:r>
          </a:p>
        </p:txBody>
      </p:sp>
      <p:cxnSp>
        <p:nvCxnSpPr>
          <p:cNvPr id="34" name="Straight Arrow Connector 33"/>
          <p:cNvCxnSpPr/>
          <p:nvPr/>
        </p:nvCxnSpPr>
        <p:spPr>
          <a:xfrm flipH="1">
            <a:off x="4276017" y="3046063"/>
            <a:ext cx="607912" cy="400522"/>
          </a:xfrm>
          <a:prstGeom prst="straightConnector1">
            <a:avLst/>
          </a:prstGeom>
          <a:ln>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83929" y="3046063"/>
            <a:ext cx="460910" cy="400522"/>
          </a:xfrm>
          <a:prstGeom prst="straightConnector1">
            <a:avLst/>
          </a:prstGeom>
          <a:ln>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449748" y="3910817"/>
            <a:ext cx="1769671" cy="612645"/>
          </a:xfrm>
          <a:prstGeom prst="rect">
            <a:avLst/>
          </a:prstGeom>
          <a:noFill/>
        </p:spPr>
        <p:txBody>
          <a:bodyPr wrap="square" tIns="90000" bIns="90000" rtlCol="0">
            <a:spAutoFit/>
          </a:bodyPr>
          <a:lstStyle/>
          <a:p>
            <a:pPr algn="ctr"/>
            <a:r>
              <a:rPr lang="en-US" sz="1400" i="1" dirty="0" smtClean="0">
                <a:latin typeface="Arial" pitchFamily="34" charset="0"/>
                <a:cs typeface="Arial" pitchFamily="34" charset="0"/>
              </a:rPr>
              <a:t>Historical focus</a:t>
            </a:r>
          </a:p>
          <a:p>
            <a:pPr algn="ctr"/>
            <a:r>
              <a:rPr lang="en-US" sz="1400" i="1" dirty="0" smtClean="0">
                <a:latin typeface="Arial" pitchFamily="34" charset="0"/>
                <a:cs typeface="Arial" pitchFamily="34" charset="0"/>
              </a:rPr>
              <a:t>of Forum</a:t>
            </a:r>
          </a:p>
        </p:txBody>
      </p:sp>
      <p:cxnSp>
        <p:nvCxnSpPr>
          <p:cNvPr id="44" name="Straight Arrow Connector 43"/>
          <p:cNvCxnSpPr/>
          <p:nvPr/>
        </p:nvCxnSpPr>
        <p:spPr>
          <a:xfrm>
            <a:off x="8224759" y="4454003"/>
            <a:ext cx="109825" cy="338609"/>
          </a:xfrm>
          <a:prstGeom prst="straightConnector1">
            <a:avLst/>
          </a:prstGeom>
          <a:ln>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p:cNvGraphicFramePr>
            <a:graphicFrameLocks noChangeAspect="1"/>
          </p:cNvGraphicFramePr>
          <p:nvPr>
            <p:custDataLst>
              <p:tags r:id="rId2"/>
            </p:custDataLst>
          </p:nvPr>
        </p:nvGraphicFramePr>
        <p:xfrm>
          <a:off x="1538" y="1590"/>
          <a:ext cx="1538" cy="1587"/>
        </p:xfrm>
        <a:graphic>
          <a:graphicData uri="http://schemas.openxmlformats.org/presentationml/2006/ole">
            <mc:AlternateContent xmlns:mc="http://schemas.openxmlformats.org/markup-compatibility/2006">
              <mc:Choice xmlns:v="urn:schemas-microsoft-com:vml" Requires="v">
                <p:oleObj spid="_x0000_s29844" name="think-cell Slide" r:id="rId21" imgW="216" imgH="216" progId="TCLayout.ActiveDocument.1">
                  <p:embed/>
                </p:oleObj>
              </mc:Choice>
              <mc:Fallback>
                <p:oleObj name="think-cell Slide" r:id="rId21" imgW="216" imgH="216" progId="TCLayout.ActiveDocument.1">
                  <p:embed/>
                  <p:pic>
                    <p:nvPicPr>
                      <p:cNvPr id="0" name="Picture 2"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38" y="1590"/>
                        <a:ext cx="1538"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Rectangle 33" hidden="1"/>
          <p:cNvSpPr/>
          <p:nvPr>
            <p:custDataLst>
              <p:tags r:id="rId3"/>
            </p:custDataLst>
          </p:nvPr>
        </p:nvSpPr>
        <p:spPr bwMode="gray">
          <a:xfrm>
            <a:off x="0" y="0"/>
            <a:ext cx="153866"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rgbClr val="000000"/>
              </a:solidFill>
              <a:latin typeface="Arial"/>
              <a:sym typeface="Arial"/>
            </a:endParaRPr>
          </a:p>
        </p:txBody>
      </p:sp>
      <p:sp>
        <p:nvSpPr>
          <p:cNvPr id="2" name="Title 1"/>
          <p:cNvSpPr>
            <a:spLocks noGrp="1"/>
          </p:cNvSpPr>
          <p:nvPr>
            <p:ph type="title"/>
          </p:nvPr>
        </p:nvSpPr>
        <p:spPr>
          <a:xfrm>
            <a:off x="434904" y="361848"/>
            <a:ext cx="6971129" cy="831600"/>
          </a:xfrm>
        </p:spPr>
        <p:txBody>
          <a:bodyPr/>
          <a:lstStyle/>
          <a:p>
            <a:r>
              <a:rPr lang="en-US" dirty="0" smtClean="0">
                <a:solidFill>
                  <a:srgbClr val="DC6E00"/>
                </a:solidFill>
                <a:cs typeface="Arial" pitchFamily="34" charset="0"/>
              </a:rPr>
              <a:t>Needs: </a:t>
            </a:r>
            <a:r>
              <a:rPr lang="en-US" dirty="0" smtClean="0"/>
              <a:t>These trends hold true in Illinois, where growing Latino population is struggling to find good jobs and education</a:t>
            </a:r>
            <a:endParaRPr lang="en-US" dirty="0"/>
          </a:p>
        </p:txBody>
      </p:sp>
      <p:sp>
        <p:nvSpPr>
          <p:cNvPr id="36" name="ColumnHeader"/>
          <p:cNvSpPr>
            <a:spLocks noChangeArrowheads="1"/>
          </p:cNvSpPr>
          <p:nvPr/>
        </p:nvSpPr>
        <p:spPr bwMode="gray">
          <a:xfrm>
            <a:off x="441596" y="1361242"/>
            <a:ext cx="2604940" cy="677108"/>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anchor="b">
            <a:spAutoFit/>
          </a:bodyPr>
          <a:lstStyle/>
          <a:p>
            <a:pPr algn="ctr"/>
            <a:r>
              <a:rPr lang="en-US" sz="1600" b="1" dirty="0" smtClean="0">
                <a:solidFill>
                  <a:srgbClr val="000000"/>
                </a:solidFill>
                <a:latin typeface="Arial" pitchFamily="34" charset="0"/>
                <a:cs typeface="Arial" pitchFamily="34" charset="0"/>
              </a:rPr>
              <a:t>Latinos still lowest earners in Illinois</a:t>
            </a:r>
            <a:endParaRPr lang="en-US" sz="1600" b="1" dirty="0">
              <a:solidFill>
                <a:srgbClr val="000000"/>
              </a:solidFill>
              <a:latin typeface="Arial" pitchFamily="34" charset="0"/>
              <a:cs typeface="Arial" pitchFamily="34" charset="0"/>
            </a:endParaRPr>
          </a:p>
        </p:txBody>
      </p:sp>
      <p:sp>
        <p:nvSpPr>
          <p:cNvPr id="38" name="ColumnHeader"/>
          <p:cNvSpPr>
            <a:spLocks noChangeArrowheads="1"/>
          </p:cNvSpPr>
          <p:nvPr/>
        </p:nvSpPr>
        <p:spPr bwMode="gray">
          <a:xfrm>
            <a:off x="3498899" y="1364152"/>
            <a:ext cx="2604941" cy="674198"/>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lIns="0" tIns="89999" rIns="0" bIns="89999" anchor="b">
            <a:spAutoFit/>
          </a:bodyPr>
          <a:lstStyle/>
          <a:p>
            <a:pPr algn="ctr"/>
            <a:r>
              <a:rPr lang="en-US" sz="1600" b="1" dirty="0" smtClean="0">
                <a:solidFill>
                  <a:srgbClr val="000000"/>
                </a:solidFill>
                <a:latin typeface="Arial" pitchFamily="34" charset="0"/>
                <a:cs typeface="Arial" pitchFamily="34" charset="0"/>
              </a:rPr>
              <a:t>Latinos have highest school dropout rates for IL</a:t>
            </a:r>
            <a:endParaRPr lang="en-US" sz="1600" b="1" dirty="0">
              <a:solidFill>
                <a:srgbClr val="000000"/>
              </a:solidFill>
              <a:latin typeface="Arial" pitchFamily="34" charset="0"/>
              <a:cs typeface="Arial" pitchFamily="34" charset="0"/>
            </a:endParaRPr>
          </a:p>
        </p:txBody>
      </p:sp>
      <p:sp>
        <p:nvSpPr>
          <p:cNvPr id="40" name="ColumnHeader"/>
          <p:cNvSpPr>
            <a:spLocks noChangeArrowheads="1"/>
          </p:cNvSpPr>
          <p:nvPr/>
        </p:nvSpPr>
        <p:spPr bwMode="gray">
          <a:xfrm>
            <a:off x="6546974" y="1117930"/>
            <a:ext cx="2604940" cy="920420"/>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lIns="0" tIns="89999" rIns="0" bIns="89999" anchor="b">
            <a:spAutoFit/>
          </a:bodyPr>
          <a:lstStyle/>
          <a:p>
            <a:pPr algn="ctr"/>
            <a:r>
              <a:rPr lang="en-US" sz="1600" b="1" dirty="0" smtClean="0">
                <a:solidFill>
                  <a:srgbClr val="000000"/>
                </a:solidFill>
                <a:latin typeface="Arial" pitchFamily="34" charset="0"/>
                <a:cs typeface="Arial" pitchFamily="34" charset="0"/>
              </a:rPr>
              <a:t>Despite growing population, resources slow to reallocate</a:t>
            </a:r>
            <a:endParaRPr lang="en-US" sz="1600" b="1" dirty="0">
              <a:solidFill>
                <a:srgbClr val="000000"/>
              </a:solidFill>
              <a:latin typeface="Arial" pitchFamily="34" charset="0"/>
              <a:cs typeface="Arial" pitchFamily="34" charset="0"/>
            </a:endParaRPr>
          </a:p>
        </p:txBody>
      </p:sp>
      <p:graphicFrame>
        <p:nvGraphicFramePr>
          <p:cNvPr id="3" name="Object 51"/>
          <p:cNvGraphicFramePr>
            <a:graphicFrameLocks noChangeAspect="1"/>
          </p:cNvGraphicFramePr>
          <p:nvPr>
            <p:custDataLst>
              <p:tags r:id="rId4"/>
            </p:custDataLst>
            <p:extLst>
              <p:ext uri="{D42A27DB-BD31-4B8C-83A1-F6EECF244321}">
                <p14:modId xmlns:p14="http://schemas.microsoft.com/office/powerpoint/2010/main" val="894993199"/>
              </p:ext>
            </p:extLst>
          </p:nvPr>
        </p:nvGraphicFramePr>
        <p:xfrm>
          <a:off x="355600" y="2260601"/>
          <a:ext cx="2474068" cy="3106507"/>
        </p:xfrm>
        <a:graphic>
          <a:graphicData uri="http://schemas.openxmlformats.org/drawingml/2006/chart">
            <c:chart xmlns:c="http://schemas.openxmlformats.org/drawingml/2006/chart" xmlns:r="http://schemas.openxmlformats.org/officeDocument/2006/relationships" r:id="rId23"/>
          </a:graphicData>
        </a:graphic>
      </p:graphicFrame>
      <p:sp>
        <p:nvSpPr>
          <p:cNvPr id="62" name="Text Placeholder 116"/>
          <p:cNvSpPr>
            <a:spLocks noGrp="1"/>
          </p:cNvSpPr>
          <p:nvPr>
            <p:custDataLst>
              <p:tags r:id="rId5"/>
            </p:custDataLst>
          </p:nvPr>
        </p:nvSpPr>
        <p:spPr bwMode="gray">
          <a:xfrm>
            <a:off x="2203450" y="5291137"/>
            <a:ext cx="498393"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000" b="0" dirty="0" smtClean="0"/>
              <a:t>Latinos</a:t>
            </a:r>
            <a:endParaRPr lang="en-US" sz="1000" b="0" dirty="0">
              <a:latin typeface="Arial"/>
              <a:sym typeface="Arial"/>
            </a:endParaRPr>
          </a:p>
        </p:txBody>
      </p:sp>
      <p:sp>
        <p:nvSpPr>
          <p:cNvPr id="54" name="Text Placeholder 111"/>
          <p:cNvSpPr>
            <a:spLocks noGrp="1"/>
          </p:cNvSpPr>
          <p:nvPr>
            <p:custDataLst>
              <p:tags r:id="rId6"/>
            </p:custDataLst>
          </p:nvPr>
        </p:nvSpPr>
        <p:spPr bwMode="gray">
          <a:xfrm>
            <a:off x="920750" y="5291137"/>
            <a:ext cx="609499"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A671EE3-5A85-4C24-827D-98DAD18646A1}" type="datetime'''''''''''''''''C''a''u''ca''s''''''ia''''''''''''''n'''">
              <a:rPr lang="en-US" sz="1000" b="0" smtClean="0"/>
              <a:pPr algn="ctr">
                <a:spcBef>
                  <a:spcPct val="0"/>
                </a:spcBef>
                <a:spcAft>
                  <a:spcPct val="0"/>
                </a:spcAft>
              </a:pPr>
              <a:t>Caucasian</a:t>
            </a:fld>
            <a:endParaRPr lang="en-US" sz="1000" b="0">
              <a:sym typeface="+mn-lt"/>
            </a:endParaRPr>
          </a:p>
        </p:txBody>
      </p:sp>
      <p:sp>
        <p:nvSpPr>
          <p:cNvPr id="51" name="Text Placeholder 109"/>
          <p:cNvSpPr>
            <a:spLocks noGrp="1"/>
          </p:cNvSpPr>
          <p:nvPr>
            <p:custDataLst>
              <p:tags r:id="rId7"/>
            </p:custDataLst>
          </p:nvPr>
        </p:nvSpPr>
        <p:spPr bwMode="gray">
          <a:xfrm>
            <a:off x="434904" y="2146300"/>
            <a:ext cx="2591958" cy="182562"/>
          </a:xfrm>
          <a:prstGeom prst="rect">
            <a:avLst/>
          </a:prstGeom>
          <a:noFill/>
          <a:effectLst/>
        </p:spPr>
        <p:txBody>
          <a:bodyPr wrap="none" lIns="0" tIns="0" rIns="0" bIns="0" numCol="1" spc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200" b="0" dirty="0" smtClean="0">
                <a:sym typeface="+mn-lt"/>
              </a:rPr>
              <a:t>Median personal earnings, '000 (2013)</a:t>
            </a:r>
            <a:endParaRPr lang="en-US" sz="1200" b="0" dirty="0">
              <a:sym typeface="+mn-lt"/>
            </a:endParaRPr>
          </a:p>
        </p:txBody>
      </p:sp>
      <p:sp>
        <p:nvSpPr>
          <p:cNvPr id="55" name="Text Placeholder 112"/>
          <p:cNvSpPr>
            <a:spLocks noGrp="1"/>
          </p:cNvSpPr>
          <p:nvPr>
            <p:custDataLst>
              <p:tags r:id="rId8"/>
            </p:custDataLst>
          </p:nvPr>
        </p:nvSpPr>
        <p:spPr bwMode="gray">
          <a:xfrm>
            <a:off x="1679575" y="5291137"/>
            <a:ext cx="322209"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9509FA2-1458-43BF-8356-6D9493253BFE}" type="datetime'''''''''''''''''''B''''''l''''''''''''''a''''''c''''''''''k'''">
              <a:rPr lang="en-US" sz="1000" b="0" smtClean="0"/>
              <a:pPr algn="ctr">
                <a:spcBef>
                  <a:spcPct val="0"/>
                </a:spcBef>
                <a:spcAft>
                  <a:spcPct val="0"/>
                </a:spcAft>
              </a:pPr>
              <a:t>Black</a:t>
            </a:fld>
            <a:endParaRPr lang="en-US" sz="1000" b="0">
              <a:sym typeface="+mn-lt"/>
            </a:endParaRPr>
          </a:p>
        </p:txBody>
      </p:sp>
      <p:sp>
        <p:nvSpPr>
          <p:cNvPr id="59" name="Rectangle 58"/>
          <p:cNvSpPr/>
          <p:nvPr>
            <p:custDataLst>
              <p:tags r:id="rId9"/>
            </p:custDataLst>
          </p:nvPr>
        </p:nvSpPr>
        <p:spPr bwMode="gray">
          <a:xfrm>
            <a:off x="2092325" y="2593975"/>
            <a:ext cx="179357" cy="133350"/>
          </a:xfrm>
          <a:prstGeom prst="rect">
            <a:avLst/>
          </a:prstGeom>
          <a:solidFill>
            <a:srgbClr val="FFC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latin typeface="Arial" pitchFamily="34" charset="0"/>
              <a:cs typeface="Arial" pitchFamily="34" charset="0"/>
            </a:endParaRPr>
          </a:p>
        </p:txBody>
      </p:sp>
      <p:sp>
        <p:nvSpPr>
          <p:cNvPr id="65" name="Rectangle 64"/>
          <p:cNvSpPr/>
          <p:nvPr>
            <p:custDataLst>
              <p:tags r:id="rId10"/>
            </p:custDataLst>
          </p:nvPr>
        </p:nvSpPr>
        <p:spPr bwMode="gray">
          <a:xfrm>
            <a:off x="2092325" y="2797175"/>
            <a:ext cx="179357" cy="133350"/>
          </a:xfrm>
          <a:prstGeom prst="rect">
            <a:avLst/>
          </a:prstGeom>
          <a:solidFill>
            <a:srgbClr val="E2881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latin typeface="Arial" pitchFamily="34" charset="0"/>
              <a:cs typeface="Arial" pitchFamily="34" charset="0"/>
            </a:endParaRPr>
          </a:p>
        </p:txBody>
      </p:sp>
      <p:sp>
        <p:nvSpPr>
          <p:cNvPr id="64" name="Text Placeholder 118"/>
          <p:cNvSpPr>
            <a:spLocks noGrp="1"/>
          </p:cNvSpPr>
          <p:nvPr>
            <p:custDataLst>
              <p:tags r:id="rId11"/>
            </p:custDataLst>
          </p:nvPr>
        </p:nvSpPr>
        <p:spPr bwMode="gray">
          <a:xfrm>
            <a:off x="2322512" y="2794000"/>
            <a:ext cx="352367"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63C0FE1B-8A85-4E65-A585-692FA43F6A0C}" type="datetime'''I''''''ll''''''i''''n''''''''''''''''''''''o''''''i''s'''''">
              <a:rPr lang="en-US" sz="1000" b="0" smtClean="0">
                <a:latin typeface="Arial"/>
                <a:sym typeface="Arial"/>
              </a:rPr>
              <a:pPr>
                <a:spcBef>
                  <a:spcPct val="0"/>
                </a:spcBef>
                <a:spcAft>
                  <a:spcPct val="0"/>
                </a:spcAft>
              </a:pPr>
              <a:t>Illinois</a:t>
            </a:fld>
            <a:endParaRPr lang="en-US" sz="1000" b="0">
              <a:latin typeface="Arial"/>
              <a:sym typeface="Arial"/>
            </a:endParaRPr>
          </a:p>
        </p:txBody>
      </p:sp>
      <p:sp>
        <p:nvSpPr>
          <p:cNvPr id="56" name="Text Placeholder 113"/>
          <p:cNvSpPr>
            <a:spLocks noGrp="1"/>
          </p:cNvSpPr>
          <p:nvPr>
            <p:custDataLst>
              <p:tags r:id="rId12"/>
            </p:custDataLst>
          </p:nvPr>
        </p:nvSpPr>
        <p:spPr bwMode="gray">
          <a:xfrm>
            <a:off x="2322512" y="2590800"/>
            <a:ext cx="463473"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7B41C54B-2153-4FE9-A83B-0771FC8AC756}" type="datetime'''''N''a''''''''ti''''o''''''''''''''''''''''''''''n''a''l'">
              <a:rPr lang="en-US" sz="1000" b="0" smtClean="0"/>
              <a:pPr>
                <a:spcBef>
                  <a:spcPct val="0"/>
                </a:spcBef>
                <a:spcAft>
                  <a:spcPct val="0"/>
                </a:spcAft>
              </a:pPr>
              <a:t>National</a:t>
            </a:fld>
            <a:endParaRPr lang="en-US" sz="1000" b="0">
              <a:sym typeface="+mn-lt"/>
            </a:endParaRPr>
          </a:p>
        </p:txBody>
      </p:sp>
      <p:sp>
        <p:nvSpPr>
          <p:cNvPr id="87" name="FlowTriangle"/>
          <p:cNvSpPr>
            <a:spLocks noChangeArrowheads="1"/>
          </p:cNvSpPr>
          <p:nvPr/>
        </p:nvSpPr>
        <p:spPr bwMode="gray">
          <a:xfrm rot="5400000">
            <a:off x="4648134" y="3644712"/>
            <a:ext cx="3505200" cy="292478"/>
          </a:xfrm>
          <a:prstGeom prst="triangle">
            <a:avLst>
              <a:gd name="adj" fmla="val 50000"/>
            </a:avLst>
          </a:prstGeom>
          <a:solidFill>
            <a:schemeClr val="accent5">
              <a:lumMod val="60000"/>
              <a:lumOff val="40000"/>
            </a:schemeClr>
          </a:solidFill>
          <a:ln w="9525" algn="ctr">
            <a:noFill/>
            <a:miter lim="800000"/>
            <a:headEnd/>
            <a:tailEnd/>
          </a:ln>
        </p:spPr>
        <p:txBody>
          <a:bodyPr rot="10800000" vert="eaVert" wrap="none" anchor="ctr"/>
          <a:lstStyle/>
          <a:p>
            <a:pPr algn="ctr"/>
            <a:endParaRPr lang="en-US" sz="1400" b="1" dirty="0">
              <a:solidFill>
                <a:srgbClr val="000000"/>
              </a:solidFill>
              <a:latin typeface="Arial" pitchFamily="34" charset="0"/>
              <a:cs typeface="Arial" pitchFamily="34" charset="0"/>
            </a:endParaRPr>
          </a:p>
        </p:txBody>
      </p:sp>
      <p:sp>
        <p:nvSpPr>
          <p:cNvPr id="23" name="Rectangle 3"/>
          <p:cNvSpPr>
            <a:spLocks noChangeArrowheads="1"/>
          </p:cNvSpPr>
          <p:nvPr/>
        </p:nvSpPr>
        <p:spPr bwMode="gray">
          <a:xfrm>
            <a:off x="441594" y="6324602"/>
            <a:ext cx="8718013" cy="328613"/>
          </a:xfrm>
          <a:prstGeom prst="rect">
            <a:avLst/>
          </a:prstGeom>
          <a:noFill/>
          <a:ln w="9525" algn="ctr">
            <a:noFill/>
            <a:miter lim="800000"/>
            <a:headEnd type="none" w="lg" len="lg"/>
            <a:tailEnd type="none" w="lg" len="lg"/>
          </a:ln>
        </p:spPr>
        <p:txBody>
          <a:bodyPr lIns="0" tIns="0" rIns="0" bIns="0" anchor="b"/>
          <a:lstStyle/>
          <a:p>
            <a:pPr>
              <a:lnSpc>
                <a:spcPct val="90000"/>
              </a:lnSpc>
            </a:pPr>
            <a:r>
              <a:rPr lang="en-US" sz="800" dirty="0" smtClean="0">
                <a:solidFill>
                  <a:srgbClr val="000000"/>
                </a:solidFill>
                <a:latin typeface="Arial" pitchFamily="34" charset="0"/>
                <a:cs typeface="Arial" pitchFamily="34" charset="0"/>
              </a:rPr>
              <a:t>Source: Pew Research Center on Hispanic Trends: Statistical Portrait of Hispanics in the United States and Illinois, 2011</a:t>
            </a:r>
            <a:endParaRPr lang="en-US" sz="800" dirty="0">
              <a:solidFill>
                <a:srgbClr val="000000"/>
              </a:solidFill>
              <a:latin typeface="Arial" pitchFamily="34" charset="0"/>
              <a:cs typeface="Arial" pitchFamily="34" charset="0"/>
            </a:endParaRPr>
          </a:p>
        </p:txBody>
      </p:sp>
      <p:sp>
        <p:nvSpPr>
          <p:cNvPr id="24" name="TextColumnContent"/>
          <p:cNvSpPr>
            <a:spLocks noChangeArrowheads="1"/>
          </p:cNvSpPr>
          <p:nvPr/>
        </p:nvSpPr>
        <p:spPr bwMode="gray">
          <a:xfrm>
            <a:off x="3498900" y="5543550"/>
            <a:ext cx="2604941" cy="781051"/>
          </a:xfrm>
          <a:prstGeom prst="rect">
            <a:avLst/>
          </a:prstGeom>
          <a:solidFill>
            <a:schemeClr val="tx2"/>
          </a:solidFill>
          <a:ln w="9525" algn="ctr">
            <a:solidFill>
              <a:schemeClr val="accent2"/>
            </a:solidFill>
            <a:miter lim="800000"/>
            <a:headEnd type="none" w="lg" len="lg"/>
            <a:tailEnd type="none" w="lg" len="lg"/>
          </a:ln>
          <a:effectLst/>
        </p:spPr>
        <p:txBody>
          <a:bodyPr lIns="0" tIns="89999" rIns="0" bIns="89999"/>
          <a:lstStyle/>
          <a:p>
            <a:pPr algn="ctr"/>
            <a:r>
              <a:rPr lang="en-US" sz="1200" b="1" dirty="0" smtClean="0">
                <a:solidFill>
                  <a:schemeClr val="bg1"/>
                </a:solidFill>
                <a:latin typeface="Arial" pitchFamily="34" charset="0"/>
                <a:cs typeface="Arial" pitchFamily="34" charset="0"/>
              </a:rPr>
              <a:t>Latino males at nearly 30% dropout levels, highest of any demographic</a:t>
            </a:r>
            <a:endParaRPr lang="en-US" sz="1100" b="1" dirty="0">
              <a:solidFill>
                <a:schemeClr val="bg1"/>
              </a:solidFill>
              <a:latin typeface="Arial" pitchFamily="34" charset="0"/>
              <a:cs typeface="Arial" pitchFamily="34" charset="0"/>
            </a:endParaRPr>
          </a:p>
        </p:txBody>
      </p:sp>
      <p:graphicFrame>
        <p:nvGraphicFramePr>
          <p:cNvPr id="4" name="Object 25"/>
          <p:cNvGraphicFramePr>
            <a:graphicFrameLocks noChangeAspect="1"/>
          </p:cNvGraphicFramePr>
          <p:nvPr>
            <p:custDataLst>
              <p:tags r:id="rId13"/>
            </p:custDataLst>
            <p:extLst>
              <p:ext uri="{D42A27DB-BD31-4B8C-83A1-F6EECF244321}">
                <p14:modId xmlns:p14="http://schemas.microsoft.com/office/powerpoint/2010/main" val="2050014441"/>
              </p:ext>
            </p:extLst>
          </p:nvPr>
        </p:nvGraphicFramePr>
        <p:xfrm>
          <a:off x="3669702" y="2260602"/>
          <a:ext cx="2222483" cy="3106507"/>
        </p:xfrm>
        <a:graphic>
          <a:graphicData uri="http://schemas.openxmlformats.org/drawingml/2006/chart">
            <c:chart xmlns:c="http://schemas.openxmlformats.org/drawingml/2006/chart" xmlns:r="http://schemas.openxmlformats.org/officeDocument/2006/relationships" r:id="rId24"/>
          </a:graphicData>
        </a:graphic>
      </p:graphicFrame>
      <p:sp>
        <p:nvSpPr>
          <p:cNvPr id="27" name="Text Placeholder 116"/>
          <p:cNvSpPr>
            <a:spLocks noGrp="1"/>
          </p:cNvSpPr>
          <p:nvPr>
            <p:custDataLst>
              <p:tags r:id="rId14"/>
            </p:custDataLst>
          </p:nvPr>
        </p:nvSpPr>
        <p:spPr bwMode="gray">
          <a:xfrm>
            <a:off x="5300662" y="5291137"/>
            <a:ext cx="498393"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000" b="0" dirty="0" smtClean="0">
                <a:latin typeface="Arial"/>
                <a:sym typeface="Arial"/>
              </a:rPr>
              <a:t>Latinos</a:t>
            </a:r>
            <a:endParaRPr lang="en-US" sz="1000" b="0" dirty="0">
              <a:latin typeface="Arial"/>
              <a:sym typeface="Arial"/>
            </a:endParaRPr>
          </a:p>
        </p:txBody>
      </p:sp>
      <p:sp>
        <p:nvSpPr>
          <p:cNvPr id="28" name="Text Placeholder 111"/>
          <p:cNvSpPr>
            <a:spLocks noGrp="1"/>
          </p:cNvSpPr>
          <p:nvPr>
            <p:custDataLst>
              <p:tags r:id="rId15"/>
            </p:custDataLst>
          </p:nvPr>
        </p:nvSpPr>
        <p:spPr bwMode="gray">
          <a:xfrm>
            <a:off x="4009362" y="5291137"/>
            <a:ext cx="609499"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7ECEC38-A914-4557-88C2-FAC42DECAC2F}" type="datetime'Ca''''''''''''''''''''''''uc''''''''''as''i''''''''''a''n'''''">
              <a:rPr lang="en-US" sz="1000" b="0" smtClean="0"/>
              <a:pPr algn="ctr">
                <a:spcBef>
                  <a:spcPct val="0"/>
                </a:spcBef>
                <a:spcAft>
                  <a:spcPct val="0"/>
                </a:spcAft>
              </a:pPr>
              <a:t>Caucasian</a:t>
            </a:fld>
            <a:endParaRPr lang="en-US" sz="1000" b="0">
              <a:sym typeface="+mn-lt"/>
            </a:endParaRPr>
          </a:p>
        </p:txBody>
      </p:sp>
      <p:sp>
        <p:nvSpPr>
          <p:cNvPr id="29" name="Text Placeholder 109"/>
          <p:cNvSpPr>
            <a:spLocks noGrp="1"/>
          </p:cNvSpPr>
          <p:nvPr>
            <p:custDataLst>
              <p:tags r:id="rId16"/>
            </p:custDataLst>
          </p:nvPr>
        </p:nvSpPr>
        <p:spPr bwMode="gray">
          <a:xfrm>
            <a:off x="3764928" y="2146300"/>
            <a:ext cx="2211021" cy="182562"/>
          </a:xfrm>
          <a:prstGeom prst="rect">
            <a:avLst/>
          </a:prstGeom>
          <a:noFill/>
          <a:effectLst/>
        </p:spPr>
        <p:txBody>
          <a:bodyPr wrap="none" lIns="0" tIns="0" rIns="0" bIns="0" numCol="1" spc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200" b="0" dirty="0" smtClean="0">
                <a:sym typeface="+mn-lt"/>
              </a:rPr>
              <a:t>High school dropout rates (2010)</a:t>
            </a:r>
            <a:endParaRPr lang="en-US" sz="1200" b="0" dirty="0">
              <a:sym typeface="+mn-lt"/>
            </a:endParaRPr>
          </a:p>
        </p:txBody>
      </p:sp>
      <p:sp>
        <p:nvSpPr>
          <p:cNvPr id="30" name="Text Placeholder 112"/>
          <p:cNvSpPr>
            <a:spLocks noGrp="1"/>
          </p:cNvSpPr>
          <p:nvPr>
            <p:custDataLst>
              <p:tags r:id="rId17"/>
            </p:custDataLst>
          </p:nvPr>
        </p:nvSpPr>
        <p:spPr bwMode="gray">
          <a:xfrm>
            <a:off x="4771236" y="5291137"/>
            <a:ext cx="322209"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4CDAA21E-F436-45BF-B5FD-BE74400C3B5C}" type="datetime'B''''''''''''l''''''''''''''''''''a''''ck'''''''">
              <a:rPr lang="en-US" sz="1000" b="0" smtClean="0"/>
              <a:pPr algn="ctr">
                <a:spcBef>
                  <a:spcPct val="0"/>
                </a:spcBef>
                <a:spcAft>
                  <a:spcPct val="0"/>
                </a:spcAft>
              </a:pPr>
              <a:t>Black</a:t>
            </a:fld>
            <a:endParaRPr lang="en-US" sz="1000" b="0">
              <a:sym typeface="+mn-lt"/>
            </a:endParaRPr>
          </a:p>
        </p:txBody>
      </p:sp>
      <p:sp>
        <p:nvSpPr>
          <p:cNvPr id="32" name="Rectangle 31"/>
          <p:cNvSpPr/>
          <p:nvPr>
            <p:custDataLst>
              <p:tags r:id="rId18"/>
            </p:custDataLst>
          </p:nvPr>
        </p:nvSpPr>
        <p:spPr bwMode="gray">
          <a:xfrm>
            <a:off x="4092575" y="2593975"/>
            <a:ext cx="179357" cy="133350"/>
          </a:xfrm>
          <a:prstGeom prst="rect">
            <a:avLst/>
          </a:prstGeom>
          <a:solidFill>
            <a:srgbClr val="FA9D5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latin typeface="Arial" pitchFamily="34" charset="0"/>
              <a:cs typeface="Arial" pitchFamily="34" charset="0"/>
            </a:endParaRPr>
          </a:p>
        </p:txBody>
      </p:sp>
      <p:sp>
        <p:nvSpPr>
          <p:cNvPr id="33" name="Text Placeholder 118"/>
          <p:cNvSpPr>
            <a:spLocks noGrp="1"/>
          </p:cNvSpPr>
          <p:nvPr>
            <p:custDataLst>
              <p:tags r:id="rId19"/>
            </p:custDataLst>
          </p:nvPr>
        </p:nvSpPr>
        <p:spPr bwMode="gray">
          <a:xfrm>
            <a:off x="4322762" y="2590800"/>
            <a:ext cx="352367"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3FD9A7C9-9CCA-4DE0-822E-AAE2A9BE3A4D}" type="datetime'I''l''''''''''''''''''''''li''''''n''o''''''''''i''s'''">
              <a:rPr lang="en-US" sz="1000" b="0" smtClean="0"/>
              <a:pPr>
                <a:spcBef>
                  <a:spcPct val="0"/>
                </a:spcBef>
                <a:spcAft>
                  <a:spcPct val="0"/>
                </a:spcAft>
              </a:pPr>
              <a:t>Illinois</a:t>
            </a:fld>
            <a:endParaRPr lang="en-US" sz="1000" b="0">
              <a:latin typeface="Arial"/>
              <a:sym typeface="Arial"/>
            </a:endParaRPr>
          </a:p>
        </p:txBody>
      </p:sp>
      <p:sp>
        <p:nvSpPr>
          <p:cNvPr id="41" name="TextColumnContent"/>
          <p:cNvSpPr>
            <a:spLocks noChangeArrowheads="1"/>
          </p:cNvSpPr>
          <p:nvPr/>
        </p:nvSpPr>
        <p:spPr bwMode="gray">
          <a:xfrm>
            <a:off x="6554666" y="2064116"/>
            <a:ext cx="2604941" cy="634634"/>
          </a:xfrm>
          <a:prstGeom prst="rect">
            <a:avLst/>
          </a:prstGeom>
          <a:noFill/>
          <a:ln w="9525" algn="ctr">
            <a:noFill/>
            <a:miter lim="800000"/>
            <a:headEnd type="none" w="lg" len="lg"/>
            <a:tailEnd type="none" w="lg" len="lg"/>
          </a:ln>
          <a:effectLst/>
        </p:spPr>
        <p:txBody>
          <a:bodyPr lIns="91439" tIns="89999" rIns="91439" bIns="89999"/>
          <a:lstStyle/>
          <a:p>
            <a:r>
              <a:rPr lang="en-US" sz="1100" b="1" dirty="0" smtClean="0">
                <a:solidFill>
                  <a:srgbClr val="000000"/>
                </a:solidFill>
                <a:latin typeface="Arial" pitchFamily="34" charset="0"/>
                <a:cs typeface="Arial" pitchFamily="34" charset="0"/>
              </a:rPr>
              <a:t>Latinos remain under the radar for many policy discussions in IL</a:t>
            </a:r>
          </a:p>
          <a:p>
            <a:pPr marL="288925" lvl="1" indent="-174625">
              <a:buClr>
                <a:srgbClr val="7C1302"/>
              </a:buClr>
              <a:buSzPct val="100000"/>
              <a:buFont typeface="Arial"/>
              <a:buChar char="•"/>
            </a:pPr>
            <a:r>
              <a:rPr lang="en-US" sz="1100" dirty="0" smtClean="0">
                <a:solidFill>
                  <a:srgbClr val="000000"/>
                </a:solidFill>
                <a:latin typeface="Arial"/>
                <a:cs typeface="Arial" pitchFamily="34" charset="0"/>
              </a:rPr>
              <a:t>Seen as a "sleeping giant" which many in IL are not aware make up such a large percentage of population</a:t>
            </a:r>
          </a:p>
          <a:p>
            <a:pPr marL="288925" lvl="1" indent="-174625">
              <a:buClr>
                <a:srgbClr val="7C1302"/>
              </a:buClr>
              <a:buSzPct val="100000"/>
              <a:buFont typeface="Arial"/>
              <a:buChar char="•"/>
            </a:pPr>
            <a:r>
              <a:rPr lang="en-US" sz="1100" dirty="0" smtClean="0">
                <a:solidFill>
                  <a:srgbClr val="000000"/>
                </a:solidFill>
                <a:latin typeface="Arial"/>
                <a:cs typeface="Arial" pitchFamily="34" charset="0"/>
              </a:rPr>
              <a:t>Less vocal in advocacy than other minority groups</a:t>
            </a:r>
          </a:p>
          <a:p>
            <a:pPr marL="288925" lvl="1" indent="-174625" fontAlgn="base">
              <a:buClr>
                <a:srgbClr val="177B57"/>
              </a:buClr>
              <a:buSzPct val="100000"/>
              <a:buFont typeface="Arial"/>
              <a:buChar char="•"/>
            </a:pPr>
            <a:endParaRPr lang="en-US" sz="1100" dirty="0" smtClean="0">
              <a:solidFill>
                <a:srgbClr val="000000"/>
              </a:solidFill>
              <a:latin typeface="Arial" pitchFamily="34" charset="0"/>
              <a:cs typeface="Arial" pitchFamily="34" charset="0"/>
            </a:endParaRPr>
          </a:p>
          <a:p>
            <a:pPr fontAlgn="base">
              <a:buClr>
                <a:srgbClr val="000000"/>
              </a:buClr>
              <a:buSzPct val="100000"/>
              <a:buFont typeface=""/>
            </a:pPr>
            <a:r>
              <a:rPr lang="en-US" sz="1100" b="1" dirty="0" smtClean="0">
                <a:solidFill>
                  <a:srgbClr val="000000"/>
                </a:solidFill>
                <a:latin typeface="Arial" pitchFamily="34" charset="0"/>
                <a:cs typeface="Arial" pitchFamily="34" charset="0"/>
              </a:rPr>
              <a:t>Problems may be exacerbated as Latino communities spread across state to areas less equipped for Latino programs</a:t>
            </a:r>
          </a:p>
          <a:p>
            <a:pPr marL="288925" lvl="1" indent="-174625">
              <a:buClr>
                <a:srgbClr val="7C1302"/>
              </a:buClr>
              <a:buSzPct val="100000"/>
              <a:buFont typeface="Arial"/>
              <a:buChar char="•"/>
            </a:pPr>
            <a:r>
              <a:rPr lang="en-US" sz="1100" dirty="0" smtClean="0">
                <a:solidFill>
                  <a:srgbClr val="000000"/>
                </a:solidFill>
                <a:latin typeface="Arial"/>
                <a:cs typeface="Arial" pitchFamily="34" charset="0"/>
              </a:rPr>
              <a:t>Many school districts are rapidly become majority Latino outside of Cook County</a:t>
            </a:r>
          </a:p>
          <a:p>
            <a:pPr marL="288925" lvl="1" indent="-174625">
              <a:buClr>
                <a:srgbClr val="7C1302"/>
              </a:buClr>
              <a:buSzPct val="100000"/>
              <a:buFont typeface="Arial"/>
              <a:buChar char="•"/>
            </a:pPr>
            <a:r>
              <a:rPr lang="en-US" sz="1100" dirty="0" smtClean="0">
                <a:solidFill>
                  <a:srgbClr val="000000"/>
                </a:solidFill>
                <a:latin typeface="Arial"/>
                <a:cs typeface="Arial" pitchFamily="34" charset="0"/>
              </a:rPr>
              <a:t>More dispersed population adds challenges to direct programming and translation services</a:t>
            </a:r>
          </a:p>
          <a:p>
            <a:pPr>
              <a:buClr>
                <a:srgbClr val="7C1302"/>
              </a:buClr>
              <a:buSzPct val="100000"/>
              <a:buFont typeface=""/>
            </a:pPr>
            <a:endParaRPr lang="en-US" sz="1100" b="1" dirty="0" smtClean="0">
              <a:solidFill>
                <a:srgbClr val="000000"/>
              </a:solidFill>
              <a:latin typeface="Arial"/>
              <a:cs typeface="Arial" pitchFamily="34" charset="0"/>
            </a:endParaRPr>
          </a:p>
          <a:p>
            <a:pPr>
              <a:buClr>
                <a:srgbClr val="7C1302"/>
              </a:buClr>
              <a:buSzPct val="100000"/>
              <a:buFont typeface=""/>
            </a:pPr>
            <a:r>
              <a:rPr lang="en-US" sz="1100" b="1" dirty="0" smtClean="0">
                <a:solidFill>
                  <a:srgbClr val="000000"/>
                </a:solidFill>
                <a:latin typeface="Arial"/>
                <a:cs typeface="Arial" pitchFamily="34" charset="0"/>
              </a:rPr>
              <a:t>Illustrates need for state-level advocacy</a:t>
            </a:r>
          </a:p>
          <a:p>
            <a:pPr marL="288925" lvl="1" indent="-174625" fontAlgn="base">
              <a:buClr>
                <a:srgbClr val="177B57"/>
              </a:buClr>
              <a:buSzPct val="100000"/>
              <a:buFont typeface="Arial"/>
              <a:buChar char="•"/>
            </a:pPr>
            <a:endParaRPr lang="en-US" sz="1100" dirty="0" smtClean="0">
              <a:solidFill>
                <a:srgbClr val="000000"/>
              </a:solidFill>
              <a:latin typeface="Arial"/>
              <a:cs typeface="Arial" pitchFamily="34" charset="0"/>
            </a:endParaRPr>
          </a:p>
          <a:p>
            <a:endParaRPr lang="en-US" sz="11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nvPr>
        </p:nvGraphicFramePr>
        <p:xfrm>
          <a:off x="1538" y="1590"/>
          <a:ext cx="1538" cy="1587"/>
        </p:xfrm>
        <a:graphic>
          <a:graphicData uri="http://schemas.openxmlformats.org/presentationml/2006/ole">
            <mc:AlternateContent xmlns:mc="http://schemas.openxmlformats.org/markup-compatibility/2006">
              <mc:Choice xmlns:v="urn:schemas-microsoft-com:vml" Requires="v">
                <p:oleObj spid="_x0000_s19752" name="think-cell Slide" r:id="rId34" imgW="360" imgH="360" progId="TCLayout.ActiveDocument.1">
                  <p:embed/>
                </p:oleObj>
              </mc:Choice>
              <mc:Fallback>
                <p:oleObj name="think-cell Slide" r:id="rId34" imgW="360" imgH="360" progId="TCLayout.ActiveDocument.1">
                  <p:embed/>
                  <p:pic>
                    <p:nvPicPr>
                      <p:cNvPr id="0" name="Object 3"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38" y="1590"/>
                        <a:ext cx="1538"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hidden="1"/>
          <p:cNvSpPr/>
          <p:nvPr>
            <p:custDataLst>
              <p:tags r:id="rId3"/>
            </p:custDataLst>
          </p:nvPr>
        </p:nvSpPr>
        <p:spPr bwMode="gray">
          <a:xfrm>
            <a:off x="0" y="0"/>
            <a:ext cx="153866"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b="1" dirty="0" smtClean="0">
              <a:solidFill>
                <a:srgbClr val="000000"/>
              </a:solidFill>
              <a:latin typeface="Arial"/>
              <a:sym typeface="Arial"/>
            </a:endParaRPr>
          </a:p>
        </p:txBody>
      </p:sp>
      <p:sp>
        <p:nvSpPr>
          <p:cNvPr id="2" name="Title 1"/>
          <p:cNvSpPr>
            <a:spLocks noGrp="1"/>
          </p:cNvSpPr>
          <p:nvPr>
            <p:ph type="title"/>
          </p:nvPr>
        </p:nvSpPr>
        <p:spPr>
          <a:xfrm>
            <a:off x="443132" y="410296"/>
            <a:ext cx="7005417" cy="831600"/>
          </a:xfrm>
        </p:spPr>
        <p:txBody>
          <a:bodyPr/>
          <a:lstStyle/>
          <a:p>
            <a:r>
              <a:rPr lang="en-US" dirty="0" smtClean="0">
                <a:solidFill>
                  <a:srgbClr val="DC6E00"/>
                </a:solidFill>
              </a:rPr>
              <a:t>Needs: </a:t>
            </a:r>
            <a:r>
              <a:rPr lang="en-US" dirty="0" smtClean="0"/>
              <a:t>Advocacy has outsized impact due to low Latinos representation in political institutions nationwide and in IL</a:t>
            </a:r>
            <a:endParaRPr lang="en-US" dirty="0"/>
          </a:p>
        </p:txBody>
      </p:sp>
      <p:sp>
        <p:nvSpPr>
          <p:cNvPr id="9" name="ColumnHeader"/>
          <p:cNvSpPr>
            <a:spLocks noChangeArrowheads="1"/>
          </p:cNvSpPr>
          <p:nvPr/>
        </p:nvSpPr>
        <p:spPr bwMode="gray">
          <a:xfrm>
            <a:off x="441595" y="1554655"/>
            <a:ext cx="5131410" cy="400110"/>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anchor="b">
            <a:spAutoFit/>
          </a:bodyPr>
          <a:lstStyle/>
          <a:p>
            <a:pPr algn="ctr"/>
            <a:r>
              <a:rPr lang="en-US" sz="1400" b="1" dirty="0" smtClean="0">
                <a:solidFill>
                  <a:srgbClr val="000000"/>
                </a:solidFill>
                <a:latin typeface="Arial" pitchFamily="34" charset="0"/>
                <a:cs typeface="Arial" pitchFamily="34" charset="0"/>
              </a:rPr>
              <a:t>National representation</a:t>
            </a:r>
            <a:endParaRPr lang="en-US" sz="1400" b="1" dirty="0">
              <a:solidFill>
                <a:srgbClr val="000000"/>
              </a:solidFill>
              <a:latin typeface="Arial" pitchFamily="34" charset="0"/>
              <a:cs typeface="Arial" pitchFamily="34" charset="0"/>
            </a:endParaRPr>
          </a:p>
        </p:txBody>
      </p:sp>
      <p:sp>
        <p:nvSpPr>
          <p:cNvPr id="11" name="ColumnHeader"/>
          <p:cNvSpPr>
            <a:spLocks noChangeArrowheads="1"/>
          </p:cNvSpPr>
          <p:nvPr/>
        </p:nvSpPr>
        <p:spPr bwMode="gray">
          <a:xfrm>
            <a:off x="5811497" y="1554655"/>
            <a:ext cx="3349649" cy="400110"/>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anchor="b">
            <a:spAutoFit/>
          </a:bodyPr>
          <a:lstStyle/>
          <a:p>
            <a:pPr algn="ctr"/>
            <a:r>
              <a:rPr lang="en-US" sz="1400" b="1" dirty="0" smtClean="0">
                <a:solidFill>
                  <a:srgbClr val="000000"/>
                </a:solidFill>
                <a:latin typeface="Arial" pitchFamily="34" charset="0"/>
                <a:cs typeface="Arial" pitchFamily="34" charset="0"/>
              </a:rPr>
              <a:t>Illinois representation</a:t>
            </a:r>
            <a:endParaRPr lang="en-US" sz="1400" b="1" dirty="0">
              <a:solidFill>
                <a:srgbClr val="000000"/>
              </a:solidFill>
              <a:latin typeface="Arial" pitchFamily="34" charset="0"/>
              <a:cs typeface="Arial" pitchFamily="34" charset="0"/>
            </a:endParaRPr>
          </a:p>
        </p:txBody>
      </p:sp>
      <p:sp>
        <p:nvSpPr>
          <p:cNvPr id="13" name="takeaway_box"/>
          <p:cNvSpPr>
            <a:spLocks noChangeArrowheads="1"/>
          </p:cNvSpPr>
          <p:nvPr/>
        </p:nvSpPr>
        <p:spPr bwMode="gray">
          <a:xfrm>
            <a:off x="1921780" y="5776913"/>
            <a:ext cx="5759180" cy="531812"/>
          </a:xfrm>
          <a:prstGeom prst="rect">
            <a:avLst/>
          </a:prstGeom>
          <a:solidFill>
            <a:schemeClr val="tx2"/>
          </a:solidFill>
          <a:ln w="9525" algn="ctr">
            <a:solidFill>
              <a:schemeClr val="tx2"/>
            </a:solidFill>
            <a:miter lim="800000"/>
            <a:headEnd type="none" w="lg" len="lg"/>
            <a:tailEnd type="none" w="lg" len="lg"/>
          </a:ln>
        </p:spPr>
        <p:txBody>
          <a:bodyPr anchor="ctr" anchorCtr="1"/>
          <a:lstStyle/>
          <a:p>
            <a:pPr algn="ctr"/>
            <a:r>
              <a:rPr lang="en-US" sz="1600" b="1" dirty="0" smtClean="0">
                <a:solidFill>
                  <a:srgbClr val="FFFFFF"/>
                </a:solidFill>
                <a:latin typeface="Arial" pitchFamily="34" charset="0"/>
                <a:cs typeface="Arial" pitchFamily="34" charset="0"/>
              </a:rPr>
              <a:t>Low Latino voter turnout (less than 50%</a:t>
            </a:r>
            <a:br>
              <a:rPr lang="en-US" sz="1600" b="1" dirty="0" smtClean="0">
                <a:solidFill>
                  <a:srgbClr val="FFFFFF"/>
                </a:solidFill>
                <a:latin typeface="Arial" pitchFamily="34" charset="0"/>
                <a:cs typeface="Arial" pitchFamily="34" charset="0"/>
              </a:rPr>
            </a:br>
            <a:r>
              <a:rPr lang="en-US" sz="1600" b="1" dirty="0" smtClean="0">
                <a:solidFill>
                  <a:srgbClr val="FFFFFF"/>
                </a:solidFill>
                <a:latin typeface="Arial" pitchFamily="34" charset="0"/>
                <a:cs typeface="Arial" pitchFamily="34" charset="0"/>
              </a:rPr>
              <a:t>in 2012 presidential election) exacerbates problem</a:t>
            </a:r>
            <a:endParaRPr lang="en-US" sz="1600" b="1" dirty="0">
              <a:solidFill>
                <a:srgbClr val="FFFFFF"/>
              </a:solidFill>
              <a:latin typeface="Arial" pitchFamily="34" charset="0"/>
              <a:cs typeface="Arial" pitchFamily="34" charset="0"/>
            </a:endParaRPr>
          </a:p>
        </p:txBody>
      </p:sp>
      <p:sp>
        <p:nvSpPr>
          <p:cNvPr id="17" name="Rectangle 3"/>
          <p:cNvSpPr>
            <a:spLocks noChangeArrowheads="1"/>
          </p:cNvSpPr>
          <p:nvPr/>
        </p:nvSpPr>
        <p:spPr bwMode="gray">
          <a:xfrm>
            <a:off x="441594" y="6324602"/>
            <a:ext cx="8718013" cy="328613"/>
          </a:xfrm>
          <a:prstGeom prst="rect">
            <a:avLst/>
          </a:prstGeom>
          <a:noFill/>
          <a:ln w="9525" algn="ctr">
            <a:noFill/>
            <a:miter lim="800000"/>
            <a:headEnd type="none" w="lg" len="lg"/>
            <a:tailEnd type="none" w="lg" len="lg"/>
          </a:ln>
        </p:spPr>
        <p:txBody>
          <a:bodyPr lIns="0" tIns="0" rIns="0" bIns="0" anchor="b"/>
          <a:lstStyle/>
          <a:p>
            <a:pPr>
              <a:lnSpc>
                <a:spcPct val="90000"/>
              </a:lnSpc>
            </a:pPr>
            <a:r>
              <a:rPr lang="en-US" sz="800" dirty="0" smtClean="0">
                <a:solidFill>
                  <a:srgbClr val="000000"/>
                </a:solidFill>
                <a:latin typeface="Arial" pitchFamily="34" charset="0"/>
                <a:cs typeface="Arial" pitchFamily="34" charset="0"/>
              </a:rPr>
              <a:t>Source: National Association of Latino Elected and Appointed Officials </a:t>
            </a:r>
            <a:r>
              <a:rPr lang="en-US" sz="800" dirty="0" err="1" smtClean="0">
                <a:solidFill>
                  <a:srgbClr val="000000"/>
                </a:solidFill>
                <a:latin typeface="Arial" pitchFamily="34" charset="0"/>
                <a:cs typeface="Arial" pitchFamily="34" charset="0"/>
              </a:rPr>
              <a:t>NALEO</a:t>
            </a:r>
            <a:endParaRPr lang="en-US" sz="800" dirty="0">
              <a:solidFill>
                <a:srgbClr val="000000"/>
              </a:solidFill>
              <a:latin typeface="Arial" pitchFamily="34" charset="0"/>
              <a:cs typeface="Arial" pitchFamily="34" charset="0"/>
            </a:endParaRPr>
          </a:p>
        </p:txBody>
      </p:sp>
      <p:graphicFrame>
        <p:nvGraphicFramePr>
          <p:cNvPr id="7" name="Object 14"/>
          <p:cNvGraphicFramePr>
            <a:graphicFrameLocks noChangeAspect="1"/>
          </p:cNvGraphicFramePr>
          <p:nvPr>
            <p:custDataLst>
              <p:tags r:id="rId4"/>
            </p:custDataLst>
            <p:extLst>
              <p:ext uri="{D42A27DB-BD31-4B8C-83A1-F6EECF244321}">
                <p14:modId xmlns:p14="http://schemas.microsoft.com/office/powerpoint/2010/main" val="981747696"/>
              </p:ext>
            </p:extLst>
          </p:nvPr>
        </p:nvGraphicFramePr>
        <p:xfrm>
          <a:off x="7099300" y="1993901"/>
          <a:ext cx="2230041" cy="3761689"/>
        </p:xfrm>
        <a:graphic>
          <a:graphicData uri="http://schemas.openxmlformats.org/drawingml/2006/chart">
            <c:chart xmlns:c="http://schemas.openxmlformats.org/drawingml/2006/chart" xmlns:r="http://schemas.openxmlformats.org/officeDocument/2006/relationships" r:id="rId36"/>
          </a:graphicData>
        </a:graphic>
      </p:graphicFrame>
      <p:sp>
        <p:nvSpPr>
          <p:cNvPr id="65" name="Text Placeholder 43"/>
          <p:cNvSpPr>
            <a:spLocks noGrp="1"/>
          </p:cNvSpPr>
          <p:nvPr>
            <p:custDataLst>
              <p:tags r:id="rId5"/>
            </p:custDataLst>
          </p:nvPr>
        </p:nvSpPr>
        <p:spPr bwMode="gray">
          <a:xfrm>
            <a:off x="6902450" y="5168900"/>
            <a:ext cx="279354"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AC051BB9-1260-411F-B946-D59D1822A61B}" type="datetime'''''''''''''''2''''''''0''''''''1''''2'''''''">
              <a:rPr lang="en-US" sz="1000" b="0" smtClean="0"/>
              <a:pPr algn="r">
                <a:spcBef>
                  <a:spcPct val="0"/>
                </a:spcBef>
                <a:spcAft>
                  <a:spcPct val="0"/>
                </a:spcAft>
              </a:pPr>
              <a:t>2012</a:t>
            </a:fld>
            <a:endParaRPr lang="en-US" sz="1000" b="0">
              <a:sym typeface="+mn-lt"/>
            </a:endParaRPr>
          </a:p>
        </p:txBody>
      </p:sp>
      <p:sp>
        <p:nvSpPr>
          <p:cNvPr id="64" name="Text Placeholder 42"/>
          <p:cNvSpPr>
            <a:spLocks noGrp="1"/>
          </p:cNvSpPr>
          <p:nvPr>
            <p:custDataLst>
              <p:tags r:id="rId6"/>
            </p:custDataLst>
          </p:nvPr>
        </p:nvSpPr>
        <p:spPr bwMode="gray">
          <a:xfrm>
            <a:off x="6902450" y="4932362"/>
            <a:ext cx="279354"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B538483A-4469-49BC-9FDC-46E7F2CA5D12}" type="datetime'''''''''''''''''1''9''''''''''9''''''''''''''''''''''2'''''''">
              <a:rPr lang="en-US" sz="1000" b="0" smtClean="0"/>
              <a:pPr algn="r">
                <a:spcBef>
                  <a:spcPct val="0"/>
                </a:spcBef>
                <a:spcAft>
                  <a:spcPct val="0"/>
                </a:spcAft>
              </a:pPr>
              <a:t>1992</a:t>
            </a:fld>
            <a:endParaRPr lang="en-US" sz="1000" b="0">
              <a:sym typeface="+mn-lt"/>
            </a:endParaRPr>
          </a:p>
        </p:txBody>
      </p:sp>
      <p:sp>
        <p:nvSpPr>
          <p:cNvPr id="63" name="Text Placeholder 41"/>
          <p:cNvSpPr>
            <a:spLocks noGrp="1"/>
          </p:cNvSpPr>
          <p:nvPr>
            <p:custDataLst>
              <p:tags r:id="rId7"/>
            </p:custDataLst>
          </p:nvPr>
        </p:nvSpPr>
        <p:spPr bwMode="gray">
          <a:xfrm>
            <a:off x="6902450" y="4695825"/>
            <a:ext cx="279354"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78A3B73F-5CBD-4B47-8C1F-83C33544033E}" type="datetime'''''''''''2''''''0''''''''1''''''''''''''''''''2'''">
              <a:rPr lang="en-US" sz="1000" b="0" smtClean="0"/>
              <a:pPr algn="r">
                <a:spcBef>
                  <a:spcPct val="0"/>
                </a:spcBef>
                <a:spcAft>
                  <a:spcPct val="0"/>
                </a:spcAft>
              </a:pPr>
              <a:t>2012</a:t>
            </a:fld>
            <a:endParaRPr lang="en-US" sz="1000" b="0">
              <a:sym typeface="+mn-lt"/>
            </a:endParaRPr>
          </a:p>
        </p:txBody>
      </p:sp>
      <p:sp>
        <p:nvSpPr>
          <p:cNvPr id="62" name="Text Placeholder 40"/>
          <p:cNvSpPr>
            <a:spLocks noGrp="1"/>
          </p:cNvSpPr>
          <p:nvPr>
            <p:custDataLst>
              <p:tags r:id="rId8"/>
            </p:custDataLst>
          </p:nvPr>
        </p:nvSpPr>
        <p:spPr bwMode="gray">
          <a:xfrm>
            <a:off x="6902450" y="4464050"/>
            <a:ext cx="279354"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E9FC418E-4283-45F9-AFA1-C02759EE3A86}" type="datetime'''''''1''''''9''9''''''''''''2'''''''''">
              <a:rPr lang="en-US" sz="1000" b="0" smtClean="0"/>
              <a:pPr algn="r">
                <a:spcBef>
                  <a:spcPct val="0"/>
                </a:spcBef>
                <a:spcAft>
                  <a:spcPct val="0"/>
                </a:spcAft>
              </a:pPr>
              <a:t>1992</a:t>
            </a:fld>
            <a:endParaRPr lang="en-US" sz="1000" b="0">
              <a:sym typeface="+mn-lt"/>
            </a:endParaRPr>
          </a:p>
        </p:txBody>
      </p:sp>
      <p:sp>
        <p:nvSpPr>
          <p:cNvPr id="61" name="Text Placeholder 39"/>
          <p:cNvSpPr>
            <a:spLocks noGrp="1"/>
          </p:cNvSpPr>
          <p:nvPr>
            <p:custDataLst>
              <p:tags r:id="rId9"/>
            </p:custDataLst>
          </p:nvPr>
        </p:nvSpPr>
        <p:spPr bwMode="gray">
          <a:xfrm>
            <a:off x="6902450" y="4232275"/>
            <a:ext cx="279354"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7A9ABC26-272D-4D1C-BF1B-897677836201}" type="datetime'''2''''''''''0''''''''''''1''''''''''''''''2'">
              <a:rPr lang="en-US" sz="1000" b="0" smtClean="0"/>
              <a:pPr algn="r">
                <a:spcBef>
                  <a:spcPct val="0"/>
                </a:spcBef>
                <a:spcAft>
                  <a:spcPct val="0"/>
                </a:spcAft>
              </a:pPr>
              <a:t>2012</a:t>
            </a:fld>
            <a:endParaRPr lang="en-US" sz="1000" b="0">
              <a:sym typeface="+mn-lt"/>
            </a:endParaRPr>
          </a:p>
        </p:txBody>
      </p:sp>
      <p:sp>
        <p:nvSpPr>
          <p:cNvPr id="60" name="Text Placeholder 38"/>
          <p:cNvSpPr>
            <a:spLocks noGrp="1"/>
          </p:cNvSpPr>
          <p:nvPr>
            <p:custDataLst>
              <p:tags r:id="rId10"/>
            </p:custDataLst>
          </p:nvPr>
        </p:nvSpPr>
        <p:spPr bwMode="gray">
          <a:xfrm>
            <a:off x="6902450" y="3995737"/>
            <a:ext cx="279354"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8A0F71B0-0EB5-415E-B8E9-404CC7E93819}" type="datetime'''''''''''''''''1''''9''9''''''''''''2'''''''''''''''''''''''">
              <a:rPr lang="en-US" sz="1000" b="0" smtClean="0"/>
              <a:pPr algn="r">
                <a:spcBef>
                  <a:spcPct val="0"/>
                </a:spcBef>
                <a:spcAft>
                  <a:spcPct val="0"/>
                </a:spcAft>
              </a:pPr>
              <a:t>1992</a:t>
            </a:fld>
            <a:endParaRPr lang="en-US" sz="1000" b="0">
              <a:sym typeface="+mn-lt"/>
            </a:endParaRPr>
          </a:p>
        </p:txBody>
      </p:sp>
      <p:sp>
        <p:nvSpPr>
          <p:cNvPr id="59" name="Text Placeholder 37"/>
          <p:cNvSpPr>
            <a:spLocks noGrp="1"/>
          </p:cNvSpPr>
          <p:nvPr>
            <p:custDataLst>
              <p:tags r:id="rId11"/>
            </p:custDataLst>
          </p:nvPr>
        </p:nvSpPr>
        <p:spPr bwMode="gray">
          <a:xfrm>
            <a:off x="6902450" y="3759200"/>
            <a:ext cx="279354"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BC07E711-9D09-4C73-9897-3AD698F16512}" type="datetime'2''''''01''''''2'''''''''''''">
              <a:rPr lang="en-US" sz="1000" b="0" smtClean="0"/>
              <a:pPr algn="r">
                <a:spcBef>
                  <a:spcPct val="0"/>
                </a:spcBef>
                <a:spcAft>
                  <a:spcPct val="0"/>
                </a:spcAft>
              </a:pPr>
              <a:t>2012</a:t>
            </a:fld>
            <a:endParaRPr lang="en-US" sz="1000" b="0">
              <a:sym typeface="+mn-lt"/>
            </a:endParaRPr>
          </a:p>
        </p:txBody>
      </p:sp>
      <p:sp>
        <p:nvSpPr>
          <p:cNvPr id="58" name="Text Placeholder 36"/>
          <p:cNvSpPr>
            <a:spLocks noGrp="1"/>
          </p:cNvSpPr>
          <p:nvPr>
            <p:custDataLst>
              <p:tags r:id="rId12"/>
            </p:custDataLst>
          </p:nvPr>
        </p:nvSpPr>
        <p:spPr bwMode="gray">
          <a:xfrm>
            <a:off x="6902450" y="3522662"/>
            <a:ext cx="279354"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33490210-EB52-44E9-88DD-1357CB69AE73}" type="datetime'''''''''''''1''''''''''''''''''9''''''9''''2'''''''''''''">
              <a:rPr lang="en-US" sz="1000" b="0" smtClean="0"/>
              <a:pPr algn="r">
                <a:spcBef>
                  <a:spcPct val="0"/>
                </a:spcBef>
                <a:spcAft>
                  <a:spcPct val="0"/>
                </a:spcAft>
              </a:pPr>
              <a:t>1992</a:t>
            </a:fld>
            <a:endParaRPr lang="en-US" sz="1000" b="0">
              <a:sym typeface="+mn-lt"/>
            </a:endParaRPr>
          </a:p>
        </p:txBody>
      </p:sp>
      <p:sp>
        <p:nvSpPr>
          <p:cNvPr id="57" name="Text Placeholder 35"/>
          <p:cNvSpPr>
            <a:spLocks noGrp="1"/>
          </p:cNvSpPr>
          <p:nvPr>
            <p:custDataLst>
              <p:tags r:id="rId13"/>
            </p:custDataLst>
          </p:nvPr>
        </p:nvSpPr>
        <p:spPr bwMode="gray">
          <a:xfrm>
            <a:off x="6902450" y="3286125"/>
            <a:ext cx="279354"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EC6DEB0A-EB38-418F-A0E0-72ADF6E8228E}" type="datetime'2''''''''''''''''''''''''0''''''''''''''''''''''''''12'">
              <a:rPr lang="en-US" sz="1000" b="0" smtClean="0"/>
              <a:pPr algn="r">
                <a:spcBef>
                  <a:spcPct val="0"/>
                </a:spcBef>
                <a:spcAft>
                  <a:spcPct val="0"/>
                </a:spcAft>
              </a:pPr>
              <a:t>2012</a:t>
            </a:fld>
            <a:endParaRPr lang="en-US" sz="1000" b="0">
              <a:sym typeface="+mn-lt"/>
            </a:endParaRPr>
          </a:p>
        </p:txBody>
      </p:sp>
      <p:sp>
        <p:nvSpPr>
          <p:cNvPr id="56" name="Text Placeholder 34"/>
          <p:cNvSpPr>
            <a:spLocks noGrp="1"/>
          </p:cNvSpPr>
          <p:nvPr>
            <p:custDataLst>
              <p:tags r:id="rId14"/>
            </p:custDataLst>
          </p:nvPr>
        </p:nvSpPr>
        <p:spPr bwMode="gray">
          <a:xfrm>
            <a:off x="6902450" y="3051175"/>
            <a:ext cx="279354"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DDC0AF01-5274-4A16-8E73-A83B201E1B81}" type="datetime'''''''''''''1''''99''''''''''''2'''''''''''''''''''">
              <a:rPr lang="en-US" sz="1000" b="0" smtClean="0"/>
              <a:pPr algn="r">
                <a:spcBef>
                  <a:spcPct val="0"/>
                </a:spcBef>
                <a:spcAft>
                  <a:spcPct val="0"/>
                </a:spcAft>
              </a:pPr>
              <a:t>1992</a:t>
            </a:fld>
            <a:endParaRPr lang="en-US" sz="1000" b="0">
              <a:sym typeface="+mn-lt"/>
            </a:endParaRPr>
          </a:p>
        </p:txBody>
      </p:sp>
      <p:sp>
        <p:nvSpPr>
          <p:cNvPr id="55" name="Text Placeholder 33"/>
          <p:cNvSpPr>
            <a:spLocks noGrp="1"/>
          </p:cNvSpPr>
          <p:nvPr>
            <p:custDataLst>
              <p:tags r:id="rId15"/>
            </p:custDataLst>
          </p:nvPr>
        </p:nvSpPr>
        <p:spPr bwMode="gray">
          <a:xfrm>
            <a:off x="6902450" y="2819400"/>
            <a:ext cx="279354"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58987975-9059-4C09-B22C-3FDF11EC95F1}" type="datetime'''20''''''1''''''''''''''''''''''''''2'''''''''''''''">
              <a:rPr lang="en-US" sz="1000" b="0" smtClean="0"/>
              <a:pPr algn="r">
                <a:spcBef>
                  <a:spcPct val="0"/>
                </a:spcBef>
                <a:spcAft>
                  <a:spcPct val="0"/>
                </a:spcAft>
              </a:pPr>
              <a:t>2012</a:t>
            </a:fld>
            <a:endParaRPr lang="en-US" sz="1000" b="0">
              <a:sym typeface="+mn-lt"/>
            </a:endParaRPr>
          </a:p>
        </p:txBody>
      </p:sp>
      <p:sp>
        <p:nvSpPr>
          <p:cNvPr id="54" name="Text Placeholder 32"/>
          <p:cNvSpPr>
            <a:spLocks noGrp="1"/>
          </p:cNvSpPr>
          <p:nvPr>
            <p:custDataLst>
              <p:tags r:id="rId16"/>
            </p:custDataLst>
          </p:nvPr>
        </p:nvSpPr>
        <p:spPr bwMode="gray">
          <a:xfrm>
            <a:off x="6902450" y="2586037"/>
            <a:ext cx="279354"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7488902A-9BBE-4467-83C4-5F57423BD45F}" type="datetime'''''''''''''''1''''''''''''''''9''''''''''9''''2'''''''''''">
              <a:rPr lang="en-US" sz="1000" b="0" smtClean="0"/>
              <a:pPr algn="r">
                <a:spcBef>
                  <a:spcPct val="0"/>
                </a:spcBef>
                <a:spcAft>
                  <a:spcPct val="0"/>
                </a:spcAft>
              </a:pPr>
              <a:t>1992</a:t>
            </a:fld>
            <a:endParaRPr lang="en-US" sz="1000" b="0">
              <a:sym typeface="+mn-lt"/>
            </a:endParaRPr>
          </a:p>
        </p:txBody>
      </p:sp>
      <p:sp>
        <p:nvSpPr>
          <p:cNvPr id="53" name="Text Placeholder 31"/>
          <p:cNvSpPr>
            <a:spLocks noGrp="1"/>
          </p:cNvSpPr>
          <p:nvPr>
            <p:custDataLst>
              <p:tags r:id="rId17"/>
            </p:custDataLst>
          </p:nvPr>
        </p:nvSpPr>
        <p:spPr bwMode="gray">
          <a:xfrm>
            <a:off x="6902450" y="2349500"/>
            <a:ext cx="279354"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065F359F-59C2-46B3-A458-9C6D358232D3}" type="datetime'2''''''''''''''''''''''''''''''0''''''''''''1''''''2'''">
              <a:rPr lang="en-US" sz="1000" b="0" smtClean="0"/>
              <a:pPr algn="r">
                <a:spcBef>
                  <a:spcPct val="0"/>
                </a:spcBef>
                <a:spcAft>
                  <a:spcPct val="0"/>
                </a:spcAft>
              </a:pPr>
              <a:t>2012</a:t>
            </a:fld>
            <a:endParaRPr lang="en-US" sz="1000" b="0">
              <a:sym typeface="+mn-lt"/>
            </a:endParaRPr>
          </a:p>
        </p:txBody>
      </p:sp>
      <p:sp>
        <p:nvSpPr>
          <p:cNvPr id="52" name="Text Placeholder 30"/>
          <p:cNvSpPr>
            <a:spLocks noGrp="1"/>
          </p:cNvSpPr>
          <p:nvPr>
            <p:custDataLst>
              <p:tags r:id="rId18"/>
            </p:custDataLst>
          </p:nvPr>
        </p:nvSpPr>
        <p:spPr bwMode="gray">
          <a:xfrm>
            <a:off x="6902450" y="2112962"/>
            <a:ext cx="279354"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E64E9CB2-BD0C-42AB-9912-C3696D28F38C}" type="datetime'''1''''''''''''''''''''''9''''''''''''9''''''''''''2'''''">
              <a:rPr lang="en-US" sz="1000" b="0" smtClean="0"/>
              <a:pPr algn="r">
                <a:spcBef>
                  <a:spcPct val="0"/>
                </a:spcBef>
                <a:spcAft>
                  <a:spcPct val="0"/>
                </a:spcAft>
              </a:pPr>
              <a:t>1992</a:t>
            </a:fld>
            <a:endParaRPr lang="en-US" sz="1000" b="0" dirty="0">
              <a:sym typeface="+mn-lt"/>
            </a:endParaRPr>
          </a:p>
        </p:txBody>
      </p:sp>
      <p:grpSp>
        <p:nvGrpSpPr>
          <p:cNvPr id="3" name="Group 86"/>
          <p:cNvGrpSpPr/>
          <p:nvPr/>
        </p:nvGrpSpPr>
        <p:grpSpPr>
          <a:xfrm>
            <a:off x="5811496" y="2051930"/>
            <a:ext cx="1482187" cy="3328416"/>
            <a:chOff x="6014560" y="2114227"/>
            <a:chExt cx="1529240" cy="3061561"/>
          </a:xfrm>
        </p:grpSpPr>
        <p:sp>
          <p:nvSpPr>
            <p:cNvPr id="67" name="TextBox 66"/>
            <p:cNvSpPr txBox="1"/>
            <p:nvPr/>
          </p:nvSpPr>
          <p:spPr>
            <a:xfrm>
              <a:off x="6014560" y="2114227"/>
              <a:ext cx="1097280" cy="435955"/>
            </a:xfrm>
            <a:prstGeom prst="rect">
              <a:avLst/>
            </a:prstGeom>
            <a:noFill/>
            <a:ln>
              <a:noFill/>
            </a:ln>
          </p:spPr>
          <p:txBody>
            <a:bodyPr wrap="square" lIns="0" tIns="0" rIns="0" bIns="0" rtlCol="0" anchor="ctr">
              <a:noAutofit/>
            </a:bodyPr>
            <a:lstStyle/>
            <a:p>
              <a:pPr algn="ctr"/>
              <a:r>
                <a:rPr lang="en-US" sz="1000" b="1" dirty="0" smtClean="0">
                  <a:solidFill>
                    <a:srgbClr val="000000"/>
                  </a:solidFill>
                  <a:latin typeface="Arial" pitchFamily="34" charset="0"/>
                  <a:cs typeface="Arial" pitchFamily="34" charset="0"/>
                </a:rPr>
                <a:t>Illinois</a:t>
              </a:r>
              <a:br>
                <a:rPr lang="en-US" sz="1000" b="1" dirty="0" smtClean="0">
                  <a:solidFill>
                    <a:srgbClr val="000000"/>
                  </a:solidFill>
                  <a:latin typeface="Arial" pitchFamily="34" charset="0"/>
                  <a:cs typeface="Arial" pitchFamily="34" charset="0"/>
                </a:rPr>
              </a:br>
              <a:r>
                <a:rPr lang="en-US" sz="1000" b="1" dirty="0" smtClean="0">
                  <a:solidFill>
                    <a:srgbClr val="000000"/>
                  </a:solidFill>
                  <a:latin typeface="Arial" pitchFamily="34" charset="0"/>
                  <a:cs typeface="Arial" pitchFamily="34" charset="0"/>
                </a:rPr>
                <a:t>Statewide Office</a:t>
              </a:r>
            </a:p>
          </p:txBody>
        </p:sp>
        <p:sp>
          <p:nvSpPr>
            <p:cNvPr id="69" name="TextBox 68"/>
            <p:cNvSpPr txBox="1"/>
            <p:nvPr/>
          </p:nvSpPr>
          <p:spPr>
            <a:xfrm>
              <a:off x="6014560" y="2551828"/>
              <a:ext cx="1097280" cy="435955"/>
            </a:xfrm>
            <a:prstGeom prst="rect">
              <a:avLst/>
            </a:prstGeom>
            <a:noFill/>
            <a:ln>
              <a:noFill/>
            </a:ln>
          </p:spPr>
          <p:txBody>
            <a:bodyPr wrap="square" lIns="0" tIns="0" rIns="0" bIns="0" rtlCol="0" anchor="ctr">
              <a:noAutofit/>
            </a:bodyPr>
            <a:lstStyle/>
            <a:p>
              <a:pPr algn="ctr"/>
              <a:r>
                <a:rPr lang="en-US" sz="1000" b="1" dirty="0" smtClean="0">
                  <a:solidFill>
                    <a:srgbClr val="000000"/>
                  </a:solidFill>
                  <a:latin typeface="Arial" pitchFamily="34" charset="0"/>
                  <a:cs typeface="Arial" pitchFamily="34" charset="0"/>
                </a:rPr>
                <a:t>Illinois US</a:t>
              </a:r>
              <a:br>
                <a:rPr lang="en-US" sz="1000" b="1" dirty="0" smtClean="0">
                  <a:solidFill>
                    <a:srgbClr val="000000"/>
                  </a:solidFill>
                  <a:latin typeface="Arial" pitchFamily="34" charset="0"/>
                  <a:cs typeface="Arial" pitchFamily="34" charset="0"/>
                </a:rPr>
              </a:br>
              <a:r>
                <a:rPr lang="en-US" sz="1000" b="1" dirty="0" smtClean="0">
                  <a:solidFill>
                    <a:srgbClr val="000000"/>
                  </a:solidFill>
                  <a:latin typeface="Arial" pitchFamily="34" charset="0"/>
                  <a:cs typeface="Arial" pitchFamily="34" charset="0"/>
                </a:rPr>
                <a:t>House Delegation</a:t>
              </a:r>
            </a:p>
          </p:txBody>
        </p:sp>
        <p:sp>
          <p:nvSpPr>
            <p:cNvPr id="71" name="TextBox 70"/>
            <p:cNvSpPr txBox="1"/>
            <p:nvPr/>
          </p:nvSpPr>
          <p:spPr>
            <a:xfrm>
              <a:off x="6014560" y="2989429"/>
              <a:ext cx="1097280" cy="435955"/>
            </a:xfrm>
            <a:prstGeom prst="rect">
              <a:avLst/>
            </a:prstGeom>
            <a:noFill/>
            <a:ln>
              <a:noFill/>
            </a:ln>
          </p:spPr>
          <p:txBody>
            <a:bodyPr wrap="square" lIns="0" tIns="0" rIns="0" bIns="0" rtlCol="0" anchor="ctr">
              <a:noAutofit/>
            </a:bodyPr>
            <a:lstStyle/>
            <a:p>
              <a:pPr algn="ctr"/>
              <a:r>
                <a:rPr lang="en-US" sz="1000" b="1" dirty="0" smtClean="0">
                  <a:solidFill>
                    <a:srgbClr val="000000"/>
                  </a:solidFill>
                  <a:latin typeface="Arial" pitchFamily="34" charset="0"/>
                  <a:cs typeface="Arial" pitchFamily="34" charset="0"/>
                </a:rPr>
                <a:t>Illinois</a:t>
              </a:r>
              <a:br>
                <a:rPr lang="en-US" sz="1000" b="1" dirty="0" smtClean="0">
                  <a:solidFill>
                    <a:srgbClr val="000000"/>
                  </a:solidFill>
                  <a:latin typeface="Arial" pitchFamily="34" charset="0"/>
                  <a:cs typeface="Arial" pitchFamily="34" charset="0"/>
                </a:rPr>
              </a:br>
              <a:r>
                <a:rPr lang="en-US" sz="1000" b="1" dirty="0" smtClean="0">
                  <a:solidFill>
                    <a:srgbClr val="000000"/>
                  </a:solidFill>
                  <a:latin typeface="Arial" pitchFamily="34" charset="0"/>
                  <a:cs typeface="Arial" pitchFamily="34" charset="0"/>
                </a:rPr>
                <a:t>Senate</a:t>
              </a:r>
            </a:p>
          </p:txBody>
        </p:sp>
        <p:sp>
          <p:nvSpPr>
            <p:cNvPr id="72" name="TextBox 71"/>
            <p:cNvSpPr txBox="1"/>
            <p:nvPr/>
          </p:nvSpPr>
          <p:spPr>
            <a:xfrm>
              <a:off x="6014560" y="3427030"/>
              <a:ext cx="1097280" cy="435955"/>
            </a:xfrm>
            <a:prstGeom prst="rect">
              <a:avLst/>
            </a:prstGeom>
            <a:noFill/>
            <a:ln>
              <a:noFill/>
            </a:ln>
          </p:spPr>
          <p:txBody>
            <a:bodyPr wrap="square" lIns="0" tIns="0" rIns="0" bIns="0" rtlCol="0" anchor="ctr">
              <a:noAutofit/>
            </a:bodyPr>
            <a:lstStyle/>
            <a:p>
              <a:pPr algn="ctr"/>
              <a:r>
                <a:rPr lang="en-US" sz="1000" b="1" dirty="0" smtClean="0">
                  <a:solidFill>
                    <a:srgbClr val="000000"/>
                  </a:solidFill>
                  <a:latin typeface="Arial" pitchFamily="34" charset="0"/>
                  <a:cs typeface="Arial" pitchFamily="34" charset="0"/>
                </a:rPr>
                <a:t>Illinois House</a:t>
              </a:r>
            </a:p>
          </p:txBody>
        </p:sp>
        <p:sp>
          <p:nvSpPr>
            <p:cNvPr id="74" name="TextBox 73"/>
            <p:cNvSpPr txBox="1"/>
            <p:nvPr/>
          </p:nvSpPr>
          <p:spPr>
            <a:xfrm>
              <a:off x="6014560" y="3864631"/>
              <a:ext cx="1097280" cy="435955"/>
            </a:xfrm>
            <a:prstGeom prst="rect">
              <a:avLst/>
            </a:prstGeom>
            <a:noFill/>
            <a:ln>
              <a:noFill/>
            </a:ln>
          </p:spPr>
          <p:txBody>
            <a:bodyPr wrap="square" lIns="0" tIns="0" rIns="0" bIns="0" rtlCol="0" anchor="ctr">
              <a:noAutofit/>
            </a:bodyPr>
            <a:lstStyle/>
            <a:p>
              <a:pPr algn="ctr"/>
              <a:r>
                <a:rPr lang="en-US" sz="1000" b="1" dirty="0" smtClean="0">
                  <a:solidFill>
                    <a:srgbClr val="000000"/>
                  </a:solidFill>
                  <a:latin typeface="Arial" pitchFamily="34" charset="0"/>
                  <a:cs typeface="Arial" pitchFamily="34" charset="0"/>
                </a:rPr>
                <a:t>Cook County-wide officials</a:t>
              </a:r>
            </a:p>
          </p:txBody>
        </p:sp>
        <p:sp>
          <p:nvSpPr>
            <p:cNvPr id="75" name="TextBox 74"/>
            <p:cNvSpPr txBox="1"/>
            <p:nvPr/>
          </p:nvSpPr>
          <p:spPr>
            <a:xfrm>
              <a:off x="6014560" y="4302232"/>
              <a:ext cx="1097280" cy="435955"/>
            </a:xfrm>
            <a:prstGeom prst="rect">
              <a:avLst/>
            </a:prstGeom>
            <a:noFill/>
            <a:ln>
              <a:noFill/>
            </a:ln>
          </p:spPr>
          <p:txBody>
            <a:bodyPr wrap="square" lIns="0" tIns="0" rIns="0" bIns="0" rtlCol="0" anchor="ctr">
              <a:noAutofit/>
            </a:bodyPr>
            <a:lstStyle/>
            <a:p>
              <a:pPr algn="ctr"/>
              <a:r>
                <a:rPr lang="en-US" sz="1000" b="1" dirty="0" smtClean="0">
                  <a:solidFill>
                    <a:srgbClr val="000000"/>
                  </a:solidFill>
                  <a:latin typeface="Arial" pitchFamily="34" charset="0"/>
                  <a:cs typeface="Arial" pitchFamily="34" charset="0"/>
                </a:rPr>
                <a:t>Cook County Board</a:t>
              </a:r>
            </a:p>
          </p:txBody>
        </p:sp>
        <p:sp>
          <p:nvSpPr>
            <p:cNvPr id="76" name="TextBox 75"/>
            <p:cNvSpPr txBox="1"/>
            <p:nvPr/>
          </p:nvSpPr>
          <p:spPr>
            <a:xfrm>
              <a:off x="6014560" y="4739833"/>
              <a:ext cx="1097280" cy="435955"/>
            </a:xfrm>
            <a:prstGeom prst="rect">
              <a:avLst/>
            </a:prstGeom>
            <a:noFill/>
            <a:ln>
              <a:noFill/>
            </a:ln>
          </p:spPr>
          <p:txBody>
            <a:bodyPr wrap="square" lIns="0" tIns="0" rIns="0" bIns="0" rtlCol="0" anchor="ctr">
              <a:noAutofit/>
            </a:bodyPr>
            <a:lstStyle/>
            <a:p>
              <a:pPr algn="ctr"/>
              <a:r>
                <a:rPr lang="en-US" sz="1000" b="1" dirty="0" smtClean="0">
                  <a:solidFill>
                    <a:srgbClr val="000000"/>
                  </a:solidFill>
                  <a:latin typeface="Arial" pitchFamily="34" charset="0"/>
                  <a:cs typeface="Arial" pitchFamily="34" charset="0"/>
                </a:rPr>
                <a:t>Chicago</a:t>
              </a:r>
              <a:br>
                <a:rPr lang="en-US" sz="1000" b="1" dirty="0" smtClean="0">
                  <a:solidFill>
                    <a:srgbClr val="000000"/>
                  </a:solidFill>
                  <a:latin typeface="Arial" pitchFamily="34" charset="0"/>
                  <a:cs typeface="Arial" pitchFamily="34" charset="0"/>
                </a:rPr>
              </a:br>
              <a:r>
                <a:rPr lang="en-US" sz="1000" b="1" dirty="0" smtClean="0">
                  <a:solidFill>
                    <a:srgbClr val="000000"/>
                  </a:solidFill>
                  <a:latin typeface="Arial" pitchFamily="34" charset="0"/>
                  <a:cs typeface="Arial" pitchFamily="34" charset="0"/>
                </a:rPr>
                <a:t>City Office</a:t>
              </a:r>
            </a:p>
          </p:txBody>
        </p:sp>
        <p:cxnSp>
          <p:nvCxnSpPr>
            <p:cNvPr id="79" name="Straight Connector 78"/>
            <p:cNvCxnSpPr/>
            <p:nvPr/>
          </p:nvCxnSpPr>
          <p:spPr>
            <a:xfrm>
              <a:off x="6014560" y="2551005"/>
              <a:ext cx="152924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014560" y="2977386"/>
              <a:ext cx="152924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014560" y="3414987"/>
              <a:ext cx="152924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014560" y="3852588"/>
              <a:ext cx="152924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014560" y="4290189"/>
              <a:ext cx="152924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14560" y="4712655"/>
              <a:ext cx="152924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grpSp>
      <p:sp>
        <p:nvSpPr>
          <p:cNvPr id="88" name="Rectangle 87"/>
          <p:cNvSpPr/>
          <p:nvPr>
            <p:custDataLst>
              <p:tags r:id="rId19"/>
            </p:custDataLst>
          </p:nvPr>
        </p:nvSpPr>
        <p:spPr bwMode="gray">
          <a:xfrm>
            <a:off x="8462962" y="2168525"/>
            <a:ext cx="179357" cy="133350"/>
          </a:xfrm>
          <a:prstGeom prst="rect">
            <a:avLst/>
          </a:prstGeom>
          <a:solidFill>
            <a:srgbClr val="E2881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latin typeface="Arial" pitchFamily="34" charset="0"/>
              <a:cs typeface="Arial" pitchFamily="34" charset="0"/>
            </a:endParaRPr>
          </a:p>
        </p:txBody>
      </p:sp>
      <p:sp>
        <p:nvSpPr>
          <p:cNvPr id="86" name="Text Placeholder 45"/>
          <p:cNvSpPr>
            <a:spLocks noGrp="1"/>
          </p:cNvSpPr>
          <p:nvPr>
            <p:custDataLst>
              <p:tags r:id="rId20"/>
            </p:custDataLst>
          </p:nvPr>
        </p:nvSpPr>
        <p:spPr bwMode="gray">
          <a:xfrm>
            <a:off x="8693150" y="2165350"/>
            <a:ext cx="485695"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000" b="0" dirty="0" smtClean="0">
                <a:sym typeface="+mn-lt"/>
              </a:rPr>
              <a:t>Latino</a:t>
            </a:r>
            <a:endParaRPr lang="en-US" sz="1000" b="0" dirty="0">
              <a:sym typeface="+mn-lt"/>
            </a:endParaRPr>
          </a:p>
        </p:txBody>
      </p:sp>
      <p:sp>
        <p:nvSpPr>
          <p:cNvPr id="179" name="Text Placeholder 110"/>
          <p:cNvSpPr>
            <a:spLocks noGrp="1"/>
          </p:cNvSpPr>
          <p:nvPr>
            <p:custDataLst>
              <p:tags r:id="rId21"/>
            </p:custDataLst>
          </p:nvPr>
        </p:nvSpPr>
        <p:spPr bwMode="gray">
          <a:xfrm>
            <a:off x="382524" y="2582862"/>
            <a:ext cx="384111"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endParaRPr lang="en-US" sz="1000" b="0" dirty="0">
              <a:sym typeface="+mn-lt"/>
            </a:endParaRPr>
          </a:p>
        </p:txBody>
      </p:sp>
      <p:sp>
        <p:nvSpPr>
          <p:cNvPr id="178" name="Text Placeholder 109"/>
          <p:cNvSpPr>
            <a:spLocks noGrp="1"/>
          </p:cNvSpPr>
          <p:nvPr>
            <p:custDataLst>
              <p:tags r:id="rId22"/>
            </p:custDataLst>
          </p:nvPr>
        </p:nvSpPr>
        <p:spPr bwMode="gray">
          <a:xfrm>
            <a:off x="452363" y="3146425"/>
            <a:ext cx="314273"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endParaRPr lang="en-US" sz="1000" b="0" dirty="0">
              <a:sym typeface="+mn-lt"/>
            </a:endParaRPr>
          </a:p>
        </p:txBody>
      </p:sp>
      <p:sp>
        <p:nvSpPr>
          <p:cNvPr id="177" name="Text Placeholder 108"/>
          <p:cNvSpPr>
            <a:spLocks noGrp="1"/>
          </p:cNvSpPr>
          <p:nvPr>
            <p:custDataLst>
              <p:tags r:id="rId23"/>
            </p:custDataLst>
          </p:nvPr>
        </p:nvSpPr>
        <p:spPr bwMode="gray">
          <a:xfrm>
            <a:off x="696797" y="3702050"/>
            <a:ext cx="69838"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endParaRPr lang="en-US" sz="1000" b="0" dirty="0">
              <a:sym typeface="+mn-lt"/>
            </a:endParaRPr>
          </a:p>
        </p:txBody>
      </p:sp>
      <p:sp>
        <p:nvSpPr>
          <p:cNvPr id="99" name="Text Placeholder 54"/>
          <p:cNvSpPr>
            <a:spLocks noGrp="1"/>
          </p:cNvSpPr>
          <p:nvPr>
            <p:custDataLst>
              <p:tags r:id="rId24"/>
            </p:custDataLst>
          </p:nvPr>
        </p:nvSpPr>
        <p:spPr bwMode="gray">
          <a:xfrm>
            <a:off x="1144398" y="3895725"/>
            <a:ext cx="292052"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endParaRPr lang="en-US" sz="1000" b="0" dirty="0">
              <a:sym typeface="+mn-lt"/>
            </a:endParaRPr>
          </a:p>
        </p:txBody>
      </p:sp>
      <p:sp>
        <p:nvSpPr>
          <p:cNvPr id="100" name="Text Placeholder 55"/>
          <p:cNvSpPr>
            <a:spLocks noGrp="1"/>
          </p:cNvSpPr>
          <p:nvPr>
            <p:custDataLst>
              <p:tags r:id="rId25"/>
            </p:custDataLst>
          </p:nvPr>
        </p:nvSpPr>
        <p:spPr bwMode="gray">
          <a:xfrm>
            <a:off x="1993570" y="3895725"/>
            <a:ext cx="292052"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endParaRPr lang="en-US" sz="1000" b="0" dirty="0">
              <a:sym typeface="+mn-lt"/>
            </a:endParaRPr>
          </a:p>
        </p:txBody>
      </p:sp>
      <p:sp>
        <p:nvSpPr>
          <p:cNvPr id="125" name="Text Placeholder 55"/>
          <p:cNvSpPr>
            <a:spLocks noGrp="1"/>
          </p:cNvSpPr>
          <p:nvPr>
            <p:custDataLst>
              <p:tags r:id="rId26"/>
            </p:custDataLst>
          </p:nvPr>
        </p:nvSpPr>
        <p:spPr bwMode="gray">
          <a:xfrm>
            <a:off x="3120509" y="2722562"/>
            <a:ext cx="609499"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endParaRPr lang="en-US" sz="1000" b="0" dirty="0">
              <a:sym typeface="+mn-lt"/>
            </a:endParaRPr>
          </a:p>
        </p:txBody>
      </p:sp>
      <p:sp>
        <p:nvSpPr>
          <p:cNvPr id="167" name="Text Placeholder 99"/>
          <p:cNvSpPr>
            <a:spLocks noGrp="1"/>
          </p:cNvSpPr>
          <p:nvPr>
            <p:custDataLst>
              <p:tags r:id="rId27"/>
            </p:custDataLst>
          </p:nvPr>
        </p:nvSpPr>
        <p:spPr bwMode="gray">
          <a:xfrm>
            <a:off x="2972896" y="3560762"/>
            <a:ext cx="757112"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endParaRPr lang="en-US" sz="1000" b="0" dirty="0">
              <a:latin typeface="Arial"/>
              <a:sym typeface="Arial"/>
            </a:endParaRPr>
          </a:p>
        </p:txBody>
      </p:sp>
      <p:sp>
        <p:nvSpPr>
          <p:cNvPr id="165" name="Text Placeholder 97"/>
          <p:cNvSpPr>
            <a:spLocks noGrp="1"/>
          </p:cNvSpPr>
          <p:nvPr>
            <p:custDataLst>
              <p:tags r:id="rId28"/>
            </p:custDataLst>
          </p:nvPr>
        </p:nvSpPr>
        <p:spPr bwMode="gray">
          <a:xfrm>
            <a:off x="3153840" y="3005137"/>
            <a:ext cx="576167"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endParaRPr lang="en-US" sz="1000" b="0" dirty="0">
              <a:latin typeface="Arial"/>
              <a:sym typeface="Arial"/>
            </a:endParaRPr>
          </a:p>
        </p:txBody>
      </p:sp>
      <p:graphicFrame>
        <p:nvGraphicFramePr>
          <p:cNvPr id="5" name="Object 183"/>
          <p:cNvGraphicFramePr>
            <a:graphicFrameLocks noChangeAspect="1"/>
          </p:cNvGraphicFramePr>
          <p:nvPr>
            <p:custDataLst>
              <p:tags r:id="rId29"/>
            </p:custDataLst>
            <p:extLst>
              <p:ext uri="{D42A27DB-BD31-4B8C-83A1-F6EECF244321}">
                <p14:modId xmlns:p14="http://schemas.microsoft.com/office/powerpoint/2010/main" val="1764730664"/>
              </p:ext>
            </p:extLst>
          </p:nvPr>
        </p:nvGraphicFramePr>
        <p:xfrm>
          <a:off x="622052" y="3584053"/>
          <a:ext cx="2022023" cy="2043636"/>
        </p:xfrm>
        <a:graphic>
          <a:graphicData uri="http://schemas.openxmlformats.org/drawingml/2006/chart">
            <c:chart xmlns:c="http://schemas.openxmlformats.org/drawingml/2006/chart" xmlns:r="http://schemas.openxmlformats.org/officeDocument/2006/relationships" r:id="rId37"/>
          </a:graphicData>
        </a:graphic>
      </p:graphicFrame>
      <p:sp>
        <p:nvSpPr>
          <p:cNvPr id="185" name="Text Placeholder 115"/>
          <p:cNvSpPr>
            <a:spLocks noGrp="1"/>
          </p:cNvSpPr>
          <p:nvPr>
            <p:custDataLst>
              <p:tags r:id="rId30"/>
            </p:custDataLst>
          </p:nvPr>
        </p:nvSpPr>
        <p:spPr bwMode="gray">
          <a:xfrm rot="19809800">
            <a:off x="2090408" y="4327208"/>
            <a:ext cx="353131" cy="152266"/>
          </a:xfrm>
          <a:prstGeom prst="rect">
            <a:avLst/>
          </a:prstGeom>
          <a:solidFill>
            <a:srgbClr val="FA9D51"/>
          </a:solidFill>
          <a:effectLst/>
        </p:spPr>
        <p:txBody>
          <a:bodyPr wrap="none" lIns="30162" tIns="0" rIns="30162"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C7D3F08-A78D-4617-A966-A683D447D589}" type="datetime'3''''''''''.3''''''%'''''''''''''''''''''''''''''">
              <a:rPr lang="en-US" sz="1200" smtClean="0">
                <a:sym typeface="+mn-lt"/>
              </a:rPr>
              <a:pPr algn="ctr">
                <a:spcBef>
                  <a:spcPct val="0"/>
                </a:spcBef>
                <a:spcAft>
                  <a:spcPct val="0"/>
                </a:spcAft>
              </a:pPr>
              <a:t>3.3%</a:t>
            </a:fld>
            <a:endParaRPr lang="en-US" sz="1200" dirty="0">
              <a:sym typeface="+mn-lt"/>
            </a:endParaRPr>
          </a:p>
        </p:txBody>
      </p:sp>
      <p:graphicFrame>
        <p:nvGraphicFramePr>
          <p:cNvPr id="6" name="Object 195"/>
          <p:cNvGraphicFramePr>
            <a:graphicFrameLocks noChangeAspect="1"/>
          </p:cNvGraphicFramePr>
          <p:nvPr>
            <p:custDataLst>
              <p:tags r:id="rId31"/>
            </p:custDataLst>
            <p:extLst>
              <p:ext uri="{D42A27DB-BD31-4B8C-83A1-F6EECF244321}">
                <p14:modId xmlns:p14="http://schemas.microsoft.com/office/powerpoint/2010/main" val="596293078"/>
              </p:ext>
            </p:extLst>
          </p:nvPr>
        </p:nvGraphicFramePr>
        <p:xfrm>
          <a:off x="3306882" y="3542449"/>
          <a:ext cx="2040735" cy="2020470"/>
        </p:xfrm>
        <a:graphic>
          <a:graphicData uri="http://schemas.openxmlformats.org/drawingml/2006/chart">
            <c:chart xmlns:c="http://schemas.openxmlformats.org/drawingml/2006/chart" xmlns:r="http://schemas.openxmlformats.org/officeDocument/2006/relationships" r:id="rId38"/>
          </a:graphicData>
        </a:graphic>
      </p:graphicFrame>
      <p:sp>
        <p:nvSpPr>
          <p:cNvPr id="197" name="Text Placeholder 115"/>
          <p:cNvSpPr>
            <a:spLocks noGrp="1"/>
          </p:cNvSpPr>
          <p:nvPr>
            <p:custDataLst>
              <p:tags r:id="rId32"/>
            </p:custDataLst>
          </p:nvPr>
        </p:nvSpPr>
        <p:spPr bwMode="gray">
          <a:xfrm rot="20544465">
            <a:off x="4840300" y="4379208"/>
            <a:ext cx="363477" cy="182562"/>
          </a:xfrm>
          <a:prstGeom prst="rect">
            <a:avLst/>
          </a:prstGeom>
          <a:noFill/>
          <a:effectLst/>
        </p:spPr>
        <p:txBody>
          <a:bodyPr wrap="none" lIns="30162" tIns="0" rIns="30162" bIns="0" numCol="1" spc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05C2ACE-69AA-450C-BFF1-83B833F75394}" type="datetime'''''16''''''''''''''''''''''''''''''''''''''''''%'''''">
              <a:rPr lang="en-US" sz="1200" smtClean="0">
                <a:sym typeface="+mn-lt"/>
              </a:rPr>
              <a:pPr algn="ctr">
                <a:spcBef>
                  <a:spcPct val="0"/>
                </a:spcBef>
                <a:spcAft>
                  <a:spcPct val="0"/>
                </a:spcAft>
              </a:pPr>
              <a:t>16%</a:t>
            </a:fld>
            <a:endParaRPr lang="en-US" sz="1200" dirty="0">
              <a:sym typeface="+mn-lt"/>
            </a:endParaRPr>
          </a:p>
        </p:txBody>
      </p:sp>
      <p:sp>
        <p:nvSpPr>
          <p:cNvPr id="221" name="TextBox 220"/>
          <p:cNvSpPr txBox="1"/>
          <p:nvPr/>
        </p:nvSpPr>
        <p:spPr>
          <a:xfrm>
            <a:off x="801134" y="2773648"/>
            <a:ext cx="4167247" cy="735756"/>
          </a:xfrm>
          <a:prstGeom prst="rect">
            <a:avLst/>
          </a:prstGeom>
          <a:solidFill>
            <a:schemeClr val="accent6">
              <a:lumMod val="90000"/>
            </a:schemeClr>
          </a:solidFill>
        </p:spPr>
        <p:txBody>
          <a:bodyPr wrap="square" tIns="90000" bIns="90000" rtlCol="0" anchor="t">
            <a:spAutoFit/>
          </a:bodyPr>
          <a:lstStyle/>
          <a:p>
            <a:pPr algn="ctr"/>
            <a:r>
              <a:rPr lang="en-US" sz="1200" dirty="0" smtClean="0"/>
              <a:t>Latinos hold only</a:t>
            </a:r>
            <a:r>
              <a:rPr lang="en-US" sz="1200" dirty="0" smtClean="0">
                <a:solidFill>
                  <a:schemeClr val="tx2"/>
                </a:solidFill>
              </a:rPr>
              <a:t/>
            </a:r>
            <a:br>
              <a:rPr lang="en-US" sz="1200" dirty="0" smtClean="0">
                <a:solidFill>
                  <a:schemeClr val="tx2"/>
                </a:solidFill>
              </a:rPr>
            </a:br>
            <a:r>
              <a:rPr lang="en-US" sz="1200" b="1" dirty="0" smtClean="0">
                <a:solidFill>
                  <a:srgbClr val="9C3328"/>
                </a:solidFill>
              </a:rPr>
              <a:t>3.3% of elected seats nationally</a:t>
            </a:r>
            <a:r>
              <a:rPr lang="en-US" sz="1200" dirty="0" smtClean="0">
                <a:solidFill>
                  <a:srgbClr val="9C3328"/>
                </a:solidFill>
              </a:rPr>
              <a:t>,</a:t>
            </a:r>
            <a:r>
              <a:rPr lang="en-US" sz="1200" dirty="0" smtClean="0"/>
              <a:t> in spite of the fact that they make up </a:t>
            </a:r>
            <a:r>
              <a:rPr lang="en-US" sz="1200" b="1" dirty="0" smtClean="0">
                <a:solidFill>
                  <a:schemeClr val="tx2"/>
                </a:solidFill>
              </a:rPr>
              <a:t>16% of the overall population.</a:t>
            </a:r>
            <a:endParaRPr lang="en-US" sz="1200" b="1" dirty="0" smtClean="0">
              <a:solidFill>
                <a:schemeClr val="tx2"/>
              </a:solidFill>
              <a:latin typeface="Arial" pitchFamily="34" charset="0"/>
              <a:cs typeface="Arial" pitchFamily="34" charset="0"/>
            </a:endParaRPr>
          </a:p>
        </p:txBody>
      </p:sp>
      <p:grpSp>
        <p:nvGrpSpPr>
          <p:cNvPr id="4" name="Group 110"/>
          <p:cNvGrpSpPr/>
          <p:nvPr/>
        </p:nvGrpSpPr>
        <p:grpSpPr>
          <a:xfrm>
            <a:off x="2509641" y="4851400"/>
            <a:ext cx="443133" cy="457200"/>
            <a:chOff x="5045075" y="3863976"/>
            <a:chExt cx="282575" cy="287337"/>
          </a:xfrm>
          <a:solidFill>
            <a:schemeClr val="bg1">
              <a:alpha val="67000"/>
            </a:schemeClr>
          </a:solidFill>
        </p:grpSpPr>
        <p:sp>
          <p:nvSpPr>
            <p:cNvPr id="95" name="Freeform 72"/>
            <p:cNvSpPr>
              <a:spLocks/>
            </p:cNvSpPr>
            <p:nvPr/>
          </p:nvSpPr>
          <p:spPr bwMode="auto">
            <a:xfrm>
              <a:off x="5064125" y="3863976"/>
              <a:ext cx="244475" cy="82550"/>
            </a:xfrm>
            <a:custGeom>
              <a:avLst/>
              <a:gdLst/>
              <a:ahLst/>
              <a:cxnLst>
                <a:cxn ang="0">
                  <a:pos x="771" y="176"/>
                </a:cxn>
                <a:cxn ang="0">
                  <a:pos x="392" y="0"/>
                </a:cxn>
                <a:cxn ang="0">
                  <a:pos x="0" y="176"/>
                </a:cxn>
                <a:cxn ang="0">
                  <a:pos x="0" y="261"/>
                </a:cxn>
                <a:cxn ang="0">
                  <a:pos x="771" y="261"/>
                </a:cxn>
                <a:cxn ang="0">
                  <a:pos x="771" y="176"/>
                </a:cxn>
              </a:cxnLst>
              <a:rect l="0" t="0" r="r" b="b"/>
              <a:pathLst>
                <a:path w="771" h="261">
                  <a:moveTo>
                    <a:pt x="771" y="176"/>
                  </a:moveTo>
                  <a:lnTo>
                    <a:pt x="392" y="0"/>
                  </a:lnTo>
                  <a:lnTo>
                    <a:pt x="0" y="176"/>
                  </a:lnTo>
                  <a:lnTo>
                    <a:pt x="0" y="261"/>
                  </a:lnTo>
                  <a:lnTo>
                    <a:pt x="771" y="261"/>
                  </a:lnTo>
                  <a:lnTo>
                    <a:pt x="771" y="176"/>
                  </a:lnTo>
                  <a:close/>
                </a:path>
              </a:pathLst>
            </a:custGeom>
            <a:grpFill/>
            <a:ln w="1588">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73"/>
            <p:cNvSpPr>
              <a:spLocks/>
            </p:cNvSpPr>
            <p:nvPr/>
          </p:nvSpPr>
          <p:spPr bwMode="auto">
            <a:xfrm>
              <a:off x="5064125" y="3952876"/>
              <a:ext cx="42863" cy="144463"/>
            </a:xfrm>
            <a:custGeom>
              <a:avLst/>
              <a:gdLst/>
              <a:ahLst/>
              <a:cxnLst>
                <a:cxn ang="0">
                  <a:pos x="135" y="381"/>
                </a:cxn>
                <a:cxn ang="0">
                  <a:pos x="135" y="365"/>
                </a:cxn>
                <a:cxn ang="0">
                  <a:pos x="135" y="354"/>
                </a:cxn>
                <a:cxn ang="0">
                  <a:pos x="135" y="354"/>
                </a:cxn>
                <a:cxn ang="0">
                  <a:pos x="132" y="313"/>
                </a:cxn>
                <a:cxn ang="0">
                  <a:pos x="128" y="234"/>
                </a:cxn>
                <a:cxn ang="0">
                  <a:pos x="124" y="190"/>
                </a:cxn>
                <a:cxn ang="0">
                  <a:pos x="120" y="147"/>
                </a:cxn>
                <a:cxn ang="0">
                  <a:pos x="115" y="110"/>
                </a:cxn>
                <a:cxn ang="0">
                  <a:pos x="113" y="96"/>
                </a:cxn>
                <a:cxn ang="0">
                  <a:pos x="111" y="84"/>
                </a:cxn>
                <a:cxn ang="0">
                  <a:pos x="111" y="84"/>
                </a:cxn>
                <a:cxn ang="0">
                  <a:pos x="115" y="84"/>
                </a:cxn>
                <a:cxn ang="0">
                  <a:pos x="120" y="82"/>
                </a:cxn>
                <a:cxn ang="0">
                  <a:pos x="123" y="80"/>
                </a:cxn>
                <a:cxn ang="0">
                  <a:pos x="128" y="78"/>
                </a:cxn>
                <a:cxn ang="0">
                  <a:pos x="130" y="74"/>
                </a:cxn>
                <a:cxn ang="0">
                  <a:pos x="132" y="70"/>
                </a:cxn>
                <a:cxn ang="0">
                  <a:pos x="133" y="65"/>
                </a:cxn>
                <a:cxn ang="0">
                  <a:pos x="135" y="61"/>
                </a:cxn>
                <a:cxn ang="0">
                  <a:pos x="135" y="0"/>
                </a:cxn>
                <a:cxn ang="0">
                  <a:pos x="0" y="0"/>
                </a:cxn>
                <a:cxn ang="0">
                  <a:pos x="0" y="61"/>
                </a:cxn>
                <a:cxn ang="0">
                  <a:pos x="0" y="61"/>
                </a:cxn>
                <a:cxn ang="0">
                  <a:pos x="1" y="65"/>
                </a:cxn>
                <a:cxn ang="0">
                  <a:pos x="2" y="70"/>
                </a:cxn>
                <a:cxn ang="0">
                  <a:pos x="4" y="74"/>
                </a:cxn>
                <a:cxn ang="0">
                  <a:pos x="7" y="78"/>
                </a:cxn>
                <a:cxn ang="0">
                  <a:pos x="10" y="80"/>
                </a:cxn>
                <a:cxn ang="0">
                  <a:pos x="15" y="82"/>
                </a:cxn>
                <a:cxn ang="0">
                  <a:pos x="19" y="84"/>
                </a:cxn>
                <a:cxn ang="0">
                  <a:pos x="24" y="84"/>
                </a:cxn>
                <a:cxn ang="0">
                  <a:pos x="24" y="84"/>
                </a:cxn>
                <a:cxn ang="0">
                  <a:pos x="21" y="96"/>
                </a:cxn>
                <a:cxn ang="0">
                  <a:pos x="19" y="110"/>
                </a:cxn>
                <a:cxn ang="0">
                  <a:pos x="15" y="147"/>
                </a:cxn>
                <a:cxn ang="0">
                  <a:pos x="10" y="190"/>
                </a:cxn>
                <a:cxn ang="0">
                  <a:pos x="7" y="234"/>
                </a:cxn>
                <a:cxn ang="0">
                  <a:pos x="2" y="313"/>
                </a:cxn>
                <a:cxn ang="0">
                  <a:pos x="0" y="354"/>
                </a:cxn>
                <a:cxn ang="0">
                  <a:pos x="0" y="365"/>
                </a:cxn>
                <a:cxn ang="0">
                  <a:pos x="0" y="381"/>
                </a:cxn>
                <a:cxn ang="0">
                  <a:pos x="0" y="454"/>
                </a:cxn>
                <a:cxn ang="0">
                  <a:pos x="135" y="454"/>
                </a:cxn>
                <a:cxn ang="0">
                  <a:pos x="135" y="381"/>
                </a:cxn>
              </a:cxnLst>
              <a:rect l="0" t="0" r="r" b="b"/>
              <a:pathLst>
                <a:path w="135" h="454">
                  <a:moveTo>
                    <a:pt x="135" y="381"/>
                  </a:moveTo>
                  <a:lnTo>
                    <a:pt x="135" y="365"/>
                  </a:lnTo>
                  <a:lnTo>
                    <a:pt x="135" y="354"/>
                  </a:lnTo>
                  <a:lnTo>
                    <a:pt x="135" y="354"/>
                  </a:lnTo>
                  <a:lnTo>
                    <a:pt x="132" y="313"/>
                  </a:lnTo>
                  <a:lnTo>
                    <a:pt x="128" y="234"/>
                  </a:lnTo>
                  <a:lnTo>
                    <a:pt x="124" y="190"/>
                  </a:lnTo>
                  <a:lnTo>
                    <a:pt x="120" y="147"/>
                  </a:lnTo>
                  <a:lnTo>
                    <a:pt x="115" y="110"/>
                  </a:lnTo>
                  <a:lnTo>
                    <a:pt x="113" y="96"/>
                  </a:lnTo>
                  <a:lnTo>
                    <a:pt x="111" y="84"/>
                  </a:lnTo>
                  <a:lnTo>
                    <a:pt x="111" y="84"/>
                  </a:lnTo>
                  <a:lnTo>
                    <a:pt x="115" y="84"/>
                  </a:lnTo>
                  <a:lnTo>
                    <a:pt x="120" y="82"/>
                  </a:lnTo>
                  <a:lnTo>
                    <a:pt x="123" y="80"/>
                  </a:lnTo>
                  <a:lnTo>
                    <a:pt x="128" y="78"/>
                  </a:lnTo>
                  <a:lnTo>
                    <a:pt x="130" y="74"/>
                  </a:lnTo>
                  <a:lnTo>
                    <a:pt x="132" y="70"/>
                  </a:lnTo>
                  <a:lnTo>
                    <a:pt x="133" y="65"/>
                  </a:lnTo>
                  <a:lnTo>
                    <a:pt x="135" y="61"/>
                  </a:lnTo>
                  <a:lnTo>
                    <a:pt x="135" y="0"/>
                  </a:lnTo>
                  <a:lnTo>
                    <a:pt x="0" y="0"/>
                  </a:lnTo>
                  <a:lnTo>
                    <a:pt x="0" y="61"/>
                  </a:lnTo>
                  <a:lnTo>
                    <a:pt x="0" y="61"/>
                  </a:lnTo>
                  <a:lnTo>
                    <a:pt x="1" y="65"/>
                  </a:lnTo>
                  <a:lnTo>
                    <a:pt x="2" y="70"/>
                  </a:lnTo>
                  <a:lnTo>
                    <a:pt x="4" y="74"/>
                  </a:lnTo>
                  <a:lnTo>
                    <a:pt x="7" y="78"/>
                  </a:lnTo>
                  <a:lnTo>
                    <a:pt x="10" y="80"/>
                  </a:lnTo>
                  <a:lnTo>
                    <a:pt x="15" y="82"/>
                  </a:lnTo>
                  <a:lnTo>
                    <a:pt x="19" y="84"/>
                  </a:lnTo>
                  <a:lnTo>
                    <a:pt x="24" y="84"/>
                  </a:lnTo>
                  <a:lnTo>
                    <a:pt x="24" y="84"/>
                  </a:lnTo>
                  <a:lnTo>
                    <a:pt x="21" y="96"/>
                  </a:lnTo>
                  <a:lnTo>
                    <a:pt x="19" y="110"/>
                  </a:lnTo>
                  <a:lnTo>
                    <a:pt x="15" y="147"/>
                  </a:lnTo>
                  <a:lnTo>
                    <a:pt x="10" y="190"/>
                  </a:lnTo>
                  <a:lnTo>
                    <a:pt x="7" y="234"/>
                  </a:lnTo>
                  <a:lnTo>
                    <a:pt x="2" y="313"/>
                  </a:lnTo>
                  <a:lnTo>
                    <a:pt x="0" y="354"/>
                  </a:lnTo>
                  <a:lnTo>
                    <a:pt x="0" y="365"/>
                  </a:lnTo>
                  <a:lnTo>
                    <a:pt x="0" y="381"/>
                  </a:lnTo>
                  <a:lnTo>
                    <a:pt x="0" y="454"/>
                  </a:lnTo>
                  <a:lnTo>
                    <a:pt x="135" y="454"/>
                  </a:lnTo>
                  <a:lnTo>
                    <a:pt x="135" y="381"/>
                  </a:lnTo>
                  <a:close/>
                </a:path>
              </a:pathLst>
            </a:custGeom>
            <a:grpFill/>
            <a:ln w="1588">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74"/>
            <p:cNvSpPr>
              <a:spLocks/>
            </p:cNvSpPr>
            <p:nvPr/>
          </p:nvSpPr>
          <p:spPr bwMode="auto">
            <a:xfrm>
              <a:off x="5130800" y="3952876"/>
              <a:ext cx="42863" cy="144463"/>
            </a:xfrm>
            <a:custGeom>
              <a:avLst/>
              <a:gdLst/>
              <a:ahLst/>
              <a:cxnLst>
                <a:cxn ang="0">
                  <a:pos x="133" y="61"/>
                </a:cxn>
                <a:cxn ang="0">
                  <a:pos x="133" y="0"/>
                </a:cxn>
                <a:cxn ang="0">
                  <a:pos x="0" y="0"/>
                </a:cxn>
                <a:cxn ang="0">
                  <a:pos x="0" y="61"/>
                </a:cxn>
                <a:cxn ang="0">
                  <a:pos x="0" y="61"/>
                </a:cxn>
                <a:cxn ang="0">
                  <a:pos x="0" y="65"/>
                </a:cxn>
                <a:cxn ang="0">
                  <a:pos x="1" y="70"/>
                </a:cxn>
                <a:cxn ang="0">
                  <a:pos x="3" y="74"/>
                </a:cxn>
                <a:cxn ang="0">
                  <a:pos x="7" y="78"/>
                </a:cxn>
                <a:cxn ang="0">
                  <a:pos x="10" y="80"/>
                </a:cxn>
                <a:cxn ang="0">
                  <a:pos x="14" y="82"/>
                </a:cxn>
                <a:cxn ang="0">
                  <a:pos x="18" y="84"/>
                </a:cxn>
                <a:cxn ang="0">
                  <a:pos x="24" y="84"/>
                </a:cxn>
                <a:cxn ang="0">
                  <a:pos x="24" y="84"/>
                </a:cxn>
                <a:cxn ang="0">
                  <a:pos x="20" y="96"/>
                </a:cxn>
                <a:cxn ang="0">
                  <a:pos x="18" y="110"/>
                </a:cxn>
                <a:cxn ang="0">
                  <a:pos x="13" y="147"/>
                </a:cxn>
                <a:cxn ang="0">
                  <a:pos x="9" y="190"/>
                </a:cxn>
                <a:cxn ang="0">
                  <a:pos x="5" y="234"/>
                </a:cxn>
                <a:cxn ang="0">
                  <a:pos x="1" y="313"/>
                </a:cxn>
                <a:cxn ang="0">
                  <a:pos x="0" y="354"/>
                </a:cxn>
                <a:cxn ang="0">
                  <a:pos x="0" y="365"/>
                </a:cxn>
                <a:cxn ang="0">
                  <a:pos x="0" y="381"/>
                </a:cxn>
                <a:cxn ang="0">
                  <a:pos x="0" y="454"/>
                </a:cxn>
                <a:cxn ang="0">
                  <a:pos x="133" y="454"/>
                </a:cxn>
                <a:cxn ang="0">
                  <a:pos x="133" y="381"/>
                </a:cxn>
                <a:cxn ang="0">
                  <a:pos x="133" y="365"/>
                </a:cxn>
                <a:cxn ang="0">
                  <a:pos x="133" y="354"/>
                </a:cxn>
                <a:cxn ang="0">
                  <a:pos x="133" y="354"/>
                </a:cxn>
                <a:cxn ang="0">
                  <a:pos x="132" y="313"/>
                </a:cxn>
                <a:cxn ang="0">
                  <a:pos x="127" y="234"/>
                </a:cxn>
                <a:cxn ang="0">
                  <a:pos x="123" y="190"/>
                </a:cxn>
                <a:cxn ang="0">
                  <a:pos x="120" y="147"/>
                </a:cxn>
                <a:cxn ang="0">
                  <a:pos x="115" y="110"/>
                </a:cxn>
                <a:cxn ang="0">
                  <a:pos x="112" y="96"/>
                </a:cxn>
                <a:cxn ang="0">
                  <a:pos x="110" y="84"/>
                </a:cxn>
                <a:cxn ang="0">
                  <a:pos x="110" y="84"/>
                </a:cxn>
                <a:cxn ang="0">
                  <a:pos x="114" y="84"/>
                </a:cxn>
                <a:cxn ang="0">
                  <a:pos x="119" y="82"/>
                </a:cxn>
                <a:cxn ang="0">
                  <a:pos x="123" y="80"/>
                </a:cxn>
                <a:cxn ang="0">
                  <a:pos x="127" y="78"/>
                </a:cxn>
                <a:cxn ang="0">
                  <a:pos x="130" y="74"/>
                </a:cxn>
                <a:cxn ang="0">
                  <a:pos x="132" y="70"/>
                </a:cxn>
                <a:cxn ang="0">
                  <a:pos x="133" y="65"/>
                </a:cxn>
                <a:cxn ang="0">
                  <a:pos x="133" y="61"/>
                </a:cxn>
                <a:cxn ang="0">
                  <a:pos x="133" y="61"/>
                </a:cxn>
              </a:cxnLst>
              <a:rect l="0" t="0" r="r" b="b"/>
              <a:pathLst>
                <a:path w="133" h="454">
                  <a:moveTo>
                    <a:pt x="133" y="61"/>
                  </a:moveTo>
                  <a:lnTo>
                    <a:pt x="133" y="0"/>
                  </a:lnTo>
                  <a:lnTo>
                    <a:pt x="0" y="0"/>
                  </a:lnTo>
                  <a:lnTo>
                    <a:pt x="0" y="61"/>
                  </a:lnTo>
                  <a:lnTo>
                    <a:pt x="0" y="61"/>
                  </a:lnTo>
                  <a:lnTo>
                    <a:pt x="0" y="65"/>
                  </a:lnTo>
                  <a:lnTo>
                    <a:pt x="1" y="70"/>
                  </a:lnTo>
                  <a:lnTo>
                    <a:pt x="3" y="74"/>
                  </a:lnTo>
                  <a:lnTo>
                    <a:pt x="7" y="78"/>
                  </a:lnTo>
                  <a:lnTo>
                    <a:pt x="10" y="80"/>
                  </a:lnTo>
                  <a:lnTo>
                    <a:pt x="14" y="82"/>
                  </a:lnTo>
                  <a:lnTo>
                    <a:pt x="18" y="84"/>
                  </a:lnTo>
                  <a:lnTo>
                    <a:pt x="24" y="84"/>
                  </a:lnTo>
                  <a:lnTo>
                    <a:pt x="24" y="84"/>
                  </a:lnTo>
                  <a:lnTo>
                    <a:pt x="20" y="96"/>
                  </a:lnTo>
                  <a:lnTo>
                    <a:pt x="18" y="110"/>
                  </a:lnTo>
                  <a:lnTo>
                    <a:pt x="13" y="147"/>
                  </a:lnTo>
                  <a:lnTo>
                    <a:pt x="9" y="190"/>
                  </a:lnTo>
                  <a:lnTo>
                    <a:pt x="5" y="234"/>
                  </a:lnTo>
                  <a:lnTo>
                    <a:pt x="1" y="313"/>
                  </a:lnTo>
                  <a:lnTo>
                    <a:pt x="0" y="354"/>
                  </a:lnTo>
                  <a:lnTo>
                    <a:pt x="0" y="365"/>
                  </a:lnTo>
                  <a:lnTo>
                    <a:pt x="0" y="381"/>
                  </a:lnTo>
                  <a:lnTo>
                    <a:pt x="0" y="454"/>
                  </a:lnTo>
                  <a:lnTo>
                    <a:pt x="133" y="454"/>
                  </a:lnTo>
                  <a:lnTo>
                    <a:pt x="133" y="381"/>
                  </a:lnTo>
                  <a:lnTo>
                    <a:pt x="133" y="365"/>
                  </a:lnTo>
                  <a:lnTo>
                    <a:pt x="133" y="354"/>
                  </a:lnTo>
                  <a:lnTo>
                    <a:pt x="133" y="354"/>
                  </a:lnTo>
                  <a:lnTo>
                    <a:pt x="132" y="313"/>
                  </a:lnTo>
                  <a:lnTo>
                    <a:pt x="127" y="234"/>
                  </a:lnTo>
                  <a:lnTo>
                    <a:pt x="123" y="190"/>
                  </a:lnTo>
                  <a:lnTo>
                    <a:pt x="120" y="147"/>
                  </a:lnTo>
                  <a:lnTo>
                    <a:pt x="115" y="110"/>
                  </a:lnTo>
                  <a:lnTo>
                    <a:pt x="112" y="96"/>
                  </a:lnTo>
                  <a:lnTo>
                    <a:pt x="110" y="84"/>
                  </a:lnTo>
                  <a:lnTo>
                    <a:pt x="110" y="84"/>
                  </a:lnTo>
                  <a:lnTo>
                    <a:pt x="114" y="84"/>
                  </a:lnTo>
                  <a:lnTo>
                    <a:pt x="119" y="82"/>
                  </a:lnTo>
                  <a:lnTo>
                    <a:pt x="123" y="80"/>
                  </a:lnTo>
                  <a:lnTo>
                    <a:pt x="127" y="78"/>
                  </a:lnTo>
                  <a:lnTo>
                    <a:pt x="130" y="74"/>
                  </a:lnTo>
                  <a:lnTo>
                    <a:pt x="132" y="70"/>
                  </a:lnTo>
                  <a:lnTo>
                    <a:pt x="133" y="65"/>
                  </a:lnTo>
                  <a:lnTo>
                    <a:pt x="133" y="61"/>
                  </a:lnTo>
                  <a:lnTo>
                    <a:pt x="133" y="61"/>
                  </a:lnTo>
                  <a:close/>
                </a:path>
              </a:pathLst>
            </a:custGeom>
            <a:grpFill/>
            <a:ln w="1588">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75"/>
            <p:cNvSpPr>
              <a:spLocks/>
            </p:cNvSpPr>
            <p:nvPr/>
          </p:nvSpPr>
          <p:spPr bwMode="auto">
            <a:xfrm>
              <a:off x="5199063" y="3952876"/>
              <a:ext cx="42863" cy="144463"/>
            </a:xfrm>
            <a:custGeom>
              <a:avLst/>
              <a:gdLst/>
              <a:ahLst/>
              <a:cxnLst>
                <a:cxn ang="0">
                  <a:pos x="135" y="61"/>
                </a:cxn>
                <a:cxn ang="0">
                  <a:pos x="135" y="0"/>
                </a:cxn>
                <a:cxn ang="0">
                  <a:pos x="0" y="0"/>
                </a:cxn>
                <a:cxn ang="0">
                  <a:pos x="0" y="61"/>
                </a:cxn>
                <a:cxn ang="0">
                  <a:pos x="0" y="61"/>
                </a:cxn>
                <a:cxn ang="0">
                  <a:pos x="0" y="65"/>
                </a:cxn>
                <a:cxn ang="0">
                  <a:pos x="3" y="70"/>
                </a:cxn>
                <a:cxn ang="0">
                  <a:pos x="5" y="74"/>
                </a:cxn>
                <a:cxn ang="0">
                  <a:pos x="7" y="78"/>
                </a:cxn>
                <a:cxn ang="0">
                  <a:pos x="11" y="80"/>
                </a:cxn>
                <a:cxn ang="0">
                  <a:pos x="15" y="82"/>
                </a:cxn>
                <a:cxn ang="0">
                  <a:pos x="20" y="84"/>
                </a:cxn>
                <a:cxn ang="0">
                  <a:pos x="24" y="84"/>
                </a:cxn>
                <a:cxn ang="0">
                  <a:pos x="24" y="84"/>
                </a:cxn>
                <a:cxn ang="0">
                  <a:pos x="22" y="96"/>
                </a:cxn>
                <a:cxn ang="0">
                  <a:pos x="20" y="110"/>
                </a:cxn>
                <a:cxn ang="0">
                  <a:pos x="14" y="147"/>
                </a:cxn>
                <a:cxn ang="0">
                  <a:pos x="11" y="190"/>
                </a:cxn>
                <a:cxn ang="0">
                  <a:pos x="7" y="234"/>
                </a:cxn>
                <a:cxn ang="0">
                  <a:pos x="2" y="313"/>
                </a:cxn>
                <a:cxn ang="0">
                  <a:pos x="0" y="354"/>
                </a:cxn>
                <a:cxn ang="0">
                  <a:pos x="0" y="365"/>
                </a:cxn>
                <a:cxn ang="0">
                  <a:pos x="0" y="381"/>
                </a:cxn>
                <a:cxn ang="0">
                  <a:pos x="0" y="454"/>
                </a:cxn>
                <a:cxn ang="0">
                  <a:pos x="135" y="454"/>
                </a:cxn>
                <a:cxn ang="0">
                  <a:pos x="135" y="381"/>
                </a:cxn>
                <a:cxn ang="0">
                  <a:pos x="135" y="365"/>
                </a:cxn>
                <a:cxn ang="0">
                  <a:pos x="135" y="354"/>
                </a:cxn>
                <a:cxn ang="0">
                  <a:pos x="135" y="354"/>
                </a:cxn>
                <a:cxn ang="0">
                  <a:pos x="133" y="313"/>
                </a:cxn>
                <a:cxn ang="0">
                  <a:pos x="128" y="234"/>
                </a:cxn>
                <a:cxn ang="0">
                  <a:pos x="125" y="190"/>
                </a:cxn>
                <a:cxn ang="0">
                  <a:pos x="121" y="147"/>
                </a:cxn>
                <a:cxn ang="0">
                  <a:pos x="116" y="110"/>
                </a:cxn>
                <a:cxn ang="0">
                  <a:pos x="114" y="96"/>
                </a:cxn>
                <a:cxn ang="0">
                  <a:pos x="110" y="84"/>
                </a:cxn>
                <a:cxn ang="0">
                  <a:pos x="110" y="84"/>
                </a:cxn>
                <a:cxn ang="0">
                  <a:pos x="116" y="84"/>
                </a:cxn>
                <a:cxn ang="0">
                  <a:pos x="121" y="82"/>
                </a:cxn>
                <a:cxn ang="0">
                  <a:pos x="124" y="80"/>
                </a:cxn>
                <a:cxn ang="0">
                  <a:pos x="127" y="78"/>
                </a:cxn>
                <a:cxn ang="0">
                  <a:pos x="131" y="74"/>
                </a:cxn>
                <a:cxn ang="0">
                  <a:pos x="133" y="70"/>
                </a:cxn>
                <a:cxn ang="0">
                  <a:pos x="134" y="65"/>
                </a:cxn>
                <a:cxn ang="0">
                  <a:pos x="135" y="61"/>
                </a:cxn>
                <a:cxn ang="0">
                  <a:pos x="135" y="61"/>
                </a:cxn>
              </a:cxnLst>
              <a:rect l="0" t="0" r="r" b="b"/>
              <a:pathLst>
                <a:path w="135" h="454">
                  <a:moveTo>
                    <a:pt x="135" y="61"/>
                  </a:moveTo>
                  <a:lnTo>
                    <a:pt x="135" y="0"/>
                  </a:lnTo>
                  <a:lnTo>
                    <a:pt x="0" y="0"/>
                  </a:lnTo>
                  <a:lnTo>
                    <a:pt x="0" y="61"/>
                  </a:lnTo>
                  <a:lnTo>
                    <a:pt x="0" y="61"/>
                  </a:lnTo>
                  <a:lnTo>
                    <a:pt x="0" y="65"/>
                  </a:lnTo>
                  <a:lnTo>
                    <a:pt x="3" y="70"/>
                  </a:lnTo>
                  <a:lnTo>
                    <a:pt x="5" y="74"/>
                  </a:lnTo>
                  <a:lnTo>
                    <a:pt x="7" y="78"/>
                  </a:lnTo>
                  <a:lnTo>
                    <a:pt x="11" y="80"/>
                  </a:lnTo>
                  <a:lnTo>
                    <a:pt x="15" y="82"/>
                  </a:lnTo>
                  <a:lnTo>
                    <a:pt x="20" y="84"/>
                  </a:lnTo>
                  <a:lnTo>
                    <a:pt x="24" y="84"/>
                  </a:lnTo>
                  <a:lnTo>
                    <a:pt x="24" y="84"/>
                  </a:lnTo>
                  <a:lnTo>
                    <a:pt x="22" y="96"/>
                  </a:lnTo>
                  <a:lnTo>
                    <a:pt x="20" y="110"/>
                  </a:lnTo>
                  <a:lnTo>
                    <a:pt x="14" y="147"/>
                  </a:lnTo>
                  <a:lnTo>
                    <a:pt x="11" y="190"/>
                  </a:lnTo>
                  <a:lnTo>
                    <a:pt x="7" y="234"/>
                  </a:lnTo>
                  <a:lnTo>
                    <a:pt x="2" y="313"/>
                  </a:lnTo>
                  <a:lnTo>
                    <a:pt x="0" y="354"/>
                  </a:lnTo>
                  <a:lnTo>
                    <a:pt x="0" y="365"/>
                  </a:lnTo>
                  <a:lnTo>
                    <a:pt x="0" y="381"/>
                  </a:lnTo>
                  <a:lnTo>
                    <a:pt x="0" y="454"/>
                  </a:lnTo>
                  <a:lnTo>
                    <a:pt x="135" y="454"/>
                  </a:lnTo>
                  <a:lnTo>
                    <a:pt x="135" y="381"/>
                  </a:lnTo>
                  <a:lnTo>
                    <a:pt x="135" y="365"/>
                  </a:lnTo>
                  <a:lnTo>
                    <a:pt x="135" y="354"/>
                  </a:lnTo>
                  <a:lnTo>
                    <a:pt x="135" y="354"/>
                  </a:lnTo>
                  <a:lnTo>
                    <a:pt x="133" y="313"/>
                  </a:lnTo>
                  <a:lnTo>
                    <a:pt x="128" y="234"/>
                  </a:lnTo>
                  <a:lnTo>
                    <a:pt x="125" y="190"/>
                  </a:lnTo>
                  <a:lnTo>
                    <a:pt x="121" y="147"/>
                  </a:lnTo>
                  <a:lnTo>
                    <a:pt x="116" y="110"/>
                  </a:lnTo>
                  <a:lnTo>
                    <a:pt x="114" y="96"/>
                  </a:lnTo>
                  <a:lnTo>
                    <a:pt x="110" y="84"/>
                  </a:lnTo>
                  <a:lnTo>
                    <a:pt x="110" y="84"/>
                  </a:lnTo>
                  <a:lnTo>
                    <a:pt x="116" y="84"/>
                  </a:lnTo>
                  <a:lnTo>
                    <a:pt x="121" y="82"/>
                  </a:lnTo>
                  <a:lnTo>
                    <a:pt x="124" y="80"/>
                  </a:lnTo>
                  <a:lnTo>
                    <a:pt x="127" y="78"/>
                  </a:lnTo>
                  <a:lnTo>
                    <a:pt x="131" y="74"/>
                  </a:lnTo>
                  <a:lnTo>
                    <a:pt x="133" y="70"/>
                  </a:lnTo>
                  <a:lnTo>
                    <a:pt x="134" y="65"/>
                  </a:lnTo>
                  <a:lnTo>
                    <a:pt x="135" y="61"/>
                  </a:lnTo>
                  <a:lnTo>
                    <a:pt x="135" y="61"/>
                  </a:lnTo>
                  <a:close/>
                </a:path>
              </a:pathLst>
            </a:custGeom>
            <a:grpFill/>
            <a:ln w="1588">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76"/>
            <p:cNvSpPr>
              <a:spLocks/>
            </p:cNvSpPr>
            <p:nvPr/>
          </p:nvSpPr>
          <p:spPr bwMode="auto">
            <a:xfrm>
              <a:off x="5265738" y="3952876"/>
              <a:ext cx="42863" cy="144463"/>
            </a:xfrm>
            <a:custGeom>
              <a:avLst/>
              <a:gdLst/>
              <a:ahLst/>
              <a:cxnLst>
                <a:cxn ang="0">
                  <a:pos x="135" y="61"/>
                </a:cxn>
                <a:cxn ang="0">
                  <a:pos x="135" y="0"/>
                </a:cxn>
                <a:cxn ang="0">
                  <a:pos x="0" y="0"/>
                </a:cxn>
                <a:cxn ang="0">
                  <a:pos x="0" y="61"/>
                </a:cxn>
                <a:cxn ang="0">
                  <a:pos x="0" y="61"/>
                </a:cxn>
                <a:cxn ang="0">
                  <a:pos x="1" y="65"/>
                </a:cxn>
                <a:cxn ang="0">
                  <a:pos x="3" y="70"/>
                </a:cxn>
                <a:cxn ang="0">
                  <a:pos x="5" y="74"/>
                </a:cxn>
                <a:cxn ang="0">
                  <a:pos x="8" y="78"/>
                </a:cxn>
                <a:cxn ang="0">
                  <a:pos x="12" y="80"/>
                </a:cxn>
                <a:cxn ang="0">
                  <a:pos x="15" y="82"/>
                </a:cxn>
                <a:cxn ang="0">
                  <a:pos x="19" y="84"/>
                </a:cxn>
                <a:cxn ang="0">
                  <a:pos x="25" y="84"/>
                </a:cxn>
                <a:cxn ang="0">
                  <a:pos x="25" y="84"/>
                </a:cxn>
                <a:cxn ang="0">
                  <a:pos x="22" y="96"/>
                </a:cxn>
                <a:cxn ang="0">
                  <a:pos x="19" y="110"/>
                </a:cxn>
                <a:cxn ang="0">
                  <a:pos x="15" y="147"/>
                </a:cxn>
                <a:cxn ang="0">
                  <a:pos x="10" y="190"/>
                </a:cxn>
                <a:cxn ang="0">
                  <a:pos x="7" y="234"/>
                </a:cxn>
                <a:cxn ang="0">
                  <a:pos x="3" y="313"/>
                </a:cxn>
                <a:cxn ang="0">
                  <a:pos x="0" y="354"/>
                </a:cxn>
                <a:cxn ang="0">
                  <a:pos x="0" y="365"/>
                </a:cxn>
                <a:cxn ang="0">
                  <a:pos x="0" y="381"/>
                </a:cxn>
                <a:cxn ang="0">
                  <a:pos x="0" y="454"/>
                </a:cxn>
                <a:cxn ang="0">
                  <a:pos x="135" y="454"/>
                </a:cxn>
                <a:cxn ang="0">
                  <a:pos x="135" y="381"/>
                </a:cxn>
                <a:cxn ang="0">
                  <a:pos x="135" y="365"/>
                </a:cxn>
                <a:cxn ang="0">
                  <a:pos x="135" y="354"/>
                </a:cxn>
                <a:cxn ang="0">
                  <a:pos x="135" y="354"/>
                </a:cxn>
                <a:cxn ang="0">
                  <a:pos x="134" y="313"/>
                </a:cxn>
                <a:cxn ang="0">
                  <a:pos x="128" y="234"/>
                </a:cxn>
                <a:cxn ang="0">
                  <a:pos x="125" y="190"/>
                </a:cxn>
                <a:cxn ang="0">
                  <a:pos x="121" y="147"/>
                </a:cxn>
                <a:cxn ang="0">
                  <a:pos x="116" y="110"/>
                </a:cxn>
                <a:cxn ang="0">
                  <a:pos x="113" y="96"/>
                </a:cxn>
                <a:cxn ang="0">
                  <a:pos x="111" y="84"/>
                </a:cxn>
                <a:cxn ang="0">
                  <a:pos x="111" y="84"/>
                </a:cxn>
                <a:cxn ang="0">
                  <a:pos x="116" y="84"/>
                </a:cxn>
                <a:cxn ang="0">
                  <a:pos x="120" y="82"/>
                </a:cxn>
                <a:cxn ang="0">
                  <a:pos x="125" y="80"/>
                </a:cxn>
                <a:cxn ang="0">
                  <a:pos x="128" y="78"/>
                </a:cxn>
                <a:cxn ang="0">
                  <a:pos x="130" y="74"/>
                </a:cxn>
                <a:cxn ang="0">
                  <a:pos x="133" y="70"/>
                </a:cxn>
                <a:cxn ang="0">
                  <a:pos x="135" y="65"/>
                </a:cxn>
                <a:cxn ang="0">
                  <a:pos x="135" y="61"/>
                </a:cxn>
                <a:cxn ang="0">
                  <a:pos x="135" y="61"/>
                </a:cxn>
              </a:cxnLst>
              <a:rect l="0" t="0" r="r" b="b"/>
              <a:pathLst>
                <a:path w="135" h="454">
                  <a:moveTo>
                    <a:pt x="135" y="61"/>
                  </a:moveTo>
                  <a:lnTo>
                    <a:pt x="135" y="0"/>
                  </a:lnTo>
                  <a:lnTo>
                    <a:pt x="0" y="0"/>
                  </a:lnTo>
                  <a:lnTo>
                    <a:pt x="0" y="61"/>
                  </a:lnTo>
                  <a:lnTo>
                    <a:pt x="0" y="61"/>
                  </a:lnTo>
                  <a:lnTo>
                    <a:pt x="1" y="65"/>
                  </a:lnTo>
                  <a:lnTo>
                    <a:pt x="3" y="70"/>
                  </a:lnTo>
                  <a:lnTo>
                    <a:pt x="5" y="74"/>
                  </a:lnTo>
                  <a:lnTo>
                    <a:pt x="8" y="78"/>
                  </a:lnTo>
                  <a:lnTo>
                    <a:pt x="12" y="80"/>
                  </a:lnTo>
                  <a:lnTo>
                    <a:pt x="15" y="82"/>
                  </a:lnTo>
                  <a:lnTo>
                    <a:pt x="19" y="84"/>
                  </a:lnTo>
                  <a:lnTo>
                    <a:pt x="25" y="84"/>
                  </a:lnTo>
                  <a:lnTo>
                    <a:pt x="25" y="84"/>
                  </a:lnTo>
                  <a:lnTo>
                    <a:pt x="22" y="96"/>
                  </a:lnTo>
                  <a:lnTo>
                    <a:pt x="19" y="110"/>
                  </a:lnTo>
                  <a:lnTo>
                    <a:pt x="15" y="147"/>
                  </a:lnTo>
                  <a:lnTo>
                    <a:pt x="10" y="190"/>
                  </a:lnTo>
                  <a:lnTo>
                    <a:pt x="7" y="234"/>
                  </a:lnTo>
                  <a:lnTo>
                    <a:pt x="3" y="313"/>
                  </a:lnTo>
                  <a:lnTo>
                    <a:pt x="0" y="354"/>
                  </a:lnTo>
                  <a:lnTo>
                    <a:pt x="0" y="365"/>
                  </a:lnTo>
                  <a:lnTo>
                    <a:pt x="0" y="381"/>
                  </a:lnTo>
                  <a:lnTo>
                    <a:pt x="0" y="454"/>
                  </a:lnTo>
                  <a:lnTo>
                    <a:pt x="135" y="454"/>
                  </a:lnTo>
                  <a:lnTo>
                    <a:pt x="135" y="381"/>
                  </a:lnTo>
                  <a:lnTo>
                    <a:pt x="135" y="365"/>
                  </a:lnTo>
                  <a:lnTo>
                    <a:pt x="135" y="354"/>
                  </a:lnTo>
                  <a:lnTo>
                    <a:pt x="135" y="354"/>
                  </a:lnTo>
                  <a:lnTo>
                    <a:pt x="134" y="313"/>
                  </a:lnTo>
                  <a:lnTo>
                    <a:pt x="128" y="234"/>
                  </a:lnTo>
                  <a:lnTo>
                    <a:pt x="125" y="190"/>
                  </a:lnTo>
                  <a:lnTo>
                    <a:pt x="121" y="147"/>
                  </a:lnTo>
                  <a:lnTo>
                    <a:pt x="116" y="110"/>
                  </a:lnTo>
                  <a:lnTo>
                    <a:pt x="113" y="96"/>
                  </a:lnTo>
                  <a:lnTo>
                    <a:pt x="111" y="84"/>
                  </a:lnTo>
                  <a:lnTo>
                    <a:pt x="111" y="84"/>
                  </a:lnTo>
                  <a:lnTo>
                    <a:pt x="116" y="84"/>
                  </a:lnTo>
                  <a:lnTo>
                    <a:pt x="120" y="82"/>
                  </a:lnTo>
                  <a:lnTo>
                    <a:pt x="125" y="80"/>
                  </a:lnTo>
                  <a:lnTo>
                    <a:pt x="128" y="78"/>
                  </a:lnTo>
                  <a:lnTo>
                    <a:pt x="130" y="74"/>
                  </a:lnTo>
                  <a:lnTo>
                    <a:pt x="133" y="70"/>
                  </a:lnTo>
                  <a:lnTo>
                    <a:pt x="135" y="65"/>
                  </a:lnTo>
                  <a:lnTo>
                    <a:pt x="135" y="61"/>
                  </a:lnTo>
                  <a:lnTo>
                    <a:pt x="135" y="61"/>
                  </a:lnTo>
                  <a:close/>
                </a:path>
              </a:pathLst>
            </a:custGeom>
            <a:grpFill/>
            <a:ln w="1588">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77"/>
            <p:cNvSpPr>
              <a:spLocks/>
            </p:cNvSpPr>
            <p:nvPr/>
          </p:nvSpPr>
          <p:spPr bwMode="auto">
            <a:xfrm>
              <a:off x="5045075" y="4103688"/>
              <a:ext cx="282575" cy="47625"/>
            </a:xfrm>
            <a:custGeom>
              <a:avLst/>
              <a:gdLst/>
              <a:ahLst/>
              <a:cxnLst>
                <a:cxn ang="0">
                  <a:pos x="828" y="43"/>
                </a:cxn>
                <a:cxn ang="0">
                  <a:pos x="828" y="0"/>
                </a:cxn>
                <a:cxn ang="0">
                  <a:pos x="57" y="0"/>
                </a:cxn>
                <a:cxn ang="0">
                  <a:pos x="57" y="43"/>
                </a:cxn>
                <a:cxn ang="0">
                  <a:pos x="0" y="43"/>
                </a:cxn>
                <a:cxn ang="0">
                  <a:pos x="0" y="148"/>
                </a:cxn>
                <a:cxn ang="0">
                  <a:pos x="886" y="148"/>
                </a:cxn>
                <a:cxn ang="0">
                  <a:pos x="886" y="43"/>
                </a:cxn>
                <a:cxn ang="0">
                  <a:pos x="828" y="43"/>
                </a:cxn>
              </a:cxnLst>
              <a:rect l="0" t="0" r="r" b="b"/>
              <a:pathLst>
                <a:path w="886" h="148">
                  <a:moveTo>
                    <a:pt x="828" y="43"/>
                  </a:moveTo>
                  <a:lnTo>
                    <a:pt x="828" y="0"/>
                  </a:lnTo>
                  <a:lnTo>
                    <a:pt x="57" y="0"/>
                  </a:lnTo>
                  <a:lnTo>
                    <a:pt x="57" y="43"/>
                  </a:lnTo>
                  <a:lnTo>
                    <a:pt x="0" y="43"/>
                  </a:lnTo>
                  <a:lnTo>
                    <a:pt x="0" y="148"/>
                  </a:lnTo>
                  <a:lnTo>
                    <a:pt x="886" y="148"/>
                  </a:lnTo>
                  <a:lnTo>
                    <a:pt x="886" y="43"/>
                  </a:lnTo>
                  <a:lnTo>
                    <a:pt x="828" y="43"/>
                  </a:lnTo>
                  <a:close/>
                </a:path>
              </a:pathLst>
            </a:custGeom>
            <a:grpFill/>
            <a:ln w="1588">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6" name="Freeform 71"/>
          <p:cNvSpPr>
            <a:spLocks/>
          </p:cNvSpPr>
          <p:nvPr/>
        </p:nvSpPr>
        <p:spPr bwMode="gray">
          <a:xfrm rot="21360597">
            <a:off x="3877322" y="4726115"/>
            <a:ext cx="923278" cy="577218"/>
          </a:xfrm>
          <a:custGeom>
            <a:avLst/>
            <a:gdLst>
              <a:gd name="T0" fmla="*/ 1736 w 7465"/>
              <a:gd name="T1" fmla="*/ 45 h 4525"/>
              <a:gd name="T2" fmla="*/ 1687 w 7465"/>
              <a:gd name="T3" fmla="*/ 146 h 4525"/>
              <a:gd name="T4" fmla="*/ 1582 w 7465"/>
              <a:gd name="T5" fmla="*/ 241 h 4525"/>
              <a:gd name="T6" fmla="*/ 1490 w 7465"/>
              <a:gd name="T7" fmla="*/ 325 h 4525"/>
              <a:gd name="T8" fmla="*/ 1392 w 7465"/>
              <a:gd name="T9" fmla="*/ 337 h 4525"/>
              <a:gd name="T10" fmla="*/ 1357 w 7465"/>
              <a:gd name="T11" fmla="*/ 286 h 4525"/>
              <a:gd name="T12" fmla="*/ 1319 w 7465"/>
              <a:gd name="T13" fmla="*/ 195 h 4525"/>
              <a:gd name="T14" fmla="*/ 1266 w 7465"/>
              <a:gd name="T15" fmla="*/ 262 h 4525"/>
              <a:gd name="T16" fmla="*/ 1240 w 7465"/>
              <a:gd name="T17" fmla="*/ 387 h 4525"/>
              <a:gd name="T18" fmla="*/ 1239 w 7465"/>
              <a:gd name="T19" fmla="*/ 236 h 4525"/>
              <a:gd name="T20" fmla="*/ 1229 w 7465"/>
              <a:gd name="T21" fmla="*/ 198 h 4525"/>
              <a:gd name="T22" fmla="*/ 1319 w 7465"/>
              <a:gd name="T23" fmla="*/ 187 h 4525"/>
              <a:gd name="T24" fmla="*/ 1270 w 7465"/>
              <a:gd name="T25" fmla="*/ 154 h 4525"/>
              <a:gd name="T26" fmla="*/ 1177 w 7465"/>
              <a:gd name="T27" fmla="*/ 142 h 4525"/>
              <a:gd name="T28" fmla="*/ 1097 w 7465"/>
              <a:gd name="T29" fmla="*/ 179 h 4525"/>
              <a:gd name="T30" fmla="*/ 1052 w 7465"/>
              <a:gd name="T31" fmla="*/ 120 h 4525"/>
              <a:gd name="T32" fmla="*/ 501 w 7465"/>
              <a:gd name="T33" fmla="*/ 76 h 4525"/>
              <a:gd name="T34" fmla="*/ 142 w 7465"/>
              <a:gd name="T35" fmla="*/ 26 h 4525"/>
              <a:gd name="T36" fmla="*/ 136 w 7465"/>
              <a:gd name="T37" fmla="*/ 96 h 4525"/>
              <a:gd name="T38" fmla="*/ 115 w 7465"/>
              <a:gd name="T39" fmla="*/ 52 h 4525"/>
              <a:gd name="T40" fmla="*/ 88 w 7465"/>
              <a:gd name="T41" fmla="*/ 106 h 4525"/>
              <a:gd name="T42" fmla="*/ 49 w 7465"/>
              <a:gd name="T43" fmla="*/ 233 h 4525"/>
              <a:gd name="T44" fmla="*/ 10 w 7465"/>
              <a:gd name="T45" fmla="*/ 440 h 4525"/>
              <a:gd name="T46" fmla="*/ 45 w 7465"/>
              <a:gd name="T47" fmla="*/ 520 h 4525"/>
              <a:gd name="T48" fmla="*/ 59 w 7465"/>
              <a:gd name="T49" fmla="*/ 605 h 4525"/>
              <a:gd name="T50" fmla="*/ 85 w 7465"/>
              <a:gd name="T51" fmla="*/ 679 h 4525"/>
              <a:gd name="T52" fmla="*/ 143 w 7465"/>
              <a:gd name="T53" fmla="*/ 728 h 4525"/>
              <a:gd name="T54" fmla="*/ 219 w 7465"/>
              <a:gd name="T55" fmla="*/ 784 h 4525"/>
              <a:gd name="T56" fmla="*/ 353 w 7465"/>
              <a:gd name="T57" fmla="*/ 850 h 4525"/>
              <a:gd name="T58" fmla="*/ 520 w 7465"/>
              <a:gd name="T59" fmla="*/ 874 h 4525"/>
              <a:gd name="T60" fmla="*/ 654 w 7465"/>
              <a:gd name="T61" fmla="*/ 967 h 4525"/>
              <a:gd name="T62" fmla="*/ 768 w 7465"/>
              <a:gd name="T63" fmla="*/ 971 h 4525"/>
              <a:gd name="T64" fmla="*/ 845 w 7465"/>
              <a:gd name="T65" fmla="*/ 1074 h 4525"/>
              <a:gd name="T66" fmla="*/ 955 w 7465"/>
              <a:gd name="T67" fmla="*/ 1112 h 4525"/>
              <a:gd name="T68" fmla="*/ 987 w 7465"/>
              <a:gd name="T69" fmla="*/ 1021 h 4525"/>
              <a:gd name="T70" fmla="*/ 1126 w 7465"/>
              <a:gd name="T71" fmla="*/ 965 h 4525"/>
              <a:gd name="T72" fmla="*/ 1210 w 7465"/>
              <a:gd name="T73" fmla="*/ 964 h 4525"/>
              <a:gd name="T74" fmla="*/ 1269 w 7465"/>
              <a:gd name="T75" fmla="*/ 961 h 4525"/>
              <a:gd name="T76" fmla="*/ 1221 w 7465"/>
              <a:gd name="T77" fmla="*/ 926 h 4525"/>
              <a:gd name="T78" fmla="*/ 1293 w 7465"/>
              <a:gd name="T79" fmla="*/ 886 h 4525"/>
              <a:gd name="T80" fmla="*/ 1393 w 7465"/>
              <a:gd name="T81" fmla="*/ 898 h 4525"/>
              <a:gd name="T82" fmla="*/ 1479 w 7465"/>
              <a:gd name="T83" fmla="*/ 915 h 4525"/>
              <a:gd name="T84" fmla="*/ 1522 w 7465"/>
              <a:gd name="T85" fmla="*/ 991 h 4525"/>
              <a:gd name="T86" fmla="*/ 1562 w 7465"/>
              <a:gd name="T87" fmla="*/ 1039 h 4525"/>
              <a:gd name="T88" fmla="*/ 1649 w 7465"/>
              <a:gd name="T89" fmla="*/ 1034 h 4525"/>
              <a:gd name="T90" fmla="*/ 1566 w 7465"/>
              <a:gd name="T91" fmla="*/ 876 h 4525"/>
              <a:gd name="T92" fmla="*/ 1586 w 7465"/>
              <a:gd name="T93" fmla="*/ 755 h 4525"/>
              <a:gd name="T94" fmla="*/ 1711 w 7465"/>
              <a:gd name="T95" fmla="*/ 570 h 4525"/>
              <a:gd name="T96" fmla="*/ 1704 w 7465"/>
              <a:gd name="T97" fmla="*/ 572 h 4525"/>
              <a:gd name="T98" fmla="*/ 1678 w 7465"/>
              <a:gd name="T99" fmla="*/ 527 h 4525"/>
              <a:gd name="T100" fmla="*/ 1654 w 7465"/>
              <a:gd name="T101" fmla="*/ 431 h 4525"/>
              <a:gd name="T102" fmla="*/ 1689 w 7465"/>
              <a:gd name="T103" fmla="*/ 425 h 4525"/>
              <a:gd name="T104" fmla="*/ 1786 w 7465"/>
              <a:gd name="T105" fmla="*/ 311 h 4525"/>
              <a:gd name="T106" fmla="*/ 1782 w 7465"/>
              <a:gd name="T107" fmla="*/ 290 h 4525"/>
              <a:gd name="T108" fmla="*/ 1800 w 7465"/>
              <a:gd name="T109" fmla="*/ 244 h 4525"/>
              <a:gd name="T110" fmla="*/ 1788 w 7465"/>
              <a:gd name="T111" fmla="*/ 209 h 4525"/>
              <a:gd name="T112" fmla="*/ 1848 w 7465"/>
              <a:gd name="T113" fmla="*/ 129 h 4525"/>
              <a:gd name="T114" fmla="*/ 1807 w 7465"/>
              <a:gd name="T115" fmla="*/ 27 h 45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65"/>
              <a:gd name="T175" fmla="*/ 0 h 4525"/>
              <a:gd name="T176" fmla="*/ 7465 w 7465"/>
              <a:gd name="T177" fmla="*/ 4525 h 45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65" h="4525">
                <a:moveTo>
                  <a:pt x="7197" y="29"/>
                </a:moveTo>
                <a:lnTo>
                  <a:pt x="7156" y="0"/>
                </a:lnTo>
                <a:lnTo>
                  <a:pt x="7116" y="0"/>
                </a:lnTo>
                <a:lnTo>
                  <a:pt x="7089" y="6"/>
                </a:lnTo>
                <a:lnTo>
                  <a:pt x="7070" y="36"/>
                </a:lnTo>
                <a:lnTo>
                  <a:pt x="7037" y="29"/>
                </a:lnTo>
                <a:lnTo>
                  <a:pt x="7014" y="36"/>
                </a:lnTo>
                <a:lnTo>
                  <a:pt x="6997" y="82"/>
                </a:lnTo>
                <a:lnTo>
                  <a:pt x="6941" y="182"/>
                </a:lnTo>
                <a:lnTo>
                  <a:pt x="6970" y="246"/>
                </a:lnTo>
                <a:lnTo>
                  <a:pt x="6949" y="320"/>
                </a:lnTo>
                <a:lnTo>
                  <a:pt x="6966" y="353"/>
                </a:lnTo>
                <a:lnTo>
                  <a:pt x="6964" y="413"/>
                </a:lnTo>
                <a:lnTo>
                  <a:pt x="6955" y="464"/>
                </a:lnTo>
                <a:lnTo>
                  <a:pt x="6922" y="474"/>
                </a:lnTo>
                <a:lnTo>
                  <a:pt x="6897" y="445"/>
                </a:lnTo>
                <a:lnTo>
                  <a:pt x="6843" y="562"/>
                </a:lnTo>
                <a:lnTo>
                  <a:pt x="6745" y="587"/>
                </a:lnTo>
                <a:lnTo>
                  <a:pt x="6619" y="626"/>
                </a:lnTo>
                <a:lnTo>
                  <a:pt x="6527" y="651"/>
                </a:lnTo>
                <a:lnTo>
                  <a:pt x="6456" y="712"/>
                </a:lnTo>
                <a:lnTo>
                  <a:pt x="6404" y="781"/>
                </a:lnTo>
                <a:lnTo>
                  <a:pt x="6362" y="785"/>
                </a:lnTo>
                <a:lnTo>
                  <a:pt x="6315" y="858"/>
                </a:lnTo>
                <a:lnTo>
                  <a:pt x="6337" y="885"/>
                </a:lnTo>
                <a:lnTo>
                  <a:pt x="6348" y="944"/>
                </a:lnTo>
                <a:lnTo>
                  <a:pt x="6325" y="966"/>
                </a:lnTo>
                <a:lnTo>
                  <a:pt x="6292" y="1010"/>
                </a:lnTo>
                <a:lnTo>
                  <a:pt x="6256" y="1021"/>
                </a:lnTo>
                <a:lnTo>
                  <a:pt x="6244" y="1050"/>
                </a:lnTo>
                <a:lnTo>
                  <a:pt x="6183" y="1062"/>
                </a:lnTo>
                <a:lnTo>
                  <a:pt x="6097" y="1063"/>
                </a:lnTo>
                <a:lnTo>
                  <a:pt x="6026" y="1104"/>
                </a:lnTo>
                <a:lnTo>
                  <a:pt x="6037" y="1171"/>
                </a:lnTo>
                <a:lnTo>
                  <a:pt x="6014" y="1227"/>
                </a:lnTo>
                <a:lnTo>
                  <a:pt x="5958" y="1301"/>
                </a:lnTo>
                <a:lnTo>
                  <a:pt x="5885" y="1369"/>
                </a:lnTo>
                <a:lnTo>
                  <a:pt x="5816" y="1397"/>
                </a:lnTo>
                <a:lnTo>
                  <a:pt x="5795" y="1451"/>
                </a:lnTo>
                <a:lnTo>
                  <a:pt x="5651" y="1509"/>
                </a:lnTo>
                <a:lnTo>
                  <a:pt x="5569" y="1490"/>
                </a:lnTo>
                <a:lnTo>
                  <a:pt x="5555" y="1474"/>
                </a:lnTo>
                <a:lnTo>
                  <a:pt x="5590" y="1438"/>
                </a:lnTo>
                <a:lnTo>
                  <a:pt x="5592" y="1390"/>
                </a:lnTo>
                <a:lnTo>
                  <a:pt x="5567" y="1349"/>
                </a:lnTo>
                <a:lnTo>
                  <a:pt x="5596" y="1328"/>
                </a:lnTo>
                <a:lnTo>
                  <a:pt x="5638" y="1336"/>
                </a:lnTo>
                <a:lnTo>
                  <a:pt x="5632" y="1246"/>
                </a:lnTo>
                <a:lnTo>
                  <a:pt x="5622" y="1177"/>
                </a:lnTo>
                <a:lnTo>
                  <a:pt x="5597" y="1111"/>
                </a:lnTo>
                <a:lnTo>
                  <a:pt x="5561" y="1079"/>
                </a:lnTo>
                <a:lnTo>
                  <a:pt x="5507" y="1063"/>
                </a:lnTo>
                <a:lnTo>
                  <a:pt x="5465" y="1092"/>
                </a:lnTo>
                <a:lnTo>
                  <a:pt x="5427" y="1146"/>
                </a:lnTo>
                <a:lnTo>
                  <a:pt x="5384" y="1134"/>
                </a:lnTo>
                <a:lnTo>
                  <a:pt x="5400" y="1110"/>
                </a:lnTo>
                <a:lnTo>
                  <a:pt x="5421" y="1092"/>
                </a:lnTo>
                <a:lnTo>
                  <a:pt x="5446" y="1075"/>
                </a:lnTo>
                <a:lnTo>
                  <a:pt x="5486" y="1027"/>
                </a:lnTo>
                <a:lnTo>
                  <a:pt x="5457" y="935"/>
                </a:lnTo>
                <a:lnTo>
                  <a:pt x="5446" y="860"/>
                </a:lnTo>
                <a:lnTo>
                  <a:pt x="5384" y="848"/>
                </a:lnTo>
                <a:lnTo>
                  <a:pt x="5273" y="781"/>
                </a:lnTo>
                <a:lnTo>
                  <a:pt x="5206" y="810"/>
                </a:lnTo>
                <a:lnTo>
                  <a:pt x="5194" y="843"/>
                </a:lnTo>
                <a:lnTo>
                  <a:pt x="5208" y="871"/>
                </a:lnTo>
                <a:lnTo>
                  <a:pt x="5177" y="885"/>
                </a:lnTo>
                <a:lnTo>
                  <a:pt x="5175" y="939"/>
                </a:lnTo>
                <a:lnTo>
                  <a:pt x="5144" y="939"/>
                </a:lnTo>
                <a:lnTo>
                  <a:pt x="5096" y="983"/>
                </a:lnTo>
                <a:lnTo>
                  <a:pt x="5079" y="1015"/>
                </a:lnTo>
                <a:lnTo>
                  <a:pt x="5064" y="1050"/>
                </a:lnTo>
                <a:lnTo>
                  <a:pt x="5060" y="1136"/>
                </a:lnTo>
                <a:lnTo>
                  <a:pt x="5052" y="1232"/>
                </a:lnTo>
                <a:lnTo>
                  <a:pt x="5075" y="1286"/>
                </a:lnTo>
                <a:lnTo>
                  <a:pt x="5108" y="1374"/>
                </a:lnTo>
                <a:lnTo>
                  <a:pt x="5108" y="1484"/>
                </a:lnTo>
                <a:lnTo>
                  <a:pt x="5079" y="1607"/>
                </a:lnTo>
                <a:lnTo>
                  <a:pt x="5025" y="1616"/>
                </a:lnTo>
                <a:lnTo>
                  <a:pt x="4989" y="1595"/>
                </a:lnTo>
                <a:lnTo>
                  <a:pt x="4958" y="1551"/>
                </a:lnTo>
                <a:lnTo>
                  <a:pt x="4926" y="1484"/>
                </a:lnTo>
                <a:lnTo>
                  <a:pt x="4933" y="1399"/>
                </a:lnTo>
                <a:lnTo>
                  <a:pt x="4933" y="1342"/>
                </a:lnTo>
                <a:lnTo>
                  <a:pt x="4906" y="1288"/>
                </a:lnTo>
                <a:lnTo>
                  <a:pt x="4912" y="1182"/>
                </a:lnTo>
                <a:lnTo>
                  <a:pt x="4924" y="1096"/>
                </a:lnTo>
                <a:lnTo>
                  <a:pt x="4931" y="1050"/>
                </a:lnTo>
                <a:lnTo>
                  <a:pt x="4983" y="977"/>
                </a:lnTo>
                <a:lnTo>
                  <a:pt x="4954" y="944"/>
                </a:lnTo>
                <a:lnTo>
                  <a:pt x="4926" y="958"/>
                </a:lnTo>
                <a:lnTo>
                  <a:pt x="4908" y="1000"/>
                </a:lnTo>
                <a:lnTo>
                  <a:pt x="4847" y="1067"/>
                </a:lnTo>
                <a:lnTo>
                  <a:pt x="4883" y="1014"/>
                </a:lnTo>
                <a:lnTo>
                  <a:pt x="4885" y="975"/>
                </a:lnTo>
                <a:lnTo>
                  <a:pt x="4872" y="929"/>
                </a:lnTo>
                <a:lnTo>
                  <a:pt x="4883" y="889"/>
                </a:lnTo>
                <a:lnTo>
                  <a:pt x="4908" y="848"/>
                </a:lnTo>
                <a:lnTo>
                  <a:pt x="4914" y="793"/>
                </a:lnTo>
                <a:lnTo>
                  <a:pt x="4926" y="762"/>
                </a:lnTo>
                <a:lnTo>
                  <a:pt x="4939" y="812"/>
                </a:lnTo>
                <a:lnTo>
                  <a:pt x="4993" y="816"/>
                </a:lnTo>
                <a:lnTo>
                  <a:pt x="5025" y="785"/>
                </a:lnTo>
                <a:lnTo>
                  <a:pt x="5079" y="760"/>
                </a:lnTo>
                <a:lnTo>
                  <a:pt x="5139" y="754"/>
                </a:lnTo>
                <a:lnTo>
                  <a:pt x="5162" y="775"/>
                </a:lnTo>
                <a:lnTo>
                  <a:pt x="5206" y="766"/>
                </a:lnTo>
                <a:lnTo>
                  <a:pt x="5275" y="750"/>
                </a:lnTo>
                <a:lnTo>
                  <a:pt x="5310" y="749"/>
                </a:lnTo>
                <a:lnTo>
                  <a:pt x="5317" y="718"/>
                </a:lnTo>
                <a:lnTo>
                  <a:pt x="5323" y="718"/>
                </a:lnTo>
                <a:lnTo>
                  <a:pt x="5292" y="685"/>
                </a:lnTo>
                <a:lnTo>
                  <a:pt x="5254" y="668"/>
                </a:lnTo>
                <a:lnTo>
                  <a:pt x="5189" y="647"/>
                </a:lnTo>
                <a:lnTo>
                  <a:pt x="5133" y="647"/>
                </a:lnTo>
                <a:lnTo>
                  <a:pt x="5096" y="641"/>
                </a:lnTo>
                <a:lnTo>
                  <a:pt x="5079" y="616"/>
                </a:lnTo>
                <a:lnTo>
                  <a:pt x="5012" y="608"/>
                </a:lnTo>
                <a:lnTo>
                  <a:pt x="4954" y="620"/>
                </a:lnTo>
                <a:lnTo>
                  <a:pt x="4912" y="626"/>
                </a:lnTo>
                <a:lnTo>
                  <a:pt x="4864" y="668"/>
                </a:lnTo>
                <a:lnTo>
                  <a:pt x="4805" y="641"/>
                </a:lnTo>
                <a:lnTo>
                  <a:pt x="4757" y="620"/>
                </a:lnTo>
                <a:lnTo>
                  <a:pt x="4701" y="647"/>
                </a:lnTo>
                <a:lnTo>
                  <a:pt x="4663" y="630"/>
                </a:lnTo>
                <a:lnTo>
                  <a:pt x="4705" y="568"/>
                </a:lnTo>
                <a:lnTo>
                  <a:pt x="4693" y="549"/>
                </a:lnTo>
                <a:lnTo>
                  <a:pt x="4668" y="557"/>
                </a:lnTo>
                <a:lnTo>
                  <a:pt x="4613" y="626"/>
                </a:lnTo>
                <a:lnTo>
                  <a:pt x="4567" y="679"/>
                </a:lnTo>
                <a:lnTo>
                  <a:pt x="4522" y="739"/>
                </a:lnTo>
                <a:lnTo>
                  <a:pt x="4461" y="733"/>
                </a:lnTo>
                <a:lnTo>
                  <a:pt x="4432" y="664"/>
                </a:lnTo>
                <a:lnTo>
                  <a:pt x="4409" y="668"/>
                </a:lnTo>
                <a:lnTo>
                  <a:pt x="4388" y="718"/>
                </a:lnTo>
                <a:lnTo>
                  <a:pt x="4315" y="720"/>
                </a:lnTo>
                <a:lnTo>
                  <a:pt x="4394" y="620"/>
                </a:lnTo>
                <a:lnTo>
                  <a:pt x="4582" y="505"/>
                </a:lnTo>
                <a:lnTo>
                  <a:pt x="4595" y="474"/>
                </a:lnTo>
                <a:lnTo>
                  <a:pt x="4490" y="480"/>
                </a:lnTo>
                <a:lnTo>
                  <a:pt x="4382" y="441"/>
                </a:lnTo>
                <a:lnTo>
                  <a:pt x="4344" y="493"/>
                </a:lnTo>
                <a:lnTo>
                  <a:pt x="4261" y="463"/>
                </a:lnTo>
                <a:lnTo>
                  <a:pt x="4206" y="482"/>
                </a:lnTo>
                <a:lnTo>
                  <a:pt x="4171" y="424"/>
                </a:lnTo>
                <a:lnTo>
                  <a:pt x="4079" y="426"/>
                </a:lnTo>
                <a:lnTo>
                  <a:pt x="4052" y="453"/>
                </a:lnTo>
                <a:lnTo>
                  <a:pt x="3948" y="390"/>
                </a:lnTo>
                <a:lnTo>
                  <a:pt x="3933" y="324"/>
                </a:lnTo>
                <a:lnTo>
                  <a:pt x="3814" y="303"/>
                </a:lnTo>
                <a:lnTo>
                  <a:pt x="3868" y="390"/>
                </a:lnTo>
                <a:lnTo>
                  <a:pt x="2107" y="330"/>
                </a:lnTo>
                <a:lnTo>
                  <a:pt x="2002" y="305"/>
                </a:lnTo>
                <a:lnTo>
                  <a:pt x="1814" y="280"/>
                </a:lnTo>
                <a:lnTo>
                  <a:pt x="1576" y="246"/>
                </a:lnTo>
                <a:lnTo>
                  <a:pt x="1276" y="219"/>
                </a:lnTo>
                <a:lnTo>
                  <a:pt x="1165" y="200"/>
                </a:lnTo>
                <a:lnTo>
                  <a:pt x="1006" y="171"/>
                </a:lnTo>
                <a:lnTo>
                  <a:pt x="888" y="144"/>
                </a:lnTo>
                <a:lnTo>
                  <a:pt x="579" y="56"/>
                </a:lnTo>
                <a:lnTo>
                  <a:pt x="558" y="65"/>
                </a:lnTo>
                <a:lnTo>
                  <a:pt x="568" y="105"/>
                </a:lnTo>
                <a:lnTo>
                  <a:pt x="585" y="153"/>
                </a:lnTo>
                <a:lnTo>
                  <a:pt x="570" y="175"/>
                </a:lnTo>
                <a:lnTo>
                  <a:pt x="549" y="194"/>
                </a:lnTo>
                <a:lnTo>
                  <a:pt x="562" y="226"/>
                </a:lnTo>
                <a:lnTo>
                  <a:pt x="604" y="303"/>
                </a:lnTo>
                <a:lnTo>
                  <a:pt x="570" y="353"/>
                </a:lnTo>
                <a:lnTo>
                  <a:pt x="549" y="415"/>
                </a:lnTo>
                <a:lnTo>
                  <a:pt x="499" y="415"/>
                </a:lnTo>
                <a:lnTo>
                  <a:pt x="541" y="384"/>
                </a:lnTo>
                <a:lnTo>
                  <a:pt x="554" y="353"/>
                </a:lnTo>
                <a:lnTo>
                  <a:pt x="547" y="320"/>
                </a:lnTo>
                <a:lnTo>
                  <a:pt x="520" y="311"/>
                </a:lnTo>
                <a:lnTo>
                  <a:pt x="531" y="286"/>
                </a:lnTo>
                <a:lnTo>
                  <a:pt x="568" y="297"/>
                </a:lnTo>
                <a:lnTo>
                  <a:pt x="568" y="278"/>
                </a:lnTo>
                <a:lnTo>
                  <a:pt x="543" y="221"/>
                </a:lnTo>
                <a:lnTo>
                  <a:pt x="518" y="219"/>
                </a:lnTo>
                <a:lnTo>
                  <a:pt x="458" y="209"/>
                </a:lnTo>
                <a:lnTo>
                  <a:pt x="414" y="169"/>
                </a:lnTo>
                <a:lnTo>
                  <a:pt x="385" y="146"/>
                </a:lnTo>
                <a:lnTo>
                  <a:pt x="349" y="132"/>
                </a:lnTo>
                <a:lnTo>
                  <a:pt x="328" y="171"/>
                </a:lnTo>
                <a:lnTo>
                  <a:pt x="341" y="232"/>
                </a:lnTo>
                <a:lnTo>
                  <a:pt x="349" y="284"/>
                </a:lnTo>
                <a:lnTo>
                  <a:pt x="343" y="347"/>
                </a:lnTo>
                <a:lnTo>
                  <a:pt x="341" y="403"/>
                </a:lnTo>
                <a:lnTo>
                  <a:pt x="349" y="424"/>
                </a:lnTo>
                <a:lnTo>
                  <a:pt x="372" y="464"/>
                </a:lnTo>
                <a:lnTo>
                  <a:pt x="349" y="495"/>
                </a:lnTo>
                <a:lnTo>
                  <a:pt x="353" y="522"/>
                </a:lnTo>
                <a:lnTo>
                  <a:pt x="355" y="566"/>
                </a:lnTo>
                <a:lnTo>
                  <a:pt x="324" y="582"/>
                </a:lnTo>
                <a:lnTo>
                  <a:pt x="299" y="683"/>
                </a:lnTo>
                <a:lnTo>
                  <a:pt x="276" y="774"/>
                </a:lnTo>
                <a:lnTo>
                  <a:pt x="240" y="864"/>
                </a:lnTo>
                <a:lnTo>
                  <a:pt x="195" y="935"/>
                </a:lnTo>
                <a:lnTo>
                  <a:pt x="153" y="1027"/>
                </a:lnTo>
                <a:lnTo>
                  <a:pt x="111" y="1085"/>
                </a:lnTo>
                <a:lnTo>
                  <a:pt x="111" y="1225"/>
                </a:lnTo>
                <a:lnTo>
                  <a:pt x="111" y="1349"/>
                </a:lnTo>
                <a:lnTo>
                  <a:pt x="96" y="1397"/>
                </a:lnTo>
                <a:lnTo>
                  <a:pt x="53" y="1476"/>
                </a:lnTo>
                <a:lnTo>
                  <a:pt x="0" y="1563"/>
                </a:lnTo>
                <a:lnTo>
                  <a:pt x="53" y="1672"/>
                </a:lnTo>
                <a:lnTo>
                  <a:pt x="38" y="1762"/>
                </a:lnTo>
                <a:lnTo>
                  <a:pt x="23" y="1824"/>
                </a:lnTo>
                <a:lnTo>
                  <a:pt x="67" y="1935"/>
                </a:lnTo>
                <a:lnTo>
                  <a:pt x="101" y="2006"/>
                </a:lnTo>
                <a:lnTo>
                  <a:pt x="147" y="2037"/>
                </a:lnTo>
                <a:lnTo>
                  <a:pt x="194" y="1985"/>
                </a:lnTo>
                <a:lnTo>
                  <a:pt x="207" y="2018"/>
                </a:lnTo>
                <a:lnTo>
                  <a:pt x="218" y="2044"/>
                </a:lnTo>
                <a:lnTo>
                  <a:pt x="174" y="2050"/>
                </a:lnTo>
                <a:lnTo>
                  <a:pt x="178" y="2083"/>
                </a:lnTo>
                <a:lnTo>
                  <a:pt x="136" y="2062"/>
                </a:lnTo>
                <a:lnTo>
                  <a:pt x="142" y="2131"/>
                </a:lnTo>
                <a:lnTo>
                  <a:pt x="159" y="2190"/>
                </a:lnTo>
                <a:lnTo>
                  <a:pt x="169" y="2235"/>
                </a:lnTo>
                <a:lnTo>
                  <a:pt x="226" y="2227"/>
                </a:lnTo>
                <a:lnTo>
                  <a:pt x="217" y="2246"/>
                </a:lnTo>
                <a:lnTo>
                  <a:pt x="169" y="2281"/>
                </a:lnTo>
                <a:lnTo>
                  <a:pt x="169" y="2350"/>
                </a:lnTo>
                <a:lnTo>
                  <a:pt x="234" y="2423"/>
                </a:lnTo>
                <a:lnTo>
                  <a:pt x="261" y="2446"/>
                </a:lnTo>
                <a:lnTo>
                  <a:pt x="243" y="2476"/>
                </a:lnTo>
                <a:lnTo>
                  <a:pt x="263" y="2519"/>
                </a:lnTo>
                <a:lnTo>
                  <a:pt x="276" y="2569"/>
                </a:lnTo>
                <a:lnTo>
                  <a:pt x="293" y="2601"/>
                </a:lnTo>
                <a:lnTo>
                  <a:pt x="303" y="2638"/>
                </a:lnTo>
                <a:lnTo>
                  <a:pt x="305" y="2678"/>
                </a:lnTo>
                <a:lnTo>
                  <a:pt x="293" y="2705"/>
                </a:lnTo>
                <a:lnTo>
                  <a:pt x="337" y="2716"/>
                </a:lnTo>
                <a:lnTo>
                  <a:pt x="380" y="2720"/>
                </a:lnTo>
                <a:lnTo>
                  <a:pt x="414" y="2711"/>
                </a:lnTo>
                <a:lnTo>
                  <a:pt x="458" y="2716"/>
                </a:lnTo>
                <a:lnTo>
                  <a:pt x="472" y="2753"/>
                </a:lnTo>
                <a:lnTo>
                  <a:pt x="481" y="2782"/>
                </a:lnTo>
                <a:lnTo>
                  <a:pt x="526" y="2830"/>
                </a:lnTo>
                <a:lnTo>
                  <a:pt x="547" y="2851"/>
                </a:lnTo>
                <a:lnTo>
                  <a:pt x="568" y="2889"/>
                </a:lnTo>
                <a:lnTo>
                  <a:pt x="570" y="2912"/>
                </a:lnTo>
                <a:lnTo>
                  <a:pt x="612" y="2937"/>
                </a:lnTo>
                <a:lnTo>
                  <a:pt x="647" y="2970"/>
                </a:lnTo>
                <a:lnTo>
                  <a:pt x="685" y="3029"/>
                </a:lnTo>
                <a:lnTo>
                  <a:pt x="691" y="3100"/>
                </a:lnTo>
                <a:lnTo>
                  <a:pt x="689" y="3139"/>
                </a:lnTo>
                <a:lnTo>
                  <a:pt x="727" y="3145"/>
                </a:lnTo>
                <a:lnTo>
                  <a:pt x="769" y="3137"/>
                </a:lnTo>
                <a:lnTo>
                  <a:pt x="812" y="3133"/>
                </a:lnTo>
                <a:lnTo>
                  <a:pt x="873" y="3137"/>
                </a:lnTo>
                <a:lnTo>
                  <a:pt x="933" y="3139"/>
                </a:lnTo>
                <a:lnTo>
                  <a:pt x="1013" y="3139"/>
                </a:lnTo>
                <a:lnTo>
                  <a:pt x="1067" y="3145"/>
                </a:lnTo>
                <a:lnTo>
                  <a:pt x="1075" y="3179"/>
                </a:lnTo>
                <a:lnTo>
                  <a:pt x="1063" y="3210"/>
                </a:lnTo>
                <a:lnTo>
                  <a:pt x="1128" y="3252"/>
                </a:lnTo>
                <a:lnTo>
                  <a:pt x="1196" y="3285"/>
                </a:lnTo>
                <a:lnTo>
                  <a:pt x="1318" y="3350"/>
                </a:lnTo>
                <a:lnTo>
                  <a:pt x="1411" y="3400"/>
                </a:lnTo>
                <a:lnTo>
                  <a:pt x="1512" y="3440"/>
                </a:lnTo>
                <a:lnTo>
                  <a:pt x="1618" y="3475"/>
                </a:lnTo>
                <a:lnTo>
                  <a:pt x="1685" y="3481"/>
                </a:lnTo>
                <a:lnTo>
                  <a:pt x="1745" y="3473"/>
                </a:lnTo>
                <a:lnTo>
                  <a:pt x="1837" y="3484"/>
                </a:lnTo>
                <a:lnTo>
                  <a:pt x="1896" y="3492"/>
                </a:lnTo>
                <a:lnTo>
                  <a:pt x="1962" y="3486"/>
                </a:lnTo>
                <a:lnTo>
                  <a:pt x="2025" y="3502"/>
                </a:lnTo>
                <a:lnTo>
                  <a:pt x="2077" y="3498"/>
                </a:lnTo>
                <a:lnTo>
                  <a:pt x="2083" y="3425"/>
                </a:lnTo>
                <a:lnTo>
                  <a:pt x="2178" y="3436"/>
                </a:lnTo>
                <a:lnTo>
                  <a:pt x="2294" y="3440"/>
                </a:lnTo>
                <a:lnTo>
                  <a:pt x="2380" y="3544"/>
                </a:lnTo>
                <a:lnTo>
                  <a:pt x="2489" y="3632"/>
                </a:lnTo>
                <a:lnTo>
                  <a:pt x="2551" y="3701"/>
                </a:lnTo>
                <a:lnTo>
                  <a:pt x="2553" y="3761"/>
                </a:lnTo>
                <a:lnTo>
                  <a:pt x="2574" y="3826"/>
                </a:lnTo>
                <a:lnTo>
                  <a:pt x="2616" y="3870"/>
                </a:lnTo>
                <a:lnTo>
                  <a:pt x="2660" y="3912"/>
                </a:lnTo>
                <a:lnTo>
                  <a:pt x="2791" y="3993"/>
                </a:lnTo>
                <a:lnTo>
                  <a:pt x="2837" y="3980"/>
                </a:lnTo>
                <a:lnTo>
                  <a:pt x="2862" y="3957"/>
                </a:lnTo>
                <a:lnTo>
                  <a:pt x="2879" y="3909"/>
                </a:lnTo>
                <a:lnTo>
                  <a:pt x="2889" y="3870"/>
                </a:lnTo>
                <a:lnTo>
                  <a:pt x="2941" y="3868"/>
                </a:lnTo>
                <a:lnTo>
                  <a:pt x="2996" y="3870"/>
                </a:lnTo>
                <a:lnTo>
                  <a:pt x="3069" y="3886"/>
                </a:lnTo>
                <a:lnTo>
                  <a:pt x="3111" y="3914"/>
                </a:lnTo>
                <a:lnTo>
                  <a:pt x="3163" y="3937"/>
                </a:lnTo>
                <a:lnTo>
                  <a:pt x="3181" y="3978"/>
                </a:lnTo>
                <a:lnTo>
                  <a:pt x="3209" y="4041"/>
                </a:lnTo>
                <a:lnTo>
                  <a:pt x="3234" y="4101"/>
                </a:lnTo>
                <a:lnTo>
                  <a:pt x="3265" y="4147"/>
                </a:lnTo>
                <a:lnTo>
                  <a:pt x="3319" y="4181"/>
                </a:lnTo>
                <a:lnTo>
                  <a:pt x="3363" y="4229"/>
                </a:lnTo>
                <a:lnTo>
                  <a:pt x="3380" y="4296"/>
                </a:lnTo>
                <a:lnTo>
                  <a:pt x="3399" y="4352"/>
                </a:lnTo>
                <a:lnTo>
                  <a:pt x="3434" y="4444"/>
                </a:lnTo>
                <a:lnTo>
                  <a:pt x="3484" y="4454"/>
                </a:lnTo>
                <a:lnTo>
                  <a:pt x="3541" y="4479"/>
                </a:lnTo>
                <a:lnTo>
                  <a:pt x="3597" y="4492"/>
                </a:lnTo>
                <a:lnTo>
                  <a:pt x="3672" y="4494"/>
                </a:lnTo>
                <a:lnTo>
                  <a:pt x="3712" y="4525"/>
                </a:lnTo>
                <a:lnTo>
                  <a:pt x="3814" y="4519"/>
                </a:lnTo>
                <a:lnTo>
                  <a:pt x="3820" y="4448"/>
                </a:lnTo>
                <a:lnTo>
                  <a:pt x="3764" y="4396"/>
                </a:lnTo>
                <a:lnTo>
                  <a:pt x="3755" y="4319"/>
                </a:lnTo>
                <a:lnTo>
                  <a:pt x="3795" y="4266"/>
                </a:lnTo>
                <a:lnTo>
                  <a:pt x="3791" y="4210"/>
                </a:lnTo>
                <a:lnTo>
                  <a:pt x="3804" y="4195"/>
                </a:lnTo>
                <a:lnTo>
                  <a:pt x="3810" y="4152"/>
                </a:lnTo>
                <a:lnTo>
                  <a:pt x="3847" y="4129"/>
                </a:lnTo>
                <a:lnTo>
                  <a:pt x="3912" y="4085"/>
                </a:lnTo>
                <a:lnTo>
                  <a:pt x="3948" y="4085"/>
                </a:lnTo>
                <a:lnTo>
                  <a:pt x="4029" y="4033"/>
                </a:lnTo>
                <a:lnTo>
                  <a:pt x="4079" y="3985"/>
                </a:lnTo>
                <a:lnTo>
                  <a:pt x="4158" y="3937"/>
                </a:lnTo>
                <a:lnTo>
                  <a:pt x="4139" y="3876"/>
                </a:lnTo>
                <a:lnTo>
                  <a:pt x="4156" y="3863"/>
                </a:lnTo>
                <a:lnTo>
                  <a:pt x="4181" y="3926"/>
                </a:lnTo>
                <a:lnTo>
                  <a:pt x="4290" y="3832"/>
                </a:lnTo>
                <a:lnTo>
                  <a:pt x="4380" y="3834"/>
                </a:lnTo>
                <a:lnTo>
                  <a:pt x="4501" y="3863"/>
                </a:lnTo>
                <a:lnTo>
                  <a:pt x="4597" y="3847"/>
                </a:lnTo>
                <a:lnTo>
                  <a:pt x="4641" y="3840"/>
                </a:lnTo>
                <a:lnTo>
                  <a:pt x="4617" y="3799"/>
                </a:lnTo>
                <a:lnTo>
                  <a:pt x="4659" y="3805"/>
                </a:lnTo>
                <a:lnTo>
                  <a:pt x="4686" y="3838"/>
                </a:lnTo>
                <a:lnTo>
                  <a:pt x="4686" y="3868"/>
                </a:lnTo>
                <a:lnTo>
                  <a:pt x="4774" y="3874"/>
                </a:lnTo>
                <a:lnTo>
                  <a:pt x="4820" y="3876"/>
                </a:lnTo>
                <a:lnTo>
                  <a:pt x="4839" y="3859"/>
                </a:lnTo>
                <a:lnTo>
                  <a:pt x="4876" y="3893"/>
                </a:lnTo>
                <a:lnTo>
                  <a:pt x="4906" y="3901"/>
                </a:lnTo>
                <a:lnTo>
                  <a:pt x="4943" y="3893"/>
                </a:lnTo>
                <a:lnTo>
                  <a:pt x="4914" y="3840"/>
                </a:lnTo>
                <a:lnTo>
                  <a:pt x="4956" y="3838"/>
                </a:lnTo>
                <a:lnTo>
                  <a:pt x="4983" y="3853"/>
                </a:lnTo>
                <a:lnTo>
                  <a:pt x="5022" y="3882"/>
                </a:lnTo>
                <a:lnTo>
                  <a:pt x="5048" y="3874"/>
                </a:lnTo>
                <a:lnTo>
                  <a:pt x="5075" y="3845"/>
                </a:lnTo>
                <a:lnTo>
                  <a:pt x="5058" y="3805"/>
                </a:lnTo>
                <a:lnTo>
                  <a:pt x="5018" y="3790"/>
                </a:lnTo>
                <a:lnTo>
                  <a:pt x="4995" y="3770"/>
                </a:lnTo>
                <a:lnTo>
                  <a:pt x="5012" y="3728"/>
                </a:lnTo>
                <a:lnTo>
                  <a:pt x="5010" y="3688"/>
                </a:lnTo>
                <a:lnTo>
                  <a:pt x="4970" y="3688"/>
                </a:lnTo>
                <a:lnTo>
                  <a:pt x="4937" y="3728"/>
                </a:lnTo>
                <a:lnTo>
                  <a:pt x="4931" y="3674"/>
                </a:lnTo>
                <a:lnTo>
                  <a:pt x="4883" y="3705"/>
                </a:lnTo>
                <a:lnTo>
                  <a:pt x="4839" y="3719"/>
                </a:lnTo>
                <a:lnTo>
                  <a:pt x="4822" y="3692"/>
                </a:lnTo>
                <a:lnTo>
                  <a:pt x="4858" y="3648"/>
                </a:lnTo>
                <a:lnTo>
                  <a:pt x="4983" y="3672"/>
                </a:lnTo>
                <a:lnTo>
                  <a:pt x="5010" y="3624"/>
                </a:lnTo>
                <a:lnTo>
                  <a:pt x="5073" y="3607"/>
                </a:lnTo>
                <a:lnTo>
                  <a:pt x="5144" y="3624"/>
                </a:lnTo>
                <a:lnTo>
                  <a:pt x="5171" y="3607"/>
                </a:lnTo>
                <a:lnTo>
                  <a:pt x="5171" y="3546"/>
                </a:lnTo>
                <a:lnTo>
                  <a:pt x="5206" y="3621"/>
                </a:lnTo>
                <a:lnTo>
                  <a:pt x="5219" y="3648"/>
                </a:lnTo>
                <a:lnTo>
                  <a:pt x="5273" y="3619"/>
                </a:lnTo>
                <a:lnTo>
                  <a:pt x="5313" y="3571"/>
                </a:lnTo>
                <a:lnTo>
                  <a:pt x="5334" y="3600"/>
                </a:lnTo>
                <a:lnTo>
                  <a:pt x="5371" y="3613"/>
                </a:lnTo>
                <a:lnTo>
                  <a:pt x="5427" y="3588"/>
                </a:lnTo>
                <a:lnTo>
                  <a:pt x="5544" y="3567"/>
                </a:lnTo>
                <a:lnTo>
                  <a:pt x="5569" y="3594"/>
                </a:lnTo>
                <a:lnTo>
                  <a:pt x="5597" y="3626"/>
                </a:lnTo>
                <a:lnTo>
                  <a:pt x="5645" y="3636"/>
                </a:lnTo>
                <a:lnTo>
                  <a:pt x="5693" y="3642"/>
                </a:lnTo>
                <a:lnTo>
                  <a:pt x="5751" y="3621"/>
                </a:lnTo>
                <a:lnTo>
                  <a:pt x="5786" y="3584"/>
                </a:lnTo>
                <a:lnTo>
                  <a:pt x="5818" y="3573"/>
                </a:lnTo>
                <a:lnTo>
                  <a:pt x="5841" y="3588"/>
                </a:lnTo>
                <a:lnTo>
                  <a:pt x="5870" y="3621"/>
                </a:lnTo>
                <a:lnTo>
                  <a:pt x="5914" y="3661"/>
                </a:lnTo>
                <a:lnTo>
                  <a:pt x="5956" y="3672"/>
                </a:lnTo>
                <a:lnTo>
                  <a:pt x="5993" y="3676"/>
                </a:lnTo>
                <a:lnTo>
                  <a:pt x="6029" y="3717"/>
                </a:lnTo>
                <a:lnTo>
                  <a:pt x="6054" y="3761"/>
                </a:lnTo>
                <a:lnTo>
                  <a:pt x="6085" y="3790"/>
                </a:lnTo>
                <a:lnTo>
                  <a:pt x="6072" y="3853"/>
                </a:lnTo>
                <a:lnTo>
                  <a:pt x="6074" y="3905"/>
                </a:lnTo>
                <a:lnTo>
                  <a:pt x="6074" y="3937"/>
                </a:lnTo>
                <a:lnTo>
                  <a:pt x="6087" y="3966"/>
                </a:lnTo>
                <a:lnTo>
                  <a:pt x="6104" y="3972"/>
                </a:lnTo>
                <a:lnTo>
                  <a:pt x="6116" y="3918"/>
                </a:lnTo>
                <a:lnTo>
                  <a:pt x="6143" y="3949"/>
                </a:lnTo>
                <a:lnTo>
                  <a:pt x="6122" y="3991"/>
                </a:lnTo>
                <a:lnTo>
                  <a:pt x="6116" y="4024"/>
                </a:lnTo>
                <a:lnTo>
                  <a:pt x="6141" y="4043"/>
                </a:lnTo>
                <a:lnTo>
                  <a:pt x="6189" y="4091"/>
                </a:lnTo>
                <a:lnTo>
                  <a:pt x="6227" y="4101"/>
                </a:lnTo>
                <a:lnTo>
                  <a:pt x="6246" y="4158"/>
                </a:lnTo>
                <a:lnTo>
                  <a:pt x="6269" y="4170"/>
                </a:lnTo>
                <a:lnTo>
                  <a:pt x="6306" y="4237"/>
                </a:lnTo>
                <a:lnTo>
                  <a:pt x="6354" y="4260"/>
                </a:lnTo>
                <a:lnTo>
                  <a:pt x="6398" y="4279"/>
                </a:lnTo>
                <a:lnTo>
                  <a:pt x="6433" y="4333"/>
                </a:lnTo>
                <a:lnTo>
                  <a:pt x="6496" y="4319"/>
                </a:lnTo>
                <a:lnTo>
                  <a:pt x="6586" y="4298"/>
                </a:lnTo>
                <a:lnTo>
                  <a:pt x="6611" y="4200"/>
                </a:lnTo>
                <a:lnTo>
                  <a:pt x="6594" y="4139"/>
                </a:lnTo>
                <a:lnTo>
                  <a:pt x="6594" y="4028"/>
                </a:lnTo>
                <a:lnTo>
                  <a:pt x="6573" y="3997"/>
                </a:lnTo>
                <a:lnTo>
                  <a:pt x="6527" y="3943"/>
                </a:lnTo>
                <a:lnTo>
                  <a:pt x="6488" y="3882"/>
                </a:lnTo>
                <a:lnTo>
                  <a:pt x="6452" y="3809"/>
                </a:lnTo>
                <a:lnTo>
                  <a:pt x="6417" y="3722"/>
                </a:lnTo>
                <a:lnTo>
                  <a:pt x="6362" y="3642"/>
                </a:lnTo>
                <a:lnTo>
                  <a:pt x="6317" y="3584"/>
                </a:lnTo>
                <a:lnTo>
                  <a:pt x="6264" y="3504"/>
                </a:lnTo>
                <a:lnTo>
                  <a:pt x="6227" y="3436"/>
                </a:lnTo>
                <a:lnTo>
                  <a:pt x="6212" y="3377"/>
                </a:lnTo>
                <a:lnTo>
                  <a:pt x="6206" y="3333"/>
                </a:lnTo>
                <a:lnTo>
                  <a:pt x="6214" y="3294"/>
                </a:lnTo>
                <a:lnTo>
                  <a:pt x="6225" y="3279"/>
                </a:lnTo>
                <a:lnTo>
                  <a:pt x="6227" y="3185"/>
                </a:lnTo>
                <a:lnTo>
                  <a:pt x="6277" y="3097"/>
                </a:lnTo>
                <a:lnTo>
                  <a:pt x="6264" y="3045"/>
                </a:lnTo>
                <a:lnTo>
                  <a:pt x="6342" y="3022"/>
                </a:lnTo>
                <a:lnTo>
                  <a:pt x="6440" y="2928"/>
                </a:lnTo>
                <a:lnTo>
                  <a:pt x="6490" y="2772"/>
                </a:lnTo>
                <a:lnTo>
                  <a:pt x="6617" y="2720"/>
                </a:lnTo>
                <a:lnTo>
                  <a:pt x="6690" y="2576"/>
                </a:lnTo>
                <a:lnTo>
                  <a:pt x="6813" y="2532"/>
                </a:lnTo>
                <a:lnTo>
                  <a:pt x="6872" y="2423"/>
                </a:lnTo>
                <a:lnTo>
                  <a:pt x="6872" y="2344"/>
                </a:lnTo>
                <a:lnTo>
                  <a:pt x="6874" y="2277"/>
                </a:lnTo>
                <a:lnTo>
                  <a:pt x="6843" y="2281"/>
                </a:lnTo>
                <a:lnTo>
                  <a:pt x="6843" y="2392"/>
                </a:lnTo>
                <a:lnTo>
                  <a:pt x="6770" y="2476"/>
                </a:lnTo>
                <a:lnTo>
                  <a:pt x="6671" y="2496"/>
                </a:lnTo>
                <a:lnTo>
                  <a:pt x="6769" y="2446"/>
                </a:lnTo>
                <a:lnTo>
                  <a:pt x="6711" y="2423"/>
                </a:lnTo>
                <a:lnTo>
                  <a:pt x="6769" y="2411"/>
                </a:lnTo>
                <a:lnTo>
                  <a:pt x="6805" y="2413"/>
                </a:lnTo>
                <a:lnTo>
                  <a:pt x="6820" y="2348"/>
                </a:lnTo>
                <a:lnTo>
                  <a:pt x="6815" y="2288"/>
                </a:lnTo>
                <a:lnTo>
                  <a:pt x="6763" y="2288"/>
                </a:lnTo>
                <a:lnTo>
                  <a:pt x="6682" y="2319"/>
                </a:lnTo>
                <a:lnTo>
                  <a:pt x="6684" y="2263"/>
                </a:lnTo>
                <a:lnTo>
                  <a:pt x="6728" y="2286"/>
                </a:lnTo>
                <a:lnTo>
                  <a:pt x="6797" y="2252"/>
                </a:lnTo>
                <a:lnTo>
                  <a:pt x="6807" y="2223"/>
                </a:lnTo>
                <a:lnTo>
                  <a:pt x="6759" y="2204"/>
                </a:lnTo>
                <a:lnTo>
                  <a:pt x="6765" y="2137"/>
                </a:lnTo>
                <a:lnTo>
                  <a:pt x="6711" y="2110"/>
                </a:lnTo>
                <a:lnTo>
                  <a:pt x="6692" y="2135"/>
                </a:lnTo>
                <a:lnTo>
                  <a:pt x="6676" y="2087"/>
                </a:lnTo>
                <a:lnTo>
                  <a:pt x="6682" y="2033"/>
                </a:lnTo>
                <a:lnTo>
                  <a:pt x="6690" y="1979"/>
                </a:lnTo>
                <a:lnTo>
                  <a:pt x="6594" y="1941"/>
                </a:lnTo>
                <a:lnTo>
                  <a:pt x="6623" y="1929"/>
                </a:lnTo>
                <a:lnTo>
                  <a:pt x="6598" y="1812"/>
                </a:lnTo>
                <a:lnTo>
                  <a:pt x="6594" y="1745"/>
                </a:lnTo>
                <a:lnTo>
                  <a:pt x="6613" y="1726"/>
                </a:lnTo>
                <a:lnTo>
                  <a:pt x="6617" y="1822"/>
                </a:lnTo>
                <a:lnTo>
                  <a:pt x="6651" y="1887"/>
                </a:lnTo>
                <a:lnTo>
                  <a:pt x="6705" y="1948"/>
                </a:lnTo>
                <a:lnTo>
                  <a:pt x="6705" y="2069"/>
                </a:lnTo>
                <a:lnTo>
                  <a:pt x="6765" y="2077"/>
                </a:lnTo>
                <a:lnTo>
                  <a:pt x="6813" y="1958"/>
                </a:lnTo>
                <a:lnTo>
                  <a:pt x="6809" y="1787"/>
                </a:lnTo>
                <a:lnTo>
                  <a:pt x="6745" y="1739"/>
                </a:lnTo>
                <a:lnTo>
                  <a:pt x="6753" y="1703"/>
                </a:lnTo>
                <a:lnTo>
                  <a:pt x="6826" y="1741"/>
                </a:lnTo>
                <a:lnTo>
                  <a:pt x="6866" y="1653"/>
                </a:lnTo>
                <a:lnTo>
                  <a:pt x="6868" y="1578"/>
                </a:lnTo>
                <a:lnTo>
                  <a:pt x="6868" y="1451"/>
                </a:lnTo>
                <a:lnTo>
                  <a:pt x="6832" y="1409"/>
                </a:lnTo>
                <a:lnTo>
                  <a:pt x="6851" y="1374"/>
                </a:lnTo>
                <a:lnTo>
                  <a:pt x="6878" y="1411"/>
                </a:lnTo>
                <a:lnTo>
                  <a:pt x="7032" y="1330"/>
                </a:lnTo>
                <a:lnTo>
                  <a:pt x="7141" y="1244"/>
                </a:lnTo>
                <a:lnTo>
                  <a:pt x="7058" y="1236"/>
                </a:lnTo>
                <a:lnTo>
                  <a:pt x="6941" y="1305"/>
                </a:lnTo>
                <a:lnTo>
                  <a:pt x="6868" y="1334"/>
                </a:lnTo>
                <a:lnTo>
                  <a:pt x="6922" y="1269"/>
                </a:lnTo>
                <a:lnTo>
                  <a:pt x="6972" y="1236"/>
                </a:lnTo>
                <a:lnTo>
                  <a:pt x="7003" y="1246"/>
                </a:lnTo>
                <a:lnTo>
                  <a:pt x="7085" y="1202"/>
                </a:lnTo>
                <a:lnTo>
                  <a:pt x="7104" y="1161"/>
                </a:lnTo>
                <a:lnTo>
                  <a:pt x="7127" y="1161"/>
                </a:lnTo>
                <a:lnTo>
                  <a:pt x="7160" y="1140"/>
                </a:lnTo>
                <a:lnTo>
                  <a:pt x="7197" y="1098"/>
                </a:lnTo>
                <a:lnTo>
                  <a:pt x="7258" y="1123"/>
                </a:lnTo>
                <a:lnTo>
                  <a:pt x="7291" y="1092"/>
                </a:lnTo>
                <a:lnTo>
                  <a:pt x="7318" y="1050"/>
                </a:lnTo>
                <a:lnTo>
                  <a:pt x="7291" y="998"/>
                </a:lnTo>
                <a:lnTo>
                  <a:pt x="7252" y="966"/>
                </a:lnTo>
                <a:lnTo>
                  <a:pt x="7227" y="962"/>
                </a:lnTo>
                <a:lnTo>
                  <a:pt x="7199" y="977"/>
                </a:lnTo>
                <a:lnTo>
                  <a:pt x="7227" y="1021"/>
                </a:lnTo>
                <a:lnTo>
                  <a:pt x="7245" y="1048"/>
                </a:lnTo>
                <a:lnTo>
                  <a:pt x="7208" y="1044"/>
                </a:lnTo>
                <a:lnTo>
                  <a:pt x="7168" y="994"/>
                </a:lnTo>
                <a:lnTo>
                  <a:pt x="7129" y="1004"/>
                </a:lnTo>
                <a:lnTo>
                  <a:pt x="7141" y="966"/>
                </a:lnTo>
                <a:lnTo>
                  <a:pt x="7156" y="923"/>
                </a:lnTo>
                <a:lnTo>
                  <a:pt x="7124" y="918"/>
                </a:lnTo>
                <a:lnTo>
                  <a:pt x="7152" y="837"/>
                </a:lnTo>
                <a:lnTo>
                  <a:pt x="7143" y="789"/>
                </a:lnTo>
                <a:lnTo>
                  <a:pt x="7179" y="754"/>
                </a:lnTo>
                <a:lnTo>
                  <a:pt x="7160" y="703"/>
                </a:lnTo>
                <a:lnTo>
                  <a:pt x="7197" y="679"/>
                </a:lnTo>
                <a:lnTo>
                  <a:pt x="7239" y="651"/>
                </a:lnTo>
                <a:lnTo>
                  <a:pt x="7275" y="635"/>
                </a:lnTo>
                <a:lnTo>
                  <a:pt x="7291" y="555"/>
                </a:lnTo>
                <a:lnTo>
                  <a:pt x="7333" y="555"/>
                </a:lnTo>
                <a:lnTo>
                  <a:pt x="7389" y="516"/>
                </a:lnTo>
                <a:lnTo>
                  <a:pt x="7417" y="474"/>
                </a:lnTo>
                <a:lnTo>
                  <a:pt x="7465" y="438"/>
                </a:lnTo>
                <a:lnTo>
                  <a:pt x="7460" y="382"/>
                </a:lnTo>
                <a:lnTo>
                  <a:pt x="7394" y="355"/>
                </a:lnTo>
                <a:lnTo>
                  <a:pt x="7356" y="303"/>
                </a:lnTo>
                <a:lnTo>
                  <a:pt x="7285" y="303"/>
                </a:lnTo>
                <a:lnTo>
                  <a:pt x="7256" y="238"/>
                </a:lnTo>
                <a:lnTo>
                  <a:pt x="7247" y="171"/>
                </a:lnTo>
                <a:lnTo>
                  <a:pt x="7225" y="109"/>
                </a:lnTo>
                <a:lnTo>
                  <a:pt x="7197" y="29"/>
                </a:lnTo>
                <a:close/>
              </a:path>
            </a:pathLst>
          </a:custGeom>
          <a:solidFill>
            <a:schemeClr val="bg1">
              <a:alpha val="50000"/>
            </a:schemeClr>
          </a:solidFill>
          <a:ln w="9525">
            <a:noFill/>
            <a:round/>
            <a:headEnd/>
            <a:tailEnd/>
          </a:ln>
          <a:effectLst/>
        </p:spPr>
        <p:txBody>
          <a:bodyPr wrap="none"/>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73" name="TextBox 72"/>
          <p:cNvSpPr txBox="1"/>
          <p:nvPr/>
        </p:nvSpPr>
        <p:spPr>
          <a:xfrm>
            <a:off x="441594" y="2100454"/>
            <a:ext cx="5117563" cy="551090"/>
          </a:xfrm>
          <a:prstGeom prst="rect">
            <a:avLst/>
          </a:prstGeom>
          <a:solidFill>
            <a:schemeClr val="accent6">
              <a:lumMod val="75000"/>
            </a:schemeClr>
          </a:solidFill>
        </p:spPr>
        <p:txBody>
          <a:bodyPr wrap="square" tIns="90000" bIns="90000" rtlCol="0" anchor="t">
            <a:spAutoFit/>
          </a:bodyPr>
          <a:lstStyle/>
          <a:p>
            <a:pPr algn="ctr"/>
            <a:r>
              <a:rPr lang="en-US" sz="1200" dirty="0" smtClean="0">
                <a:solidFill>
                  <a:srgbClr val="000000"/>
                </a:solidFill>
                <a:latin typeface="Arial" pitchFamily="34" charset="0"/>
                <a:cs typeface="Arial" pitchFamily="34" charset="0"/>
              </a:rPr>
              <a:t>At 5,850, number of Latino elected officials growing, but still under represented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7" y="1590"/>
          <a:ext cx="1587" cy="1587"/>
        </p:xfrm>
        <a:graphic>
          <a:graphicData uri="http://schemas.openxmlformats.org/presentationml/2006/ole">
            <mc:AlternateContent xmlns:mc="http://schemas.openxmlformats.org/markup-compatibility/2006">
              <mc:Choice xmlns:v="urn:schemas-microsoft-com:vml" Requires="v">
                <p:oleObj spid="_x0000_s20677" name="think-cell Slide" r:id="rId31" imgW="216" imgH="216" progId="TCLayout.ActiveDocument.1">
                  <p:embed/>
                </p:oleObj>
              </mc:Choice>
              <mc:Fallback>
                <p:oleObj name="think-cell Slide" r:id="rId31" imgW="216" imgH="216" progId="TCLayout.ActiveDocument.1">
                  <p:embed/>
                  <p:pic>
                    <p:nvPicPr>
                      <p:cNvPr id="0" name="Picture 3"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87"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1" y="0"/>
            <a:ext cx="158724"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smtClean="0">
              <a:solidFill>
                <a:schemeClr val="tx1"/>
              </a:solidFill>
              <a:sym typeface="+mn-lt"/>
            </a:endParaRPr>
          </a:p>
        </p:txBody>
      </p:sp>
      <p:sp>
        <p:nvSpPr>
          <p:cNvPr id="2" name="Title 1"/>
          <p:cNvSpPr>
            <a:spLocks noGrp="1"/>
          </p:cNvSpPr>
          <p:nvPr>
            <p:ph type="title"/>
          </p:nvPr>
        </p:nvSpPr>
        <p:spPr>
          <a:xfrm>
            <a:off x="443132" y="341162"/>
            <a:ext cx="7005417" cy="831600"/>
          </a:xfrm>
        </p:spPr>
        <p:txBody>
          <a:bodyPr/>
          <a:lstStyle/>
          <a:p>
            <a:r>
              <a:rPr lang="en-US" dirty="0" smtClean="0">
                <a:solidFill>
                  <a:srgbClr val="DC6E00"/>
                </a:solidFill>
              </a:rPr>
              <a:t>Needs:</a:t>
            </a:r>
            <a:r>
              <a:rPr lang="en-US" dirty="0" smtClean="0"/>
              <a:t> </a:t>
            </a:r>
            <a:r>
              <a:rPr lang="en-US" dirty="0" err="1" smtClean="0"/>
              <a:t>Acuerdo</a:t>
            </a:r>
            <a:r>
              <a:rPr lang="en-US" dirty="0" smtClean="0"/>
              <a:t> members view Forum as important in helping achieve their mission and engage in policy change</a:t>
            </a:r>
            <a:endParaRPr lang="en-US" dirty="0"/>
          </a:p>
        </p:txBody>
      </p:sp>
      <p:graphicFrame>
        <p:nvGraphicFramePr>
          <p:cNvPr id="8" name="Object 6"/>
          <p:cNvGraphicFramePr>
            <a:graphicFrameLocks noChangeAspect="1"/>
          </p:cNvGraphicFramePr>
          <p:nvPr>
            <p:custDataLst>
              <p:tags r:id="rId4"/>
            </p:custDataLst>
            <p:extLst>
              <p:ext uri="{D42A27DB-BD31-4B8C-83A1-F6EECF244321}">
                <p14:modId xmlns:p14="http://schemas.microsoft.com/office/powerpoint/2010/main" val="2137428520"/>
              </p:ext>
            </p:extLst>
          </p:nvPr>
        </p:nvGraphicFramePr>
        <p:xfrm>
          <a:off x="1879600" y="2641600"/>
          <a:ext cx="1772869" cy="2961606"/>
        </p:xfrm>
        <a:graphic>
          <a:graphicData uri="http://schemas.openxmlformats.org/drawingml/2006/chart">
            <c:chart xmlns:c="http://schemas.openxmlformats.org/drawingml/2006/chart" xmlns:r="http://schemas.openxmlformats.org/officeDocument/2006/relationships" r:id="rId33"/>
          </a:graphicData>
        </a:graphic>
      </p:graphicFrame>
      <p:sp>
        <p:nvSpPr>
          <p:cNvPr id="47" name="Text Placeholder 19"/>
          <p:cNvSpPr>
            <a:spLocks noGrp="1"/>
          </p:cNvSpPr>
          <p:nvPr>
            <p:custDataLst>
              <p:tags r:id="rId5"/>
            </p:custDataLst>
          </p:nvPr>
        </p:nvSpPr>
        <p:spPr bwMode="gray">
          <a:xfrm>
            <a:off x="2425700" y="5668962"/>
            <a:ext cx="1182687" cy="182562"/>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1200" b="0" dirty="0" smtClean="0">
                <a:sym typeface="+mn-lt"/>
              </a:rPr>
              <a:t>% of respondents</a:t>
            </a:r>
            <a:endParaRPr lang="en-US" sz="1200" b="0" dirty="0">
              <a:sym typeface="+mn-lt"/>
            </a:endParaRPr>
          </a:p>
        </p:txBody>
      </p:sp>
      <p:sp>
        <p:nvSpPr>
          <p:cNvPr id="4" name="Text Placeholder 118"/>
          <p:cNvSpPr>
            <a:spLocks noGrp="1"/>
          </p:cNvSpPr>
          <p:nvPr>
            <p:custDataLst>
              <p:tags r:id="rId6"/>
            </p:custDataLst>
          </p:nvPr>
        </p:nvSpPr>
        <p:spPr bwMode="gray">
          <a:xfrm>
            <a:off x="150812" y="2108200"/>
            <a:ext cx="4141787" cy="504825"/>
          </a:xfrm>
          <a:prstGeom prst="rect">
            <a:avLst/>
          </a:prstGeom>
          <a:noFill/>
          <a:effectLst/>
        </p:spPr>
        <p:txBody>
          <a:bodyPr wrap="none" lIns="0" tIns="0" rIns="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100" b="0" dirty="0" smtClean="0">
                <a:sym typeface="+mn-lt"/>
              </a:rPr>
              <a:t>As a result of your engagement with the Forum, to what extent has </a:t>
            </a:r>
          </a:p>
          <a:p>
            <a:pPr>
              <a:spcBef>
                <a:spcPct val="0"/>
              </a:spcBef>
              <a:spcAft>
                <a:spcPct val="0"/>
              </a:spcAft>
            </a:pPr>
            <a:r>
              <a:rPr lang="en-US" sz="1100" b="0" dirty="0" smtClean="0">
                <a:sym typeface="+mn-lt"/>
              </a:rPr>
              <a:t>your organization engaged in the following advocacy and </a:t>
            </a:r>
          </a:p>
          <a:p>
            <a:pPr>
              <a:spcBef>
                <a:spcPct val="0"/>
              </a:spcBef>
              <a:spcAft>
                <a:spcPct val="0"/>
              </a:spcAft>
            </a:pPr>
            <a:r>
              <a:rPr lang="en-US" sz="1100" b="0" dirty="0" smtClean="0">
                <a:sym typeface="+mn-lt"/>
              </a:rPr>
              <a:t>policy activities</a:t>
            </a:r>
            <a:r>
              <a:rPr lang="en-US" sz="1100" b="0" baseline="30000" dirty="0" smtClean="0">
                <a:sym typeface="+mn-lt"/>
              </a:rPr>
              <a:t>1</a:t>
            </a:r>
            <a:r>
              <a:rPr lang="en-US" sz="1100" b="0" dirty="0" smtClean="0">
                <a:sym typeface="+mn-lt"/>
              </a:rPr>
              <a:t>? (n =34 )</a:t>
            </a:r>
            <a:endParaRPr lang="en-US" sz="1100" b="0" dirty="0">
              <a:sym typeface="+mn-lt"/>
            </a:endParaRPr>
          </a:p>
        </p:txBody>
      </p:sp>
      <p:sp>
        <p:nvSpPr>
          <p:cNvPr id="14" name="Text Placeholder 125"/>
          <p:cNvSpPr>
            <a:spLocks noGrp="1"/>
          </p:cNvSpPr>
          <p:nvPr>
            <p:custDataLst>
              <p:tags r:id="rId7"/>
            </p:custDataLst>
          </p:nvPr>
        </p:nvSpPr>
        <p:spPr bwMode="gray">
          <a:xfrm>
            <a:off x="1481137" y="5245100"/>
            <a:ext cx="398462"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1000" b="0" dirty="0" smtClean="0">
                <a:latin typeface="Arial"/>
                <a:sym typeface="Arial"/>
              </a:rPr>
              <a:t> Other</a:t>
            </a:r>
            <a:r>
              <a:rPr lang="en-US" sz="1000" b="0" baseline="30000" dirty="0" smtClean="0">
                <a:latin typeface="Arial"/>
                <a:sym typeface="Arial"/>
              </a:rPr>
              <a:t>2</a:t>
            </a:r>
            <a:endParaRPr lang="en-US" sz="1000" b="0" baseline="30000" dirty="0">
              <a:latin typeface="Arial"/>
              <a:sym typeface="Arial"/>
            </a:endParaRPr>
          </a:p>
        </p:txBody>
      </p:sp>
      <p:sp>
        <p:nvSpPr>
          <p:cNvPr id="54" name="Text Placeholder 26"/>
          <p:cNvSpPr>
            <a:spLocks noGrp="1"/>
          </p:cNvSpPr>
          <p:nvPr>
            <p:custDataLst>
              <p:tags r:id="rId8"/>
            </p:custDataLst>
          </p:nvPr>
        </p:nvSpPr>
        <p:spPr bwMode="gray">
          <a:xfrm>
            <a:off x="2058987" y="5245100"/>
            <a:ext cx="233362"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EDB19E0-F243-4077-ACFB-EEC91CE28D0E}" type="datetime'''''3''''''''''%'''''''''''''''''''">
              <a:rPr lang="en-US" sz="1000" b="0" smtClean="0"/>
              <a:pPr>
                <a:spcBef>
                  <a:spcPct val="0"/>
                </a:spcBef>
                <a:spcAft>
                  <a:spcPct val="0"/>
                </a:spcAft>
              </a:pPr>
              <a:t>3%</a:t>
            </a:fld>
            <a:endParaRPr lang="en-US" sz="1000" b="0">
              <a:latin typeface="Arial"/>
              <a:sym typeface="Arial"/>
            </a:endParaRPr>
          </a:p>
        </p:txBody>
      </p:sp>
      <p:sp>
        <p:nvSpPr>
          <p:cNvPr id="13" name="Text Placeholder 124"/>
          <p:cNvSpPr>
            <a:spLocks noGrp="1"/>
          </p:cNvSpPr>
          <p:nvPr>
            <p:custDataLst>
              <p:tags r:id="rId9"/>
            </p:custDataLst>
          </p:nvPr>
        </p:nvSpPr>
        <p:spPr bwMode="gray">
          <a:xfrm>
            <a:off x="741362" y="4619625"/>
            <a:ext cx="1138237" cy="4572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9342CD5D-FB99-4786-A57A-47425C6F9BC0}" type="datetime'Sitting on relev''an''t &#10;boards committees, &#10;and/or commissio'">
              <a:rPr lang="en-US" sz="1000" b="0" smtClean="0"/>
              <a:pPr algn="r">
                <a:spcBef>
                  <a:spcPct val="0"/>
                </a:spcBef>
                <a:spcAft>
                  <a:spcPct val="0"/>
                </a:spcAft>
              </a:pPr>
              <a:t>Sitting on relevant 
boards committees, 
and/or commissio</a:t>
            </a:fld>
            <a:endParaRPr lang="en-US" sz="1000" b="0">
              <a:latin typeface="Arial"/>
              <a:sym typeface="Arial"/>
            </a:endParaRPr>
          </a:p>
        </p:txBody>
      </p:sp>
      <p:sp>
        <p:nvSpPr>
          <p:cNvPr id="52" name="Text Placeholder 24"/>
          <p:cNvSpPr>
            <a:spLocks noGrp="1"/>
          </p:cNvSpPr>
          <p:nvPr>
            <p:custDataLst>
              <p:tags r:id="rId10"/>
            </p:custDataLst>
          </p:nvPr>
        </p:nvSpPr>
        <p:spPr bwMode="gray">
          <a:xfrm>
            <a:off x="3111500" y="4772025"/>
            <a:ext cx="303212"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B7B357A-43DD-4431-946D-761A947D0BDC}" type="datetime'''''''''''''''''''''56''''''''''''''''''%'''''''">
              <a:rPr lang="en-US" sz="1000" b="0" smtClean="0"/>
              <a:pPr>
                <a:spcBef>
                  <a:spcPct val="0"/>
                </a:spcBef>
                <a:spcAft>
                  <a:spcPct val="0"/>
                </a:spcAft>
              </a:pPr>
              <a:t>56%</a:t>
            </a:fld>
            <a:endParaRPr lang="en-US" sz="1000" b="0">
              <a:sym typeface="+mn-lt"/>
            </a:endParaRPr>
          </a:p>
        </p:txBody>
      </p:sp>
      <p:sp>
        <p:nvSpPr>
          <p:cNvPr id="59" name="Text Placeholder 13"/>
          <p:cNvSpPr>
            <a:spLocks noGrp="1"/>
          </p:cNvSpPr>
          <p:nvPr>
            <p:custDataLst>
              <p:tags r:id="rId11"/>
            </p:custDataLst>
          </p:nvPr>
        </p:nvSpPr>
        <p:spPr bwMode="gray">
          <a:xfrm>
            <a:off x="995362" y="4224337"/>
            <a:ext cx="884237" cy="3048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8B367552-1057-4E10-9EAA-20FE8A3A8022}" type="datetime'Tes''t''ifyi''ng'''' ''''in''''&#10; pu''b''''''lic h''earing''s'">
              <a:rPr lang="en-US" sz="1000" b="0" smtClean="0">
                <a:latin typeface="Arial"/>
                <a:sym typeface="Arial"/>
              </a:rPr>
              <a:pPr algn="r">
                <a:spcBef>
                  <a:spcPct val="0"/>
                </a:spcBef>
                <a:spcAft>
                  <a:spcPct val="0"/>
                </a:spcAft>
              </a:pPr>
              <a:t>Testifying in
 public hearings</a:t>
            </a:fld>
            <a:endParaRPr lang="en-US" sz="1000" b="0">
              <a:latin typeface="Arial"/>
              <a:sym typeface="Arial"/>
            </a:endParaRPr>
          </a:p>
        </p:txBody>
      </p:sp>
      <p:sp>
        <p:nvSpPr>
          <p:cNvPr id="60" name="Text Placeholder 14"/>
          <p:cNvSpPr>
            <a:spLocks noGrp="1"/>
          </p:cNvSpPr>
          <p:nvPr>
            <p:custDataLst>
              <p:tags r:id="rId12"/>
            </p:custDataLst>
          </p:nvPr>
        </p:nvSpPr>
        <p:spPr bwMode="gray">
          <a:xfrm>
            <a:off x="3302000" y="4300537"/>
            <a:ext cx="303212"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20EB1500-55F4-483A-B9E7-8A7FC7F1D619}" type="datetime'''''''''''''''''6''''''''''6''''''''''''''''''%'''''''''''">
              <a:rPr lang="en-US" sz="1000" b="0" smtClean="0">
                <a:latin typeface="Arial"/>
                <a:sym typeface="Arial"/>
              </a:rPr>
              <a:pPr>
                <a:spcBef>
                  <a:spcPct val="0"/>
                </a:spcBef>
                <a:spcAft>
                  <a:spcPct val="0"/>
                </a:spcAft>
              </a:pPr>
              <a:t>66%</a:t>
            </a:fld>
            <a:endParaRPr lang="en-US" sz="1000" b="0">
              <a:latin typeface="Arial"/>
              <a:sym typeface="Arial"/>
            </a:endParaRPr>
          </a:p>
        </p:txBody>
      </p:sp>
      <p:sp>
        <p:nvSpPr>
          <p:cNvPr id="61" name="Text Placeholder 15"/>
          <p:cNvSpPr>
            <a:spLocks noGrp="1"/>
          </p:cNvSpPr>
          <p:nvPr>
            <p:custDataLst>
              <p:tags r:id="rId13"/>
            </p:custDataLst>
          </p:nvPr>
        </p:nvSpPr>
        <p:spPr bwMode="gray">
          <a:xfrm>
            <a:off x="561975" y="3748087"/>
            <a:ext cx="1317625" cy="3048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6018834F-329A-40FC-A153-6D068403040F}" type="datetime'Tra''i''nin''g'' and educating'' ''&#10;constiuents and clients'''">
              <a:rPr lang="en-US" sz="1000" b="0" smtClean="0">
                <a:latin typeface="Arial"/>
                <a:sym typeface="Arial"/>
              </a:rPr>
              <a:pPr algn="r">
                <a:spcBef>
                  <a:spcPct val="0"/>
                </a:spcBef>
                <a:spcAft>
                  <a:spcPct val="0"/>
                </a:spcAft>
              </a:pPr>
              <a:t>Training and educating 
constiuents and clients</a:t>
            </a:fld>
            <a:endParaRPr lang="en-US" sz="1000" b="0">
              <a:latin typeface="Arial"/>
              <a:sym typeface="Arial"/>
            </a:endParaRPr>
          </a:p>
        </p:txBody>
      </p:sp>
      <p:sp>
        <p:nvSpPr>
          <p:cNvPr id="62" name="Text Placeholder 16"/>
          <p:cNvSpPr>
            <a:spLocks noGrp="1"/>
          </p:cNvSpPr>
          <p:nvPr>
            <p:custDataLst>
              <p:tags r:id="rId14"/>
            </p:custDataLst>
          </p:nvPr>
        </p:nvSpPr>
        <p:spPr bwMode="gray">
          <a:xfrm>
            <a:off x="3400425" y="3824287"/>
            <a:ext cx="303212"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8F14C813-5192-411D-80EE-2ED7D087F86D}" type="datetime'''''''''''''7''''''''''''''1''''''''''''''''''''''''%'">
              <a:rPr lang="en-US" sz="1000" b="0" smtClean="0">
                <a:latin typeface="Arial"/>
                <a:sym typeface="Arial"/>
              </a:rPr>
              <a:pPr>
                <a:spcBef>
                  <a:spcPct val="0"/>
                </a:spcBef>
                <a:spcAft>
                  <a:spcPct val="0"/>
                </a:spcAft>
              </a:pPr>
              <a:t>71%</a:t>
            </a:fld>
            <a:endParaRPr lang="en-US" sz="1000" b="0">
              <a:latin typeface="Arial"/>
              <a:sym typeface="Arial"/>
            </a:endParaRPr>
          </a:p>
        </p:txBody>
      </p:sp>
      <p:sp>
        <p:nvSpPr>
          <p:cNvPr id="57" name="Text Placeholder 11"/>
          <p:cNvSpPr>
            <a:spLocks noGrp="1"/>
          </p:cNvSpPr>
          <p:nvPr>
            <p:custDataLst>
              <p:tags r:id="rId15"/>
            </p:custDataLst>
          </p:nvPr>
        </p:nvSpPr>
        <p:spPr bwMode="gray">
          <a:xfrm>
            <a:off x="150812" y="3271837"/>
            <a:ext cx="1728787" cy="3048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E2034973-D519-4928-AC9C-9F524B9BFF1C}" type="datetime'Comm''unicating / partnering&#10; with'' government administrator'">
              <a:rPr lang="en-US" sz="1000" b="0" smtClean="0"/>
              <a:pPr algn="r">
                <a:spcBef>
                  <a:spcPct val="0"/>
                </a:spcBef>
                <a:spcAft>
                  <a:spcPct val="0"/>
                </a:spcAft>
              </a:pPr>
              <a:t>Communicating / partnering
 with government administrator</a:t>
            </a:fld>
            <a:endParaRPr lang="en-US" sz="1000" b="0">
              <a:latin typeface="Arial"/>
              <a:sym typeface="Arial"/>
            </a:endParaRPr>
          </a:p>
        </p:txBody>
      </p:sp>
      <p:sp>
        <p:nvSpPr>
          <p:cNvPr id="58" name="Text Placeholder 12"/>
          <p:cNvSpPr>
            <a:spLocks noGrp="1"/>
          </p:cNvSpPr>
          <p:nvPr>
            <p:custDataLst>
              <p:tags r:id="rId16"/>
            </p:custDataLst>
          </p:nvPr>
        </p:nvSpPr>
        <p:spPr bwMode="gray">
          <a:xfrm>
            <a:off x="3530600" y="3348037"/>
            <a:ext cx="303212"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55F8B35D-A755-48B0-A301-0116FC762956}" type="datetime'''''''''''''''''''77''''''''''%'''''''''''''''''''">
              <a:rPr lang="en-US" sz="1000" b="0" smtClean="0">
                <a:latin typeface="Arial"/>
                <a:sym typeface="Arial"/>
              </a:rPr>
              <a:pPr>
                <a:spcBef>
                  <a:spcPct val="0"/>
                </a:spcBef>
                <a:spcAft>
                  <a:spcPct val="0"/>
                </a:spcAft>
              </a:pPr>
              <a:t>77%</a:t>
            </a:fld>
            <a:endParaRPr lang="en-US" sz="1000" b="0">
              <a:latin typeface="Arial"/>
              <a:sym typeface="Arial"/>
            </a:endParaRPr>
          </a:p>
        </p:txBody>
      </p:sp>
      <p:sp>
        <p:nvSpPr>
          <p:cNvPr id="45" name="Text Placeholder 17"/>
          <p:cNvSpPr>
            <a:spLocks noGrp="1"/>
          </p:cNvSpPr>
          <p:nvPr>
            <p:custDataLst>
              <p:tags r:id="rId17"/>
            </p:custDataLst>
          </p:nvPr>
        </p:nvSpPr>
        <p:spPr bwMode="gray">
          <a:xfrm>
            <a:off x="704850" y="2798762"/>
            <a:ext cx="1174750" cy="3048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AE92ED23-67E7-4229-83C2-B8A9CE0C182F}" type="datetime'Communi''ca''''ting wit''h'''' &#10;e''''l''e''cted offi''cials'''">
              <a:rPr lang="en-US" sz="1000" b="0" smtClean="0"/>
              <a:pPr algn="r">
                <a:spcBef>
                  <a:spcPct val="0"/>
                </a:spcBef>
                <a:spcAft>
                  <a:spcPct val="0"/>
                </a:spcAft>
              </a:pPr>
              <a:t>Communicating with 
elected officials</a:t>
            </a:fld>
            <a:endParaRPr lang="en-US" sz="1000" b="0">
              <a:latin typeface="Arial"/>
              <a:sym typeface="Arial"/>
            </a:endParaRPr>
          </a:p>
        </p:txBody>
      </p:sp>
      <p:sp>
        <p:nvSpPr>
          <p:cNvPr id="49" name="Text Placeholder 21"/>
          <p:cNvSpPr>
            <a:spLocks noGrp="1"/>
          </p:cNvSpPr>
          <p:nvPr>
            <p:custDataLst>
              <p:tags r:id="rId18"/>
            </p:custDataLst>
          </p:nvPr>
        </p:nvSpPr>
        <p:spPr bwMode="gray">
          <a:xfrm>
            <a:off x="3629025" y="2874962"/>
            <a:ext cx="303212"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FEF116B7-CC5F-49FA-A18A-6A172610FCCF}" type="datetime'8''''''''''''''''''''''''''''2''''''''%'">
              <a:rPr lang="en-US" sz="1000" b="0" smtClean="0"/>
              <a:pPr>
                <a:spcBef>
                  <a:spcPct val="0"/>
                </a:spcBef>
                <a:spcAft>
                  <a:spcPct val="0"/>
                </a:spcAft>
              </a:pPr>
              <a:t>82%</a:t>
            </a:fld>
            <a:endParaRPr lang="en-US" sz="1000" b="0">
              <a:sym typeface="+mn-lt"/>
            </a:endParaRPr>
          </a:p>
        </p:txBody>
      </p:sp>
      <p:sp>
        <p:nvSpPr>
          <p:cNvPr id="30" name="TextBox 29"/>
          <p:cNvSpPr txBox="1"/>
          <p:nvPr/>
        </p:nvSpPr>
        <p:spPr>
          <a:xfrm>
            <a:off x="4890045" y="2451102"/>
            <a:ext cx="1462798" cy="1015663"/>
          </a:xfrm>
          <a:prstGeom prst="rect">
            <a:avLst/>
          </a:prstGeom>
          <a:noFill/>
        </p:spPr>
        <p:txBody>
          <a:bodyPr wrap="square" lIns="0" tIns="0" rIns="0" bIns="0" rtlCol="0">
            <a:spAutoFit/>
          </a:bodyPr>
          <a:lstStyle/>
          <a:p>
            <a:pPr>
              <a:spcBef>
                <a:spcPct val="0"/>
              </a:spcBef>
              <a:spcAft>
                <a:spcPct val="0"/>
              </a:spcAft>
            </a:pPr>
            <a:r>
              <a:rPr lang="en-US" sz="1100" dirty="0" smtClean="0"/>
              <a:t>Has collaboration with the Acuerdo strengthened your organization's </a:t>
            </a:r>
            <a:r>
              <a:rPr lang="en-US" sz="1100" b="1" i="1" dirty="0" smtClean="0"/>
              <a:t>ability to achieve its mission? </a:t>
            </a:r>
            <a:r>
              <a:rPr lang="en-US" sz="1100" dirty="0" smtClean="0"/>
              <a:t>(n=38)</a:t>
            </a:r>
            <a:endParaRPr lang="en-US" sz="1100" dirty="0" smtClean="0">
              <a:latin typeface="Arial" pitchFamily="34" charset="0"/>
              <a:cs typeface="Arial" pitchFamily="34" charset="0"/>
            </a:endParaRPr>
          </a:p>
        </p:txBody>
      </p:sp>
      <p:sp>
        <p:nvSpPr>
          <p:cNvPr id="31" name="TextBox 30"/>
          <p:cNvSpPr txBox="1"/>
          <p:nvPr/>
        </p:nvSpPr>
        <p:spPr>
          <a:xfrm>
            <a:off x="4842553" y="4300538"/>
            <a:ext cx="1462798" cy="1184940"/>
          </a:xfrm>
          <a:prstGeom prst="rect">
            <a:avLst/>
          </a:prstGeom>
          <a:noFill/>
        </p:spPr>
        <p:txBody>
          <a:bodyPr wrap="square" lIns="0" tIns="0" rIns="0" bIns="0" rtlCol="0">
            <a:spAutoFit/>
          </a:bodyPr>
          <a:lstStyle/>
          <a:p>
            <a:pPr>
              <a:spcBef>
                <a:spcPct val="0"/>
              </a:spcBef>
              <a:spcAft>
                <a:spcPct val="0"/>
              </a:spcAft>
            </a:pPr>
            <a:r>
              <a:rPr lang="en-US" sz="1100" dirty="0" smtClean="0"/>
              <a:t>To what extent did your advocacy with the Forum strengthen your organization's capacity to </a:t>
            </a:r>
            <a:r>
              <a:rPr lang="en-US" sz="1100" b="1" i="1" dirty="0" smtClean="0"/>
              <a:t>make and engage in policy change</a:t>
            </a:r>
            <a:r>
              <a:rPr lang="en-US" sz="1100" dirty="0" smtClean="0"/>
              <a:t>? </a:t>
            </a:r>
            <a:r>
              <a:rPr lang="en-US" sz="1100" dirty="0" smtClean="0">
                <a:latin typeface="Arial" pitchFamily="34" charset="0"/>
                <a:cs typeface="Arial" pitchFamily="34" charset="0"/>
              </a:rPr>
              <a:t>(n=39)</a:t>
            </a:r>
          </a:p>
        </p:txBody>
      </p:sp>
      <p:sp>
        <p:nvSpPr>
          <p:cNvPr id="33" name="ColumnHeader"/>
          <p:cNvSpPr txBox="1"/>
          <p:nvPr/>
        </p:nvSpPr>
        <p:spPr>
          <a:xfrm>
            <a:off x="4842552" y="1137859"/>
            <a:ext cx="4501782" cy="674198"/>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0" tIns="89999" rIns="0" bIns="89999" anchor="b">
            <a:spAutoFit/>
          </a:bodyPr>
          <a:lstStyle/>
          <a:p>
            <a:pPr algn="ctr">
              <a:buSzPct val="100000"/>
            </a:pPr>
            <a:r>
              <a:rPr lang="en-US" sz="1600" b="1" dirty="0" smtClean="0">
                <a:solidFill>
                  <a:srgbClr val="000000"/>
                </a:solidFill>
                <a:latin typeface="Arial" pitchFamily="34" charset="0"/>
                <a:cs typeface="Arial" pitchFamily="34" charset="0"/>
              </a:rPr>
              <a:t>&gt;70% of respondents believe the Forum helps them achieve their mission &amp; engage in policy</a:t>
            </a:r>
            <a:endParaRPr lang="en-US" sz="1600" b="1" baseline="30000" dirty="0" smtClean="0">
              <a:solidFill>
                <a:srgbClr val="000000"/>
              </a:solidFill>
              <a:latin typeface="Arial" pitchFamily="34" charset="0"/>
              <a:cs typeface="Arial" pitchFamily="34" charset="0"/>
            </a:endParaRPr>
          </a:p>
        </p:txBody>
      </p:sp>
      <p:sp>
        <p:nvSpPr>
          <p:cNvPr id="35" name="BCG_FootNote_Box"/>
          <p:cNvSpPr txBox="1">
            <a:spLocks noChangeArrowheads="1"/>
          </p:cNvSpPr>
          <p:nvPr/>
        </p:nvSpPr>
        <p:spPr bwMode="auto">
          <a:xfrm>
            <a:off x="461594" y="6333387"/>
            <a:ext cx="8683624" cy="328613"/>
          </a:xfrm>
          <a:prstGeom prst="rect">
            <a:avLst/>
          </a:prstGeom>
          <a:noFill/>
          <a:ln w="12700">
            <a:noFill/>
            <a:miter lim="800000"/>
            <a:headEnd/>
            <a:tailEnd/>
          </a:ln>
        </p:spPr>
        <p:txBody>
          <a:bodyPr lIns="0" tIns="0" rIns="0" bIns="0" anchor="b"/>
          <a:lstStyle/>
          <a:p>
            <a:pPr marL="228600" indent="-228600" eaLnBrk="0" fontAlgn="base" hangingPunct="0">
              <a:lnSpc>
                <a:spcPct val="90000"/>
              </a:lnSpc>
              <a:spcBef>
                <a:spcPct val="0"/>
              </a:spcBef>
              <a:spcAft>
                <a:spcPct val="0"/>
              </a:spcAft>
              <a:buAutoNum type="arabicPeriod"/>
            </a:pPr>
            <a:r>
              <a:rPr lang="en-US" sz="800" dirty="0" smtClean="0">
                <a:solidFill>
                  <a:srgbClr val="000000"/>
                </a:solidFill>
                <a:latin typeface="Arial" pitchFamily="34" charset="0"/>
                <a:cs typeface="Arial" pitchFamily="34" charset="0"/>
              </a:rPr>
              <a:t>Percentage of respondents that answered "To a great extent" or "to some extent" for survey question</a:t>
            </a:r>
          </a:p>
          <a:p>
            <a:pPr marL="228600" indent="-228600" eaLnBrk="0" fontAlgn="base" hangingPunct="0">
              <a:lnSpc>
                <a:spcPct val="90000"/>
              </a:lnSpc>
              <a:spcBef>
                <a:spcPct val="0"/>
              </a:spcBef>
              <a:spcAft>
                <a:spcPct val="0"/>
              </a:spcAft>
              <a:buAutoNum type="arabicPeriod"/>
            </a:pPr>
            <a:r>
              <a:rPr lang="en-US" sz="800" dirty="0" smtClean="0">
                <a:solidFill>
                  <a:srgbClr val="000000"/>
                </a:solidFill>
                <a:latin typeface="Arial" pitchFamily="34" charset="0"/>
                <a:cs typeface="Arial" pitchFamily="34" charset="0"/>
              </a:rPr>
              <a:t>Other – response: "Conducting outreach in various community events and festivals"</a:t>
            </a:r>
          </a:p>
          <a:p>
            <a:pPr marL="228600" indent="-228600"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 Acuerdo survey</a:t>
            </a:r>
            <a:endParaRPr lang="en-US" sz="800" dirty="0">
              <a:solidFill>
                <a:srgbClr val="000000"/>
              </a:solidFill>
              <a:latin typeface="Arial" pitchFamily="34" charset="0"/>
              <a:cs typeface="Arial" pitchFamily="34" charset="0"/>
            </a:endParaRPr>
          </a:p>
        </p:txBody>
      </p:sp>
      <p:sp>
        <p:nvSpPr>
          <p:cNvPr id="36" name="ColumnHeader"/>
          <p:cNvSpPr txBox="1"/>
          <p:nvPr/>
        </p:nvSpPr>
        <p:spPr>
          <a:xfrm>
            <a:off x="49282" y="1137859"/>
            <a:ext cx="4603302" cy="674198"/>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lIns="0" tIns="89999" rIns="0" bIns="89999" anchor="b">
            <a:spAutoFit/>
          </a:bodyPr>
          <a:lstStyle/>
          <a:p>
            <a:pPr algn="ctr">
              <a:buSzPct val="100000"/>
            </a:pPr>
            <a:r>
              <a:rPr lang="en-US" sz="1600" b="1" dirty="0" smtClean="0">
                <a:solidFill>
                  <a:srgbClr val="000000"/>
                </a:solidFill>
                <a:latin typeface="Arial" pitchFamily="34" charset="0"/>
                <a:cs typeface="Arial" pitchFamily="34" charset="0"/>
              </a:rPr>
              <a:t>Majority of Acuerdo members conduct more advocacy due to their involvement with Forum</a:t>
            </a:r>
            <a:endParaRPr lang="en-US" sz="1600" b="1" baseline="30000" dirty="0" smtClean="0">
              <a:solidFill>
                <a:srgbClr val="000000"/>
              </a:solidFill>
              <a:latin typeface="Arial" pitchFamily="34" charset="0"/>
              <a:cs typeface="Arial" pitchFamily="34" charset="0"/>
            </a:endParaRPr>
          </a:p>
        </p:txBody>
      </p:sp>
      <p:graphicFrame>
        <p:nvGraphicFramePr>
          <p:cNvPr id="3" name="Object 68"/>
          <p:cNvGraphicFramePr>
            <a:graphicFrameLocks noChangeAspect="1"/>
          </p:cNvGraphicFramePr>
          <p:nvPr>
            <p:custDataLst>
              <p:tags r:id="rId19"/>
            </p:custDataLst>
            <p:extLst>
              <p:ext uri="{D42A27DB-BD31-4B8C-83A1-F6EECF244321}">
                <p14:modId xmlns:p14="http://schemas.microsoft.com/office/powerpoint/2010/main" val="1072966397"/>
              </p:ext>
            </p:extLst>
          </p:nvPr>
        </p:nvGraphicFramePr>
        <p:xfrm>
          <a:off x="6413500" y="2374900"/>
          <a:ext cx="2527192" cy="1140526"/>
        </p:xfrm>
        <a:graphic>
          <a:graphicData uri="http://schemas.openxmlformats.org/drawingml/2006/chart">
            <c:chart xmlns:c="http://schemas.openxmlformats.org/drawingml/2006/chart" xmlns:r="http://schemas.openxmlformats.org/officeDocument/2006/relationships" r:id="rId34"/>
          </a:graphicData>
        </a:graphic>
      </p:graphicFrame>
      <p:sp>
        <p:nvSpPr>
          <p:cNvPr id="111" name="Text Placeholder 34"/>
          <p:cNvSpPr>
            <a:spLocks noGrp="1"/>
          </p:cNvSpPr>
          <p:nvPr>
            <p:custDataLst>
              <p:tags r:id="rId20"/>
            </p:custDataLst>
          </p:nvPr>
        </p:nvSpPr>
        <p:spPr bwMode="gray">
          <a:xfrm>
            <a:off x="6794500" y="2868612"/>
            <a:ext cx="406400" cy="182562"/>
          </a:xfrm>
          <a:prstGeom prst="rect">
            <a:avLst/>
          </a:prstGeom>
          <a:solidFill>
            <a:srgbClr val="E28815"/>
          </a:solidFill>
          <a:effectLst/>
        </p:spPr>
        <p:txBody>
          <a:bodyPr wrap="none" lIns="30162" tIns="0" rIns="30162"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A7FFF03-6612-4CCB-93A2-5B4D9CDB4CDF}" type="datetime'''''''''1''3'''' %'''''''''">
              <a:rPr lang="en-US" sz="1200" b="0" smtClean="0">
                <a:sym typeface="+mn-lt"/>
              </a:rPr>
              <a:pPr algn="ctr">
                <a:spcBef>
                  <a:spcPct val="0"/>
                </a:spcBef>
                <a:spcAft>
                  <a:spcPct val="0"/>
                </a:spcAft>
              </a:pPr>
              <a:t>13 %</a:t>
            </a:fld>
            <a:endParaRPr lang="en-US" sz="1200" b="0" dirty="0">
              <a:sym typeface="+mn-lt"/>
            </a:endParaRPr>
          </a:p>
        </p:txBody>
      </p:sp>
      <p:sp>
        <p:nvSpPr>
          <p:cNvPr id="90" name="Rectangle 89"/>
          <p:cNvSpPr/>
          <p:nvPr>
            <p:custDataLst>
              <p:tags r:id="rId21"/>
            </p:custDataLst>
          </p:nvPr>
        </p:nvSpPr>
        <p:spPr bwMode="gray">
          <a:xfrm>
            <a:off x="6472237" y="2041525"/>
            <a:ext cx="179387" cy="133350"/>
          </a:xfrm>
          <a:prstGeom prst="rect">
            <a:avLst/>
          </a:prstGeom>
          <a:solidFill>
            <a:srgbClr val="E28815"/>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91" name="Rectangle 90"/>
          <p:cNvSpPr/>
          <p:nvPr>
            <p:custDataLst>
              <p:tags r:id="rId22"/>
            </p:custDataLst>
          </p:nvPr>
        </p:nvSpPr>
        <p:spPr bwMode="gray">
          <a:xfrm>
            <a:off x="7212012" y="2041525"/>
            <a:ext cx="179387" cy="133350"/>
          </a:xfrm>
          <a:prstGeom prst="rect">
            <a:avLst/>
          </a:prstGeom>
          <a:solidFill>
            <a:srgbClr val="9C6017"/>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89" name="Rectangle 88"/>
          <p:cNvSpPr/>
          <p:nvPr>
            <p:custDataLst>
              <p:tags r:id="rId23"/>
            </p:custDataLst>
          </p:nvPr>
        </p:nvSpPr>
        <p:spPr bwMode="gray">
          <a:xfrm>
            <a:off x="4926012" y="2041525"/>
            <a:ext cx="179387" cy="133350"/>
          </a:xfrm>
          <a:prstGeom prst="rect">
            <a:avLst/>
          </a:prstGeom>
          <a:solidFill>
            <a:schemeClr val="accent5">
              <a:lumMod val="75000"/>
            </a:schemeClr>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92" name="Rectangle 91"/>
          <p:cNvSpPr/>
          <p:nvPr>
            <p:custDataLst>
              <p:tags r:id="rId24"/>
            </p:custDataLst>
          </p:nvPr>
        </p:nvSpPr>
        <p:spPr bwMode="gray">
          <a:xfrm>
            <a:off x="8413750" y="2041525"/>
            <a:ext cx="179387" cy="133350"/>
          </a:xfrm>
          <a:prstGeom prst="rect">
            <a:avLst/>
          </a:prstGeom>
          <a:solidFill>
            <a:schemeClr val="accent6">
              <a:lumMod val="90000"/>
            </a:schemeClr>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81" name="Text Placeholder 23"/>
          <p:cNvSpPr>
            <a:spLocks noGrp="1"/>
          </p:cNvSpPr>
          <p:nvPr>
            <p:custDataLst>
              <p:tags r:id="rId25"/>
            </p:custDataLst>
          </p:nvPr>
        </p:nvSpPr>
        <p:spPr bwMode="gray">
          <a:xfrm>
            <a:off x="8643937" y="2038350"/>
            <a:ext cx="95250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740C9317-6CDE-4882-85AE-7D2650E54740}" type="datetime'''To'''''' ''a'''''' gre''''at ''''''''''''e''''xtent'''">
              <a:rPr lang="en-US" sz="1000" b="0" smtClean="0">
                <a:latin typeface="Arial"/>
                <a:sym typeface="Arial"/>
              </a:rPr>
              <a:pPr>
                <a:spcBef>
                  <a:spcPct val="0"/>
                </a:spcBef>
                <a:spcAft>
                  <a:spcPct val="0"/>
                </a:spcAft>
              </a:pPr>
              <a:t>To a great extent</a:t>
            </a:fld>
            <a:endParaRPr lang="en-US" sz="1000" b="0" dirty="0">
              <a:latin typeface="Arial"/>
              <a:sym typeface="Arial"/>
            </a:endParaRPr>
          </a:p>
        </p:txBody>
      </p:sp>
      <p:sp>
        <p:nvSpPr>
          <p:cNvPr id="74" name="Text Placeholder 16"/>
          <p:cNvSpPr>
            <a:spLocks noGrp="1"/>
          </p:cNvSpPr>
          <p:nvPr>
            <p:custDataLst>
              <p:tags r:id="rId26"/>
            </p:custDataLst>
          </p:nvPr>
        </p:nvSpPr>
        <p:spPr bwMode="gray">
          <a:xfrm>
            <a:off x="6702425" y="2038350"/>
            <a:ext cx="407987"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3FA1FB7-B687-4B53-8EC3-0F518FC9C0A5}" type="datetime'''''''''S''''''li''''g''''''''''''htl''''''y'''''''''''''''">
              <a:rPr lang="en-US" sz="1000" b="0" smtClean="0"/>
              <a:pPr>
                <a:spcBef>
                  <a:spcPct val="0"/>
                </a:spcBef>
                <a:spcAft>
                  <a:spcPct val="0"/>
                </a:spcAft>
              </a:pPr>
              <a:t>Slightly</a:t>
            </a:fld>
            <a:endParaRPr lang="en-US" sz="1000" b="0">
              <a:sym typeface="+mn-lt"/>
            </a:endParaRPr>
          </a:p>
        </p:txBody>
      </p:sp>
      <p:sp>
        <p:nvSpPr>
          <p:cNvPr id="73" name="Text Placeholder 15"/>
          <p:cNvSpPr>
            <a:spLocks noGrp="1"/>
          </p:cNvSpPr>
          <p:nvPr>
            <p:custDataLst>
              <p:tags r:id="rId27"/>
            </p:custDataLst>
          </p:nvPr>
        </p:nvSpPr>
        <p:spPr bwMode="gray">
          <a:xfrm>
            <a:off x="7442200" y="2038350"/>
            <a:ext cx="8699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8CD0CEDD-0B87-4269-856B-3770D4D15F4B}" type="datetime'''''To'''' so''''me e''x''''''''''''''''''te''''''''n''t'''''">
              <a:rPr lang="en-US" sz="1000" b="0" smtClean="0">
                <a:latin typeface="Arial"/>
                <a:sym typeface="Arial"/>
              </a:rPr>
              <a:pPr>
                <a:spcBef>
                  <a:spcPct val="0"/>
                </a:spcBef>
                <a:spcAft>
                  <a:spcPct val="0"/>
                </a:spcAft>
              </a:pPr>
              <a:t>To some extent</a:t>
            </a:fld>
            <a:endParaRPr lang="en-US" sz="1000" b="0">
              <a:latin typeface="Arial"/>
              <a:sym typeface="Arial"/>
            </a:endParaRPr>
          </a:p>
        </p:txBody>
      </p:sp>
      <p:sp>
        <p:nvSpPr>
          <p:cNvPr id="75" name="Text Placeholder 17"/>
          <p:cNvSpPr>
            <a:spLocks noGrp="1"/>
          </p:cNvSpPr>
          <p:nvPr>
            <p:custDataLst>
              <p:tags r:id="rId28"/>
            </p:custDataLst>
          </p:nvPr>
        </p:nvSpPr>
        <p:spPr bwMode="gray">
          <a:xfrm>
            <a:off x="5156200" y="2038350"/>
            <a:ext cx="1214437"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DDF002D8-CA1F-4EE3-A92A-D546192DCA80}" type="datetime'Not a''''''''''t'''''' ''all /''''Do''''n''’t'' K''''n''ow'">
              <a:rPr lang="en-US" sz="1000" b="0" smtClean="0">
                <a:latin typeface="Arial"/>
                <a:sym typeface="Arial"/>
              </a:rPr>
              <a:pPr>
                <a:spcBef>
                  <a:spcPct val="0"/>
                </a:spcBef>
                <a:spcAft>
                  <a:spcPct val="0"/>
                </a:spcAft>
              </a:pPr>
              <a:t>Not at all /Don’t Know</a:t>
            </a:fld>
            <a:endParaRPr lang="en-US" sz="1000" b="0">
              <a:latin typeface="Arial"/>
              <a:sym typeface="Arial"/>
            </a:endParaRPr>
          </a:p>
        </p:txBody>
      </p:sp>
      <p:graphicFrame>
        <p:nvGraphicFramePr>
          <p:cNvPr id="6" name="Object 99"/>
          <p:cNvGraphicFramePr>
            <a:graphicFrameLocks noChangeAspect="1"/>
          </p:cNvGraphicFramePr>
          <p:nvPr>
            <p:custDataLst>
              <p:tags r:id="rId29"/>
            </p:custDataLst>
            <p:extLst>
              <p:ext uri="{D42A27DB-BD31-4B8C-83A1-F6EECF244321}">
                <p14:modId xmlns:p14="http://schemas.microsoft.com/office/powerpoint/2010/main" val="1037435077"/>
              </p:ext>
            </p:extLst>
          </p:nvPr>
        </p:nvGraphicFramePr>
        <p:xfrm>
          <a:off x="6413500" y="4394200"/>
          <a:ext cx="2527192" cy="1140526"/>
        </p:xfrm>
        <a:graphic>
          <a:graphicData uri="http://schemas.openxmlformats.org/drawingml/2006/chart">
            <c:chart xmlns:c="http://schemas.openxmlformats.org/drawingml/2006/chart" xmlns:r="http://schemas.openxmlformats.org/officeDocument/2006/relationships" r:id="rId35"/>
          </a:graphicData>
        </a:graphic>
      </p:graphicFrame>
      <p:sp>
        <p:nvSpPr>
          <p:cNvPr id="115" name="Rectangle 114"/>
          <p:cNvSpPr/>
          <p:nvPr/>
        </p:nvSpPr>
        <p:spPr>
          <a:xfrm>
            <a:off x="7180888" y="2549081"/>
            <a:ext cx="1853870" cy="859626"/>
          </a:xfrm>
          <a:prstGeom prst="rect">
            <a:avLst/>
          </a:prstGeom>
          <a:noFill/>
          <a:ln w="9525">
            <a:solidFill>
              <a:srgbClr val="FF00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16" name="Rectangle 115"/>
          <p:cNvSpPr/>
          <p:nvPr/>
        </p:nvSpPr>
        <p:spPr>
          <a:xfrm>
            <a:off x="7367504" y="4547055"/>
            <a:ext cx="1638230" cy="859626"/>
          </a:xfrm>
          <a:prstGeom prst="rect">
            <a:avLst/>
          </a:prstGeom>
          <a:noFill/>
          <a:ln w="9525">
            <a:solidFill>
              <a:srgbClr val="FF00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22" name="Rounded Rectangular Callout 121"/>
          <p:cNvSpPr/>
          <p:nvPr/>
        </p:nvSpPr>
        <p:spPr>
          <a:xfrm>
            <a:off x="6606082" y="5581588"/>
            <a:ext cx="2399653" cy="751799"/>
          </a:xfrm>
          <a:prstGeom prst="wedgeRoundRectCallout">
            <a:avLst>
              <a:gd name="adj1" fmla="val 20332"/>
              <a:gd name="adj2" fmla="val -74410"/>
              <a:gd name="adj3" fmla="val 16667"/>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bg1"/>
                </a:solidFill>
                <a:latin typeface="Arial" pitchFamily="34" charset="0"/>
                <a:cs typeface="Arial" pitchFamily="34" charset="0"/>
              </a:rPr>
              <a:t>~60% say Forum has strengthened their ability make policy change</a:t>
            </a:r>
          </a:p>
        </p:txBody>
      </p:sp>
      <p:sp>
        <p:nvSpPr>
          <p:cNvPr id="123" name="Rounded Rectangular Callout 122"/>
          <p:cNvSpPr/>
          <p:nvPr/>
        </p:nvSpPr>
        <p:spPr>
          <a:xfrm>
            <a:off x="6606082" y="3572004"/>
            <a:ext cx="2399653" cy="652334"/>
          </a:xfrm>
          <a:prstGeom prst="wedgeRoundRectCallout">
            <a:avLst>
              <a:gd name="adj1" fmla="val 20332"/>
              <a:gd name="adj2" fmla="val -74410"/>
              <a:gd name="adj3" fmla="val 16667"/>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bg1"/>
                </a:solidFill>
                <a:latin typeface="Arial" pitchFamily="34" charset="0"/>
                <a:cs typeface="Arial" pitchFamily="34" charset="0"/>
              </a:rPr>
              <a:t>~75% say Forum has strengthened their ability to achieve their mission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nvPr>
        </p:nvGraphicFramePr>
        <p:xfrm>
          <a:off x="1587" y="1590"/>
          <a:ext cx="1587" cy="1587"/>
        </p:xfrm>
        <a:graphic>
          <a:graphicData uri="http://schemas.openxmlformats.org/presentationml/2006/ole">
            <mc:AlternateContent xmlns:mc="http://schemas.openxmlformats.org/markup-compatibility/2006">
              <mc:Choice xmlns:v="urn:schemas-microsoft-com:vml" Requires="v">
                <p:oleObj spid="_x0000_s21643" name="think-cell Slide" r:id="rId14" imgW="216" imgH="216" progId="TCLayout.ActiveDocument.1">
                  <p:embed/>
                </p:oleObj>
              </mc:Choice>
              <mc:Fallback>
                <p:oleObj name="think-cell Slide" r:id="rId14" imgW="216" imgH="216" progId="TCLayout.ActiveDocument.1">
                  <p:embed/>
                  <p:pic>
                    <p:nvPicPr>
                      <p:cNvPr id="0" name="Object 3"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7"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1" y="0"/>
            <a:ext cx="158724"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2" name="Title 1"/>
          <p:cNvSpPr>
            <a:spLocks noGrp="1"/>
          </p:cNvSpPr>
          <p:nvPr>
            <p:ph type="title"/>
          </p:nvPr>
        </p:nvSpPr>
        <p:spPr>
          <a:xfrm>
            <a:off x="443132" y="341162"/>
            <a:ext cx="7005417" cy="831600"/>
          </a:xfrm>
        </p:spPr>
        <p:txBody>
          <a:bodyPr/>
          <a:lstStyle/>
          <a:p>
            <a:r>
              <a:rPr lang="en-US" dirty="0" smtClean="0">
                <a:solidFill>
                  <a:srgbClr val="DC6E00"/>
                </a:solidFill>
              </a:rPr>
              <a:t>Needs: </a:t>
            </a:r>
            <a:r>
              <a:rPr lang="en-US" dirty="0" err="1" smtClean="0"/>
              <a:t>Acuerdos</a:t>
            </a:r>
            <a:r>
              <a:rPr lang="en-US" dirty="0" smtClean="0"/>
              <a:t> believe that actions that bridge those on the ground with decision makers are the most impactful</a:t>
            </a:r>
            <a:endParaRPr lang="en-US" dirty="0"/>
          </a:p>
        </p:txBody>
      </p:sp>
      <p:sp>
        <p:nvSpPr>
          <p:cNvPr id="43" name="ColumnHeader"/>
          <p:cNvSpPr>
            <a:spLocks noChangeArrowheads="1"/>
          </p:cNvSpPr>
          <p:nvPr/>
        </p:nvSpPr>
        <p:spPr bwMode="gray">
          <a:xfrm>
            <a:off x="5390507" y="1233792"/>
            <a:ext cx="3775515" cy="677108"/>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600" b="1" dirty="0" smtClean="0">
                <a:solidFill>
                  <a:srgbClr val="000000"/>
                </a:solidFill>
                <a:latin typeface="Arial" pitchFamily="34" charset="0"/>
                <a:cs typeface="Arial" pitchFamily="34" charset="0"/>
              </a:rPr>
              <a:t>... due to the connection of policy makers with those on the ground</a:t>
            </a:r>
            <a:r>
              <a:rPr lang="en-US" sz="1600" b="1" baseline="30000" dirty="0" smtClean="0">
                <a:solidFill>
                  <a:srgbClr val="000000"/>
                </a:solidFill>
                <a:latin typeface="Arial" pitchFamily="34" charset="0"/>
                <a:cs typeface="Arial" pitchFamily="34" charset="0"/>
              </a:rPr>
              <a:t>2</a:t>
            </a:r>
            <a:endParaRPr lang="en-US" sz="1600" b="1" baseline="30000" dirty="0">
              <a:solidFill>
                <a:srgbClr val="000000"/>
              </a:solidFill>
              <a:latin typeface="Arial" pitchFamily="34" charset="0"/>
              <a:cs typeface="Arial" pitchFamily="34" charset="0"/>
            </a:endParaRPr>
          </a:p>
        </p:txBody>
      </p:sp>
      <p:sp>
        <p:nvSpPr>
          <p:cNvPr id="46" name="ColumnHeader"/>
          <p:cNvSpPr>
            <a:spLocks noChangeArrowheads="1"/>
          </p:cNvSpPr>
          <p:nvPr/>
        </p:nvSpPr>
        <p:spPr bwMode="gray">
          <a:xfrm>
            <a:off x="215866" y="1233792"/>
            <a:ext cx="4831678" cy="677108"/>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600" b="1" dirty="0" smtClean="0">
                <a:solidFill>
                  <a:srgbClr val="000000"/>
                </a:solidFill>
                <a:latin typeface="Arial" pitchFamily="34" charset="0"/>
                <a:cs typeface="Arial" pitchFamily="34" charset="0"/>
              </a:rPr>
              <a:t> Access to decision makers are the </a:t>
            </a:r>
            <a:r>
              <a:rPr lang="en-US" sz="1600" b="1" i="1" u="sng" dirty="0" smtClean="0">
                <a:solidFill>
                  <a:srgbClr val="000000"/>
                </a:solidFill>
                <a:latin typeface="Arial" pitchFamily="34" charset="0"/>
                <a:cs typeface="Arial" pitchFamily="34" charset="0"/>
              </a:rPr>
              <a:t>most</a:t>
            </a:r>
            <a:r>
              <a:rPr lang="en-US" sz="1600" b="1" dirty="0" smtClean="0">
                <a:solidFill>
                  <a:srgbClr val="000000"/>
                </a:solidFill>
                <a:latin typeface="Arial" pitchFamily="34" charset="0"/>
                <a:cs typeface="Arial" pitchFamily="34" charset="0"/>
              </a:rPr>
              <a:t> impactful Acuerdo activities...</a:t>
            </a:r>
            <a:endParaRPr lang="en-US" sz="1600" b="1" baseline="30000" dirty="0">
              <a:solidFill>
                <a:srgbClr val="000000"/>
              </a:solidFill>
              <a:latin typeface="Arial" pitchFamily="34" charset="0"/>
              <a:cs typeface="Arial" pitchFamily="34" charset="0"/>
            </a:endParaRPr>
          </a:p>
        </p:txBody>
      </p:sp>
      <p:sp>
        <p:nvSpPr>
          <p:cNvPr id="47" name="TextBox 46"/>
          <p:cNvSpPr txBox="1"/>
          <p:nvPr/>
        </p:nvSpPr>
        <p:spPr>
          <a:xfrm>
            <a:off x="5460412" y="2054926"/>
            <a:ext cx="3829756" cy="3197968"/>
          </a:xfrm>
          <a:prstGeom prst="rect">
            <a:avLst/>
          </a:prstGeom>
          <a:noFill/>
        </p:spPr>
        <p:txBody>
          <a:bodyPr wrap="square" tIns="90000" bIns="90000" rtlCol="0">
            <a:spAutoFit/>
          </a:bodyPr>
          <a:lstStyle/>
          <a:p>
            <a:r>
              <a:rPr lang="en-US" sz="1400" b="1" i="1" dirty="0" smtClean="0">
                <a:latin typeface="Arial" pitchFamily="34" charset="0"/>
                <a:cs typeface="Arial" pitchFamily="34" charset="0"/>
              </a:rPr>
              <a:t>"Without the change in government</a:t>
            </a:r>
            <a:r>
              <a:rPr lang="en-US" sz="1400" i="1" dirty="0" smtClean="0">
                <a:latin typeface="Arial" pitchFamily="34" charset="0"/>
                <a:cs typeface="Arial" pitchFamily="34" charset="0"/>
              </a:rPr>
              <a:t> and </a:t>
            </a:r>
            <a:r>
              <a:rPr lang="en-US" sz="1400" b="1" i="1" dirty="0" smtClean="0">
                <a:latin typeface="Arial" pitchFamily="34" charset="0"/>
                <a:cs typeface="Arial" pitchFamily="34" charset="0"/>
              </a:rPr>
              <a:t>without the change in our politics</a:t>
            </a:r>
            <a:r>
              <a:rPr lang="en-US" sz="1400" i="1" dirty="0" smtClean="0">
                <a:latin typeface="Arial" pitchFamily="34" charset="0"/>
                <a:cs typeface="Arial" pitchFamily="34" charset="0"/>
              </a:rPr>
              <a:t> we are not able to make a </a:t>
            </a:r>
            <a:r>
              <a:rPr lang="en-US" sz="1400" b="1" i="1" dirty="0" smtClean="0">
                <a:latin typeface="Arial" pitchFamily="34" charset="0"/>
                <a:cs typeface="Arial" pitchFamily="34" charset="0"/>
              </a:rPr>
              <a:t>change at the lower level</a:t>
            </a:r>
            <a:r>
              <a:rPr lang="en-US" sz="1400" dirty="0" smtClean="0">
                <a:latin typeface="Arial" pitchFamily="34" charset="0"/>
                <a:cs typeface="Arial" pitchFamily="34" charset="0"/>
              </a:rPr>
              <a:t>"</a:t>
            </a:r>
          </a:p>
          <a:p>
            <a:endParaRPr lang="en-US" sz="1400" dirty="0" smtClean="0">
              <a:latin typeface="Arial" pitchFamily="34" charset="0"/>
              <a:cs typeface="Arial" pitchFamily="34" charset="0"/>
            </a:endParaRPr>
          </a:p>
          <a:p>
            <a:r>
              <a:rPr lang="en-US" sz="1400" i="1" dirty="0" smtClean="0">
                <a:latin typeface="Arial" pitchFamily="34" charset="0"/>
                <a:cs typeface="Arial" pitchFamily="34" charset="0"/>
              </a:rPr>
              <a:t>"As a small organization, on our own it's hard to </a:t>
            </a:r>
            <a:r>
              <a:rPr lang="en-US" sz="1400" b="1" i="1" dirty="0" smtClean="0">
                <a:latin typeface="Arial" pitchFamily="34" charset="0"/>
                <a:cs typeface="Arial" pitchFamily="34" charset="0"/>
              </a:rPr>
              <a:t>access decision makers</a:t>
            </a:r>
            <a:r>
              <a:rPr lang="en-US" sz="1400" i="1" dirty="0" smtClean="0">
                <a:latin typeface="Arial" pitchFamily="34" charset="0"/>
                <a:cs typeface="Arial" pitchFamily="34" charset="0"/>
              </a:rPr>
              <a:t>, get </a:t>
            </a:r>
            <a:r>
              <a:rPr lang="en-US" sz="1400" b="1" i="1" dirty="0" smtClean="0">
                <a:latin typeface="Arial" pitchFamily="34" charset="0"/>
                <a:cs typeface="Arial" pitchFamily="34" charset="0"/>
              </a:rPr>
              <a:t>administrative change </a:t>
            </a:r>
            <a:r>
              <a:rPr lang="en-US" sz="1400" i="1" dirty="0" smtClean="0">
                <a:latin typeface="Arial" pitchFamily="34" charset="0"/>
                <a:cs typeface="Arial" pitchFamily="34" charset="0"/>
              </a:rPr>
              <a:t>that would</a:t>
            </a:r>
            <a:r>
              <a:rPr lang="en-US" sz="1400" b="1" i="1" dirty="0" smtClean="0">
                <a:latin typeface="Arial" pitchFamily="34" charset="0"/>
                <a:cs typeface="Arial" pitchFamily="34" charset="0"/>
              </a:rPr>
              <a:t> benefit our work and advance Latino interests</a:t>
            </a:r>
            <a:r>
              <a:rPr lang="en-US" sz="1400" i="1" dirty="0" smtClean="0">
                <a:latin typeface="Arial" pitchFamily="34" charset="0"/>
                <a:cs typeface="Arial" pitchFamily="34" charset="0"/>
              </a:rPr>
              <a:t>"</a:t>
            </a:r>
          </a:p>
          <a:p>
            <a:endParaRPr lang="en-US" sz="1400" i="1" dirty="0" smtClean="0">
              <a:latin typeface="Arial" pitchFamily="34" charset="0"/>
              <a:cs typeface="Arial" pitchFamily="34" charset="0"/>
            </a:endParaRPr>
          </a:p>
          <a:p>
            <a:r>
              <a:rPr lang="en-US" sz="1400" i="1" dirty="0" smtClean="0">
                <a:latin typeface="Arial" pitchFamily="34" charset="0"/>
                <a:cs typeface="Arial" pitchFamily="34" charset="0"/>
              </a:rPr>
              <a:t>"Latino service organizations are usually </a:t>
            </a:r>
            <a:r>
              <a:rPr lang="en-US" sz="1400" b="1" i="1" dirty="0" smtClean="0">
                <a:latin typeface="Arial" pitchFamily="34" charset="0"/>
                <a:cs typeface="Arial" pitchFamily="34" charset="0"/>
              </a:rPr>
              <a:t>busy on the ground</a:t>
            </a:r>
            <a:r>
              <a:rPr lang="en-US" sz="1400" i="1" dirty="0" smtClean="0">
                <a:latin typeface="Arial" pitchFamily="34" charset="0"/>
                <a:cs typeface="Arial" pitchFamily="34" charset="0"/>
              </a:rPr>
              <a:t> and are often times </a:t>
            </a:r>
            <a:r>
              <a:rPr lang="en-US" sz="1400" b="1" i="1" dirty="0" smtClean="0">
                <a:latin typeface="Arial" pitchFamily="34" charset="0"/>
                <a:cs typeface="Arial" pitchFamily="34" charset="0"/>
              </a:rPr>
              <a:t>not invited</a:t>
            </a:r>
            <a:r>
              <a:rPr lang="en-US" sz="1400" i="1" dirty="0" smtClean="0">
                <a:latin typeface="Arial" pitchFamily="34" charset="0"/>
                <a:cs typeface="Arial" pitchFamily="34" charset="0"/>
              </a:rPr>
              <a:t> to the </a:t>
            </a:r>
            <a:r>
              <a:rPr lang="en-US" sz="1400" b="1" i="1" dirty="0" smtClean="0">
                <a:latin typeface="Arial" pitchFamily="34" charset="0"/>
                <a:cs typeface="Arial" pitchFamily="34" charset="0"/>
              </a:rPr>
              <a:t>decision table</a:t>
            </a:r>
            <a:r>
              <a:rPr lang="en-US" sz="1400" i="1" dirty="0" smtClean="0">
                <a:latin typeface="Arial" pitchFamily="34" charset="0"/>
                <a:cs typeface="Arial" pitchFamily="34" charset="0"/>
              </a:rPr>
              <a:t> [but Latino Policy Forum is our seat at the table]"</a:t>
            </a:r>
            <a:endParaRPr lang="en-US" sz="1400" b="1" i="1" dirty="0" smtClean="0">
              <a:latin typeface="Arial" pitchFamily="34" charset="0"/>
              <a:cs typeface="Arial" pitchFamily="34" charset="0"/>
            </a:endParaRPr>
          </a:p>
        </p:txBody>
      </p:sp>
      <p:sp>
        <p:nvSpPr>
          <p:cNvPr id="31" name="BCG_FootNote_Box"/>
          <p:cNvSpPr txBox="1">
            <a:spLocks noChangeArrowheads="1"/>
          </p:cNvSpPr>
          <p:nvPr/>
        </p:nvSpPr>
        <p:spPr bwMode="auto">
          <a:xfrm>
            <a:off x="461594" y="6333387"/>
            <a:ext cx="8683624" cy="328613"/>
          </a:xfrm>
          <a:prstGeom prst="rect">
            <a:avLst/>
          </a:prstGeom>
          <a:noFill/>
          <a:ln w="12700">
            <a:noFill/>
            <a:miter lim="800000"/>
            <a:headEnd/>
            <a:tailEnd/>
          </a:ln>
        </p:spPr>
        <p:txBody>
          <a:bodyPr lIns="0" tIns="0" rIns="0" bIns="0" anchor="b"/>
          <a:lstStyle/>
          <a:p>
            <a:pPr marL="228600" indent="-228600" eaLnBrk="0" fontAlgn="base" hangingPunct="0">
              <a:lnSpc>
                <a:spcPct val="90000"/>
              </a:lnSpc>
              <a:spcBef>
                <a:spcPct val="0"/>
              </a:spcBef>
              <a:spcAft>
                <a:spcPct val="0"/>
              </a:spcAft>
              <a:buAutoNum type="arabicPeriod"/>
            </a:pPr>
            <a:r>
              <a:rPr lang="en-US" sz="800" dirty="0" smtClean="0">
                <a:solidFill>
                  <a:srgbClr val="000000"/>
                </a:solidFill>
                <a:latin typeface="Arial" pitchFamily="34" charset="0"/>
                <a:cs typeface="Arial" pitchFamily="34" charset="0"/>
              </a:rPr>
              <a:t>Answered "To a great extent" to " For these activities, please rate the effectiveness of the Acuerdo in undertaking these activities."</a:t>
            </a:r>
          </a:p>
          <a:p>
            <a:pPr marL="228600" indent="-228600" eaLnBrk="0" fontAlgn="base" hangingPunct="0">
              <a:lnSpc>
                <a:spcPct val="90000"/>
              </a:lnSpc>
              <a:spcBef>
                <a:spcPct val="0"/>
              </a:spcBef>
              <a:spcAft>
                <a:spcPct val="0"/>
              </a:spcAft>
              <a:buFontTx/>
              <a:buAutoNum type="arabicPeriod"/>
            </a:pPr>
            <a:r>
              <a:rPr lang="en-US" sz="800" dirty="0" smtClean="0">
                <a:solidFill>
                  <a:srgbClr val="000000"/>
                </a:solidFill>
                <a:latin typeface="Arial" pitchFamily="34" charset="0"/>
                <a:cs typeface="Arial" pitchFamily="34" charset="0"/>
              </a:rPr>
              <a:t>Survey question: "Please explain why these activities are the most impactful"</a:t>
            </a:r>
          </a:p>
          <a:p>
            <a:pPr marL="228600" indent="-228600"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 Acuerdo survey</a:t>
            </a:r>
          </a:p>
        </p:txBody>
      </p:sp>
      <p:graphicFrame>
        <p:nvGraphicFramePr>
          <p:cNvPr id="3" name="Object 25"/>
          <p:cNvGraphicFramePr>
            <a:graphicFrameLocks noChangeAspect="1"/>
          </p:cNvGraphicFramePr>
          <p:nvPr>
            <p:custDataLst>
              <p:tags r:id="rId4"/>
            </p:custDataLst>
            <p:extLst>
              <p:ext uri="{D42A27DB-BD31-4B8C-83A1-F6EECF244321}">
                <p14:modId xmlns:p14="http://schemas.microsoft.com/office/powerpoint/2010/main" val="662959526"/>
              </p:ext>
            </p:extLst>
          </p:nvPr>
        </p:nvGraphicFramePr>
        <p:xfrm>
          <a:off x="1917700" y="2527300"/>
          <a:ext cx="1856659" cy="2801590"/>
        </p:xfrm>
        <a:graphic>
          <a:graphicData uri="http://schemas.openxmlformats.org/drawingml/2006/chart">
            <c:chart xmlns:c="http://schemas.openxmlformats.org/drawingml/2006/chart" xmlns:r="http://schemas.openxmlformats.org/officeDocument/2006/relationships" r:id="rId16"/>
          </a:graphicData>
        </a:graphic>
      </p:graphicFrame>
      <p:sp>
        <p:nvSpPr>
          <p:cNvPr id="37" name="Text Placeholder 183"/>
          <p:cNvSpPr>
            <a:spLocks noGrp="1"/>
          </p:cNvSpPr>
          <p:nvPr>
            <p:custDataLst>
              <p:tags r:id="rId5"/>
            </p:custDataLst>
          </p:nvPr>
        </p:nvSpPr>
        <p:spPr bwMode="gray">
          <a:xfrm>
            <a:off x="2555875" y="5386387"/>
            <a:ext cx="1182687" cy="182562"/>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1200" b="0" dirty="0" smtClean="0">
                <a:sym typeface="+mn-lt"/>
              </a:rPr>
              <a:t>% of respondents</a:t>
            </a:r>
            <a:endParaRPr lang="en-US" sz="1200" b="0" dirty="0">
              <a:sym typeface="+mn-lt"/>
            </a:endParaRPr>
          </a:p>
        </p:txBody>
      </p:sp>
      <p:sp>
        <p:nvSpPr>
          <p:cNvPr id="38" name="Text Placeholder 4"/>
          <p:cNvSpPr>
            <a:spLocks noGrp="1"/>
          </p:cNvSpPr>
          <p:nvPr>
            <p:custDataLst>
              <p:tags r:id="rId6"/>
            </p:custDataLst>
          </p:nvPr>
        </p:nvSpPr>
        <p:spPr bwMode="gray">
          <a:xfrm>
            <a:off x="301625" y="2147887"/>
            <a:ext cx="3381375" cy="336550"/>
          </a:xfrm>
          <a:prstGeom prst="rect">
            <a:avLst/>
          </a:prstGeom>
          <a:noFill/>
          <a:effectLst/>
        </p:spPr>
        <p:txBody>
          <a:bodyPr wrap="none" lIns="0" tIns="0" rIns="0" bIns="0" numCol="1" spc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100" b="0" i="1" dirty="0" smtClean="0">
                <a:solidFill>
                  <a:srgbClr val="000000"/>
                </a:solidFill>
                <a:sym typeface="+mn-lt"/>
              </a:rPr>
              <a:t>From your perspective, select the three most </a:t>
            </a:r>
          </a:p>
          <a:p>
            <a:pPr>
              <a:spcBef>
                <a:spcPct val="0"/>
              </a:spcBef>
              <a:spcAft>
                <a:spcPct val="0"/>
              </a:spcAft>
            </a:pPr>
            <a:r>
              <a:rPr lang="en-US" sz="1100" b="0" i="1" dirty="0" smtClean="0">
                <a:solidFill>
                  <a:srgbClr val="000000"/>
                </a:solidFill>
                <a:sym typeface="+mn-lt"/>
              </a:rPr>
              <a:t>impactful activities for the Acuerdo to undertake (n=39)</a:t>
            </a:r>
            <a:endParaRPr lang="en-US" sz="1100" b="0" i="1" dirty="0">
              <a:sym typeface="+mn-lt"/>
            </a:endParaRPr>
          </a:p>
        </p:txBody>
      </p:sp>
      <p:sp>
        <p:nvSpPr>
          <p:cNvPr id="67" name="Text Placeholder 10"/>
          <p:cNvSpPr>
            <a:spLocks noGrp="1"/>
          </p:cNvSpPr>
          <p:nvPr>
            <p:custDataLst>
              <p:tags r:id="rId7"/>
            </p:custDataLst>
          </p:nvPr>
        </p:nvSpPr>
        <p:spPr bwMode="gray">
          <a:xfrm>
            <a:off x="301625" y="4452937"/>
            <a:ext cx="1616075" cy="3048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D4C30B83-EBA7-4BCF-88AC-9445DA3F3DCC}" type="datetime'Submitti''ng'' public comments'' &#10;on specific'' bill/is''sues'">
              <a:rPr lang="en-US" sz="1000" b="0" smtClean="0">
                <a:sym typeface="+mn-lt"/>
              </a:rPr>
              <a:pPr>
                <a:spcBef>
                  <a:spcPct val="0"/>
                </a:spcBef>
                <a:spcAft>
                  <a:spcPct val="0"/>
                </a:spcAft>
              </a:pPr>
              <a:t>Submitting public comments 
on specific bill/issues</a:t>
            </a:fld>
            <a:endParaRPr lang="en-US" sz="1000" b="0" dirty="0">
              <a:sym typeface="+mn-lt"/>
            </a:endParaRPr>
          </a:p>
        </p:txBody>
      </p:sp>
      <p:sp>
        <p:nvSpPr>
          <p:cNvPr id="39" name="Text Placeholder 8"/>
          <p:cNvSpPr>
            <a:spLocks noGrp="1"/>
          </p:cNvSpPr>
          <p:nvPr>
            <p:custDataLst>
              <p:tags r:id="rId8"/>
            </p:custDataLst>
          </p:nvPr>
        </p:nvSpPr>
        <p:spPr bwMode="gray">
          <a:xfrm>
            <a:off x="301625" y="4006850"/>
            <a:ext cx="1562100" cy="3048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AD791217-C67C-4792-B926-D19113B0050B}" type="datetime'Attend''ing issue'' education &#10;sessions with policymak''ers '">
              <a:rPr lang="en-US" sz="1000" b="0" smtClean="0">
                <a:sym typeface="+mn-lt"/>
              </a:rPr>
              <a:pPr>
                <a:spcBef>
                  <a:spcPct val="0"/>
                </a:spcBef>
                <a:spcAft>
                  <a:spcPct val="0"/>
                </a:spcAft>
              </a:pPr>
              <a:t>Attending issue education 
sessions with policymakers </a:t>
            </a:fld>
            <a:endParaRPr lang="en-US" sz="1000" b="0" dirty="0">
              <a:sym typeface="+mn-lt"/>
            </a:endParaRPr>
          </a:p>
        </p:txBody>
      </p:sp>
      <p:sp>
        <p:nvSpPr>
          <p:cNvPr id="68" name="Text Placeholder 11"/>
          <p:cNvSpPr>
            <a:spLocks noGrp="1"/>
          </p:cNvSpPr>
          <p:nvPr>
            <p:custDataLst>
              <p:tags r:id="rId9"/>
            </p:custDataLst>
          </p:nvPr>
        </p:nvSpPr>
        <p:spPr bwMode="gray">
          <a:xfrm>
            <a:off x="301625" y="3560762"/>
            <a:ext cx="1052512" cy="3048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FE06B553-71D8-4A44-A382-3B49EE1AE0FF}" type="datetime'Org''''aniz''''ing ''e''vents'' &#10;''with ''policy'' ''make''rs'">
              <a:rPr lang="en-US" sz="1000" b="0" smtClean="0">
                <a:sym typeface="+mn-lt"/>
              </a:rPr>
              <a:pPr>
                <a:spcBef>
                  <a:spcPct val="0"/>
                </a:spcBef>
                <a:spcAft>
                  <a:spcPct val="0"/>
                </a:spcAft>
              </a:pPr>
              <a:t>Organizing events 
with policy makers</a:t>
            </a:fld>
            <a:endParaRPr lang="en-US" sz="1000" b="0" dirty="0">
              <a:sym typeface="+mn-lt"/>
            </a:endParaRPr>
          </a:p>
        </p:txBody>
      </p:sp>
      <p:sp>
        <p:nvSpPr>
          <p:cNvPr id="65" name="Text Placeholder 8"/>
          <p:cNvSpPr>
            <a:spLocks noGrp="1"/>
          </p:cNvSpPr>
          <p:nvPr>
            <p:custDataLst>
              <p:tags r:id="rId10"/>
            </p:custDataLst>
          </p:nvPr>
        </p:nvSpPr>
        <p:spPr bwMode="gray">
          <a:xfrm>
            <a:off x="301625" y="3111500"/>
            <a:ext cx="1317625" cy="3048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3E1E51A2-639E-4999-9104-EAFC911EAFAD}" type="datetime'Training and educa''ting'''' &#10;con''sti''tuents and ''clients'">
              <a:rPr lang="en-US" sz="1000" b="0" smtClean="0">
                <a:sym typeface="+mn-lt"/>
              </a:rPr>
              <a:pPr>
                <a:spcBef>
                  <a:spcPct val="0"/>
                </a:spcBef>
                <a:spcAft>
                  <a:spcPct val="0"/>
                </a:spcAft>
              </a:pPr>
              <a:t>Training and educating 
constituents and clients</a:t>
            </a:fld>
            <a:endParaRPr lang="en-US" sz="1000" b="0" dirty="0">
              <a:sym typeface="+mn-lt"/>
            </a:endParaRPr>
          </a:p>
        </p:txBody>
      </p:sp>
      <p:sp>
        <p:nvSpPr>
          <p:cNvPr id="48" name="Text Placeholder 28"/>
          <p:cNvSpPr>
            <a:spLocks noGrp="1"/>
          </p:cNvSpPr>
          <p:nvPr>
            <p:custDataLst>
              <p:tags r:id="rId11"/>
            </p:custDataLst>
          </p:nvPr>
        </p:nvSpPr>
        <p:spPr bwMode="gray">
          <a:xfrm>
            <a:off x="301625" y="2662237"/>
            <a:ext cx="1411287" cy="3048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AF55381A-55FF-445F-97D2-E9C50D714A0B}" type="datetime'Meeting'''' with el''ected &#10;of''''ficials and gov’t adm''ins'">
              <a:rPr lang="en-US" sz="1000" b="0" smtClean="0">
                <a:sym typeface="+mn-lt"/>
              </a:rPr>
              <a:pPr>
                <a:spcBef>
                  <a:spcPct val="0"/>
                </a:spcBef>
                <a:spcAft>
                  <a:spcPct val="0"/>
                </a:spcAft>
              </a:pPr>
              <a:t>Meeting with elected 
officials and gov’t admins</a:t>
            </a:fld>
            <a:endParaRPr lang="en-US" sz="1000" b="0" dirty="0">
              <a:sym typeface="+mn-lt"/>
            </a:endParaRPr>
          </a:p>
        </p:txBody>
      </p:sp>
      <p:sp>
        <p:nvSpPr>
          <p:cNvPr id="63" name="Text Placeholder 6"/>
          <p:cNvSpPr>
            <a:spLocks noGrp="1"/>
          </p:cNvSpPr>
          <p:nvPr>
            <p:custDataLst>
              <p:tags r:id="rId12"/>
            </p:custDataLst>
          </p:nvPr>
        </p:nvSpPr>
        <p:spPr bwMode="gray">
          <a:xfrm>
            <a:off x="301625" y="4902200"/>
            <a:ext cx="849312" cy="3048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4B44C619-9FC3-49AD-9E09-96C9344A4D20}" type="datetime'''''T''es''tif''yi''''n''g in &#10;''p''ubl''''ic he''aring''s'''">
              <a:rPr lang="en-US" sz="1000" b="0" smtClean="0">
                <a:sym typeface="+mn-lt"/>
              </a:rPr>
              <a:pPr>
                <a:spcBef>
                  <a:spcPct val="0"/>
                </a:spcBef>
                <a:spcAft>
                  <a:spcPct val="0"/>
                </a:spcAft>
              </a:pPr>
              <a:t>Testifying in 
public hearings</a:t>
            </a:fld>
            <a:endParaRPr lang="en-US" sz="1000" b="0" dirty="0">
              <a:sym typeface="+mn-lt"/>
            </a:endParaRPr>
          </a:p>
        </p:txBody>
      </p:sp>
      <p:sp>
        <p:nvSpPr>
          <p:cNvPr id="49" name="Oval 48"/>
          <p:cNvSpPr/>
          <p:nvPr/>
        </p:nvSpPr>
        <p:spPr>
          <a:xfrm>
            <a:off x="4182897" y="2694984"/>
            <a:ext cx="515727" cy="273050"/>
          </a:xfrm>
          <a:prstGeom prst="ellipse">
            <a:avLst/>
          </a:prstGeom>
          <a:solidFill>
            <a:srgbClr val="8D561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bg1"/>
                </a:solidFill>
                <a:latin typeface="Arial" pitchFamily="34" charset="0"/>
                <a:cs typeface="Arial" pitchFamily="34" charset="0"/>
              </a:rPr>
              <a:t>83%</a:t>
            </a:r>
          </a:p>
        </p:txBody>
      </p:sp>
      <p:sp>
        <p:nvSpPr>
          <p:cNvPr id="50" name="Oval 49"/>
          <p:cNvSpPr/>
          <p:nvPr/>
        </p:nvSpPr>
        <p:spPr>
          <a:xfrm>
            <a:off x="4182897" y="3099647"/>
            <a:ext cx="515727" cy="273050"/>
          </a:xfrm>
          <a:prstGeom prst="ellipse">
            <a:avLst/>
          </a:prstGeom>
          <a:solidFill>
            <a:srgbClr val="8D561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bg1"/>
                </a:solidFill>
                <a:latin typeface="Arial" pitchFamily="34" charset="0"/>
                <a:cs typeface="Arial" pitchFamily="34" charset="0"/>
              </a:rPr>
              <a:t>70%</a:t>
            </a:r>
          </a:p>
        </p:txBody>
      </p:sp>
      <p:sp>
        <p:nvSpPr>
          <p:cNvPr id="51" name="Oval 50"/>
          <p:cNvSpPr/>
          <p:nvPr/>
        </p:nvSpPr>
        <p:spPr>
          <a:xfrm>
            <a:off x="4182897" y="3523989"/>
            <a:ext cx="515727" cy="273050"/>
          </a:xfrm>
          <a:prstGeom prst="ellipse">
            <a:avLst/>
          </a:prstGeom>
          <a:solidFill>
            <a:srgbClr val="8D561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bg1"/>
                </a:solidFill>
                <a:latin typeface="Arial" pitchFamily="34" charset="0"/>
                <a:cs typeface="Arial" pitchFamily="34" charset="0"/>
              </a:rPr>
              <a:t>80%</a:t>
            </a:r>
          </a:p>
        </p:txBody>
      </p:sp>
      <p:sp>
        <p:nvSpPr>
          <p:cNvPr id="52" name="Oval 51"/>
          <p:cNvSpPr/>
          <p:nvPr/>
        </p:nvSpPr>
        <p:spPr>
          <a:xfrm>
            <a:off x="4182897" y="3969597"/>
            <a:ext cx="515727" cy="273050"/>
          </a:xfrm>
          <a:prstGeom prst="ellipse">
            <a:avLst/>
          </a:prstGeom>
          <a:solidFill>
            <a:srgbClr val="8D561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bg1"/>
                </a:solidFill>
                <a:latin typeface="Arial" pitchFamily="34" charset="0"/>
                <a:cs typeface="Arial" pitchFamily="34" charset="0"/>
              </a:rPr>
              <a:t>57%</a:t>
            </a:r>
          </a:p>
        </p:txBody>
      </p:sp>
      <p:sp>
        <p:nvSpPr>
          <p:cNvPr id="53" name="Oval 52"/>
          <p:cNvSpPr/>
          <p:nvPr/>
        </p:nvSpPr>
        <p:spPr>
          <a:xfrm>
            <a:off x="4182897" y="4468370"/>
            <a:ext cx="515727" cy="273050"/>
          </a:xfrm>
          <a:prstGeom prst="ellipse">
            <a:avLst/>
          </a:prstGeom>
          <a:solidFill>
            <a:srgbClr val="8D561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bg1"/>
                </a:solidFill>
                <a:latin typeface="Arial" pitchFamily="34" charset="0"/>
                <a:cs typeface="Arial" pitchFamily="34" charset="0"/>
              </a:rPr>
              <a:t>78%</a:t>
            </a:r>
          </a:p>
        </p:txBody>
      </p:sp>
      <p:cxnSp>
        <p:nvCxnSpPr>
          <p:cNvPr id="54" name="Straight Connector 53"/>
          <p:cNvCxnSpPr/>
          <p:nvPr/>
        </p:nvCxnSpPr>
        <p:spPr>
          <a:xfrm>
            <a:off x="384167" y="3037250"/>
            <a:ext cx="15689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84167" y="3491424"/>
            <a:ext cx="15689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84167" y="3933378"/>
            <a:ext cx="15689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84167" y="4375331"/>
            <a:ext cx="15689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13217" y="4822047"/>
            <a:ext cx="15689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820481" y="2002446"/>
            <a:ext cx="1240557" cy="643423"/>
          </a:xfrm>
          <a:prstGeom prst="rect">
            <a:avLst/>
          </a:prstGeom>
          <a:noFill/>
        </p:spPr>
        <p:txBody>
          <a:bodyPr wrap="square" tIns="90000" bIns="90000" rtlCol="0" anchor="t">
            <a:spAutoFit/>
          </a:bodyPr>
          <a:lstStyle/>
          <a:p>
            <a:pPr algn="ctr"/>
            <a:r>
              <a:rPr lang="en-US" sz="1000" b="1" dirty="0" smtClean="0">
                <a:solidFill>
                  <a:srgbClr val="000000"/>
                </a:solidFill>
                <a:latin typeface="Arial" pitchFamily="34" charset="0"/>
                <a:cs typeface="Arial" pitchFamily="34" charset="0"/>
              </a:rPr>
              <a:t>% who consider activity highly effective</a:t>
            </a:r>
            <a:r>
              <a:rPr lang="en-US" sz="1000" b="1" baseline="30000" dirty="0" smtClean="0">
                <a:solidFill>
                  <a:srgbClr val="000000"/>
                </a:solidFill>
                <a:latin typeface="Arial" pitchFamily="34" charset="0"/>
                <a:cs typeface="Arial" pitchFamily="34" charset="0"/>
              </a:rPr>
              <a:t>1</a:t>
            </a:r>
          </a:p>
        </p:txBody>
      </p:sp>
      <p:sp>
        <p:nvSpPr>
          <p:cNvPr id="72" name="Oval 71"/>
          <p:cNvSpPr/>
          <p:nvPr/>
        </p:nvSpPr>
        <p:spPr>
          <a:xfrm>
            <a:off x="4182897" y="4872554"/>
            <a:ext cx="515727" cy="273050"/>
          </a:xfrm>
          <a:prstGeom prst="ellipse">
            <a:avLst/>
          </a:prstGeom>
          <a:solidFill>
            <a:srgbClr val="8D561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bg1"/>
                </a:solidFill>
                <a:latin typeface="Arial" pitchFamily="34" charset="0"/>
                <a:cs typeface="Arial" pitchFamily="34" charset="0"/>
              </a:rPr>
              <a:t>67%</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33" y="410296"/>
            <a:ext cx="6975013" cy="831600"/>
          </a:xfrm>
          <a:noFill/>
          <a:extLst>
            <a:ext uri="{909E8E84-426E-40DD-AFC4-6F175D3DCCD1}">
              <a14:hiddenFill xmlns:a14="http://schemas.microsoft.com/office/drawing/2010/main">
                <a:solidFill>
                  <a:srgbClr val="FFFFFF"/>
                </a:solidFill>
              </a14:hiddenFill>
            </a:ext>
          </a:extLst>
        </p:spPr>
        <p:txBody>
          <a:bodyPr wrap="square" anchor="b"/>
          <a:lstStyle/>
          <a:p>
            <a:pPr lvl="0"/>
            <a:r>
              <a:rPr lang="en-US" dirty="0" smtClean="0">
                <a:solidFill>
                  <a:srgbClr val="DC6E00"/>
                </a:solidFill>
                <a:cs typeface="Arial" pitchFamily="34" charset="0"/>
              </a:rPr>
              <a:t>Forum value: </a:t>
            </a:r>
            <a:r>
              <a:rPr lang="en-US" dirty="0" smtClean="0">
                <a:solidFill>
                  <a:schemeClr val="tx2"/>
                </a:solidFill>
                <a:latin typeface="Arial" panose="020B0604020202020204" pitchFamily="34" charset="0"/>
              </a:rPr>
              <a:t>Six drivers to be successful agent of change, especially in policy and advocacy arena</a:t>
            </a:r>
            <a:endParaRPr lang="en-US" dirty="0">
              <a:solidFill>
                <a:schemeClr val="tx2"/>
              </a:solidFill>
              <a:latin typeface="Arial" panose="020B0604020202020204" pitchFamily="34" charset="0"/>
            </a:endParaRPr>
          </a:p>
        </p:txBody>
      </p:sp>
      <p:graphicFrame>
        <p:nvGraphicFramePr>
          <p:cNvPr id="3" name="table_type_name"/>
          <p:cNvGraphicFramePr>
            <a:graphicFrameLocks noGrp="1"/>
          </p:cNvGraphicFramePr>
          <p:nvPr>
            <p:extLst>
              <p:ext uri="{D42A27DB-BD31-4B8C-83A1-F6EECF244321}">
                <p14:modId xmlns:p14="http://schemas.microsoft.com/office/powerpoint/2010/main" val="2788546926"/>
              </p:ext>
            </p:extLst>
          </p:nvPr>
        </p:nvGraphicFramePr>
        <p:xfrm>
          <a:off x="709014" y="1101764"/>
          <a:ext cx="8450218" cy="5377412"/>
        </p:xfrm>
        <a:graphic>
          <a:graphicData uri="http://schemas.openxmlformats.org/drawingml/2006/table">
            <a:tbl>
              <a:tblPr bandRow="1">
                <a:tableStyleId>{EB344D84-9AFB-497E-A393-DC336BA19D2E}</a:tableStyleId>
              </a:tblPr>
              <a:tblGrid>
                <a:gridCol w="2850676"/>
                <a:gridCol w="101810"/>
                <a:gridCol w="101810"/>
                <a:gridCol w="2850676"/>
                <a:gridCol w="101810"/>
                <a:gridCol w="2443436"/>
              </a:tblGrid>
              <a:tr h="6680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rgbClr val="000000"/>
                          </a:solidFill>
                          <a:effectLst/>
                          <a:latin typeface="Arial" pitchFamily="34" charset="0"/>
                          <a:cs typeface="Arial" pitchFamily="34" charset="0"/>
                        </a:rPr>
                        <a:t>Success drivers</a:t>
                      </a: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88626" marR="88626" marT="91440" marB="91440" anchor="b" horzOverflow="overflow">
                    <a:lnL>
                      <a:noFill/>
                    </a:lnL>
                    <a:lnR>
                      <a:noFill/>
                    </a:lnR>
                    <a:lnT w="254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0" marR="0" marT="0" marB="0" anchor="b" horzOverflow="overflow">
                    <a:lnL>
                      <a:noFill/>
                    </a:lnL>
                    <a:lnR w="9525"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0" marR="0" marT="0" marB="0" anchor="b" horzOverflow="overflow">
                    <a:lnL w="9525" cap="flat" cmpd="sng" algn="ctr">
                      <a:no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Key enablers of strategy</a:t>
                      </a:r>
                    </a:p>
                  </a:txBody>
                  <a:tcPr marL="88626" marR="88626" marT="91440" marB="91440" anchor="b" horzOverflow="overflow">
                    <a:lnL>
                      <a:noFill/>
                    </a:lnL>
                    <a:lnR>
                      <a:noFill/>
                    </a:lnR>
                    <a:lnT w="254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dirty="0" smtClean="0">
                        <a:ln>
                          <a:noFill/>
                        </a:ln>
                        <a:solidFill>
                          <a:srgbClr val="000000"/>
                        </a:solidFill>
                        <a:effectLst/>
                        <a:latin typeface="Arial" pitchFamily="34" charset="0"/>
                        <a:cs typeface="Arial" pitchFamily="34" charset="0"/>
                      </a:endParaRPr>
                    </a:p>
                  </a:txBody>
                  <a:tcPr marL="0" marR="0" marT="0" marB="0" anchor="b" horzOverflow="overflow">
                    <a:lnL>
                      <a:noFill/>
                    </a:lnL>
                    <a:lnR>
                      <a:noFill/>
                    </a:lnR>
                    <a:lnT w="25400" cmpd="sng">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rgbClr val="000000"/>
                          </a:solidFill>
                          <a:effectLst/>
                          <a:latin typeface="Arial" pitchFamily="34" charset="0"/>
                          <a:cs typeface="Arial" pitchFamily="34" charset="0"/>
                        </a:rPr>
                        <a:t>Risks/threats</a:t>
                      </a:r>
                      <a:endParaRPr kumimoji="0" lang="en-US" sz="1400" b="1" i="0" u="none" strike="noStrike" cap="none" normalizeH="0" baseline="0" dirty="0" smtClean="0">
                        <a:ln>
                          <a:noFill/>
                        </a:ln>
                        <a:solidFill>
                          <a:srgbClr val="000000"/>
                        </a:solidFill>
                        <a:effectLst/>
                        <a:latin typeface="Arial" pitchFamily="34" charset="0"/>
                        <a:cs typeface="Arial" pitchFamily="34" charset="0"/>
                      </a:endParaRPr>
                    </a:p>
                  </a:txBody>
                  <a:tcPr marL="88626" marR="88626" marT="91440" marB="91440" anchor="b" horzOverflow="overflow">
                    <a:lnL>
                      <a:noFill/>
                    </a:lnL>
                    <a:lnR>
                      <a:noFill/>
                    </a:lnR>
                    <a:lnT w="254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701402">
                <a:tc>
                  <a:txBody>
                    <a:bodyPr/>
                    <a:lstStyle/>
                    <a:p>
                      <a:pPr>
                        <a:buClr>
                          <a:srgbClr val="000000"/>
                        </a:buClr>
                        <a:buSzPct val="100000"/>
                        <a:buFont typeface=""/>
                      </a:pPr>
                      <a:r>
                        <a:rPr lang="en-US" sz="1200" b="1" dirty="0" smtClean="0">
                          <a:solidFill>
                            <a:srgbClr val="000000"/>
                          </a:solidFill>
                          <a:latin typeface="+mn-lt"/>
                          <a:cs typeface="Arial" pitchFamily="34" charset="0"/>
                        </a:rPr>
                        <a:t>Relationships</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Use network to enact change</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Respected leadership, board</a:t>
                      </a:r>
                    </a:p>
                  </a:txBody>
                  <a:tcPr marL="88626" marR="0" anchor="ctr" horzOverflow="overflow">
                    <a:lnL>
                      <a:noFill/>
                    </a:lnL>
                    <a:lnR>
                      <a:noFill/>
                    </a:lnR>
                    <a:lnT w="19050" cap="flat" cmpd="sng" algn="ctr">
                      <a:solidFill>
                        <a:schemeClr val="tx2"/>
                      </a:solidFill>
                      <a:prstDash val="solid"/>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4300" marR="0" lvl="1" indent="-171450" algn="l" defTabSz="914400" rtl="0" eaLnBrk="1" fontAlgn="base" latinLnBrk="0" hangingPunct="1">
                        <a:lnSpc>
                          <a:spcPct val="100000"/>
                        </a:lnSpc>
                        <a:spcBef>
                          <a:spcPct val="0"/>
                        </a:spcBef>
                        <a:spcAft>
                          <a:spcPct val="0"/>
                        </a:spcAft>
                        <a:buClr>
                          <a:schemeClr val="tx2"/>
                        </a:buClr>
                        <a:buSzTx/>
                        <a:buFont typeface="Arial" charset="0"/>
                        <a:buNone/>
                        <a:tabLst/>
                      </a:pPr>
                      <a:r>
                        <a:rPr kumimoji="0" lang="en-US" sz="1200" b="0" i="0" u="none" strike="noStrike" cap="none" normalizeH="0" baseline="0" dirty="0" smtClean="0">
                          <a:ln>
                            <a:noFill/>
                          </a:ln>
                          <a:solidFill>
                            <a:srgbClr val="000000"/>
                          </a:solidFill>
                          <a:effectLst/>
                          <a:latin typeface="+mn-lt"/>
                          <a:cs typeface="Arial" pitchFamily="34" charset="0"/>
                        </a:rPr>
                        <a:t> </a:t>
                      </a:r>
                    </a:p>
                  </a:txBody>
                  <a:tcPr marL="0" marR="0" marT="0" marB="0" anchor="ctr" horzOverflow="overflow">
                    <a:lnL>
                      <a:noFill/>
                    </a:lnL>
                    <a:lnR w="9525" cap="flat" cmpd="sng" algn="ctr">
                      <a:noFill/>
                      <a:prstDash val="solid"/>
                      <a:round/>
                      <a:headEnd type="none" w="med" len="med"/>
                      <a:tailEnd type="none" w="med" len="med"/>
                    </a:lnR>
                    <a:lnT>
                      <a:noFill/>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4300" marR="0" lvl="1" indent="-171450" algn="l" defTabSz="914400" rtl="0" eaLnBrk="1" fontAlgn="base" latinLnBrk="0" hangingPunct="1">
                        <a:lnSpc>
                          <a:spcPct val="100000"/>
                        </a:lnSpc>
                        <a:spcBef>
                          <a:spcPct val="0"/>
                        </a:spcBef>
                        <a:spcAft>
                          <a:spcPct val="0"/>
                        </a:spcAft>
                        <a:buClr>
                          <a:schemeClr val="tx2"/>
                        </a:buClr>
                        <a:buSzTx/>
                        <a:buFont typeface="Arial" charset="0"/>
                        <a:buNone/>
                        <a:tabLst/>
                      </a:pPr>
                      <a:r>
                        <a:rPr kumimoji="0" lang="en-US" sz="1200" b="0" i="0" u="none" strike="noStrike" cap="none" normalizeH="0" baseline="0" dirty="0" smtClean="0">
                          <a:ln>
                            <a:noFill/>
                          </a:ln>
                          <a:solidFill>
                            <a:srgbClr val="000000"/>
                          </a:solidFill>
                          <a:effectLst/>
                          <a:latin typeface="+mn-lt"/>
                          <a:cs typeface="Arial" pitchFamily="34" charset="0"/>
                        </a:rPr>
                        <a:t> </a:t>
                      </a:r>
                    </a:p>
                  </a:txBody>
                  <a:tcPr marL="0" marR="0" marT="0" marB="0" anchor="ctr" horzOverflow="overflow">
                    <a:lnL w="9525" cap="flat" cmpd="sng" algn="ctr">
                      <a:noFill/>
                      <a:prstDash val="solid"/>
                      <a:round/>
                      <a:headEnd type="none" w="med" len="med"/>
                      <a:tailEnd type="none" w="med" len="med"/>
                    </a:lnL>
                    <a:lnR>
                      <a:noFill/>
                    </a:lnR>
                    <a:lnT>
                      <a:noFill/>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High-powered board</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Use connections to affect change</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Strong history and reputation</a:t>
                      </a:r>
                    </a:p>
                  </a:txBody>
                  <a:tcPr marL="88626" marR="0" anchor="ctr" horzOverflow="overflow">
                    <a:lnL>
                      <a:noFill/>
                    </a:lnL>
                    <a:lnR>
                      <a:noFill/>
                    </a:lnR>
                    <a:lnT w="19050" cap="flat" cmpd="sng" algn="ctr">
                      <a:solidFill>
                        <a:schemeClr val="tx2"/>
                      </a:solidFill>
                      <a:prstDash val="solid"/>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4300" marR="0" lvl="1" indent="-171450" algn="l" defTabSz="914400" rtl="0" eaLnBrk="1" fontAlgn="base" latinLnBrk="0" hangingPunct="1">
                        <a:lnSpc>
                          <a:spcPct val="100000"/>
                        </a:lnSpc>
                        <a:spcBef>
                          <a:spcPct val="0"/>
                        </a:spcBef>
                        <a:spcAft>
                          <a:spcPct val="0"/>
                        </a:spcAft>
                        <a:buClr>
                          <a:schemeClr val="tx2"/>
                        </a:buClr>
                        <a:buSzTx/>
                        <a:buFont typeface="Arial" charset="0"/>
                        <a:buNone/>
                        <a:tabLst/>
                      </a:pPr>
                      <a:r>
                        <a:rPr kumimoji="0" lang="en-US" sz="600" b="0" i="0" u="none" strike="noStrike" cap="none" normalizeH="0" baseline="0" dirty="0" smtClean="0">
                          <a:ln>
                            <a:noFill/>
                          </a:ln>
                          <a:solidFill>
                            <a:srgbClr val="000000"/>
                          </a:solidFill>
                          <a:effectLst/>
                          <a:latin typeface="+mn-lt"/>
                          <a:cs typeface="Arial" pitchFamily="34" charset="0"/>
                        </a:rPr>
                        <a:t> </a:t>
                      </a:r>
                    </a:p>
                  </a:txBody>
                  <a:tcPr marL="0" marR="0" marT="0" marB="0" anchor="ctr" horzOverflow="overflow">
                    <a:lnL>
                      <a:noFill/>
                    </a:lnL>
                    <a:lnR>
                      <a:noFill/>
                    </a:lnR>
                    <a:lnT>
                      <a:noFill/>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Reputation and biases </a:t>
                      </a:r>
                      <a:br>
                        <a:rPr kumimoji="0" lang="en-US" sz="1200" b="0" i="0" u="none" strike="noStrike" kern="1200" cap="none" spc="0" normalizeH="0" baseline="0" noProof="0" dirty="0" smtClean="0">
                          <a:ln>
                            <a:noFill/>
                          </a:ln>
                          <a:solidFill>
                            <a:srgbClr val="000000"/>
                          </a:solidFill>
                          <a:effectLst/>
                          <a:uLnTx/>
                          <a:uFillTx/>
                          <a:latin typeface="+mn-lt"/>
                          <a:ea typeface="+mn-ea"/>
                          <a:cs typeface="+mn-cs"/>
                        </a:rPr>
                      </a:br>
                      <a:r>
                        <a:rPr kumimoji="0" lang="en-US" sz="1200" b="0" i="0" u="none" strike="noStrike" kern="1200" cap="none" spc="0" normalizeH="0" baseline="0" noProof="0" dirty="0" smtClean="0">
                          <a:ln>
                            <a:noFill/>
                          </a:ln>
                          <a:solidFill>
                            <a:srgbClr val="000000"/>
                          </a:solidFill>
                          <a:effectLst/>
                          <a:uLnTx/>
                          <a:uFillTx/>
                          <a:latin typeface="+mn-lt"/>
                          <a:ea typeface="+mn-ea"/>
                          <a:cs typeface="+mn-cs"/>
                        </a:rPr>
                        <a:t>of partners will </a:t>
                      </a:r>
                      <a:br>
                        <a:rPr kumimoji="0" lang="en-US" sz="1200" b="0" i="0" u="none" strike="noStrike" kern="1200" cap="none" spc="0" normalizeH="0" baseline="0" noProof="0" dirty="0" smtClean="0">
                          <a:ln>
                            <a:noFill/>
                          </a:ln>
                          <a:solidFill>
                            <a:srgbClr val="000000"/>
                          </a:solidFill>
                          <a:effectLst/>
                          <a:uLnTx/>
                          <a:uFillTx/>
                          <a:latin typeface="+mn-lt"/>
                          <a:ea typeface="+mn-ea"/>
                          <a:cs typeface="+mn-cs"/>
                        </a:rPr>
                      </a:br>
                      <a:r>
                        <a:rPr kumimoji="0" lang="en-US" sz="1200" b="0" i="0" u="none" strike="noStrike" kern="1200" cap="none" spc="0" normalizeH="0" baseline="0" noProof="0" dirty="0" smtClean="0">
                          <a:ln>
                            <a:noFill/>
                          </a:ln>
                          <a:solidFill>
                            <a:srgbClr val="000000"/>
                          </a:solidFill>
                          <a:effectLst/>
                          <a:uLnTx/>
                          <a:uFillTx/>
                          <a:latin typeface="+mn-lt"/>
                          <a:ea typeface="+mn-ea"/>
                          <a:cs typeface="+mn-cs"/>
                        </a:rPr>
                        <a:t>impact own brand</a:t>
                      </a:r>
                    </a:p>
                  </a:txBody>
                  <a:tcPr marL="88626" marR="0" anchor="ctr" horzOverflow="overflow">
                    <a:lnL>
                      <a:noFill/>
                    </a:lnL>
                    <a:lnR>
                      <a:noFill/>
                    </a:lnR>
                    <a:lnT w="19050" cap="flat" cmpd="sng" algn="ctr">
                      <a:solidFill>
                        <a:schemeClr val="tx2"/>
                      </a:solidFill>
                      <a:prstDash val="solid"/>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r>
              <a:tr h="601201">
                <a:tc>
                  <a:txBody>
                    <a:bodyPr/>
                    <a:lstStyle/>
                    <a:p>
                      <a:pPr>
                        <a:buClr>
                          <a:srgbClr val="000000"/>
                        </a:buClr>
                        <a:buSzPct val="100000"/>
                        <a:buFont typeface=""/>
                      </a:pPr>
                      <a:r>
                        <a:rPr lang="en-US" sz="1200" b="1" dirty="0" smtClean="0">
                          <a:solidFill>
                            <a:srgbClr val="000000"/>
                          </a:solidFill>
                          <a:latin typeface="+mn-lt"/>
                          <a:cs typeface="Arial" pitchFamily="34" charset="0"/>
                        </a:rPr>
                        <a:t>Credible voice</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Fact-based, data-driven policies</a:t>
                      </a:r>
                    </a:p>
                  </a:txBody>
                  <a:tcPr marL="88626" marR="0" marT="91440" marB="91440" anchor="ctr" horzOverflow="overflow">
                    <a:lnL>
                      <a:noFill/>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200" b="1" i="0" u="none" strike="noStrike" cap="none" normalizeH="0" baseline="0" dirty="0" smtClean="0">
                        <a:ln>
                          <a:noFill/>
                        </a:ln>
                        <a:solidFill>
                          <a:srgbClr val="000000"/>
                        </a:solidFill>
                        <a:effectLst/>
                        <a:latin typeface="+mn-lt"/>
                        <a:cs typeface="Arial" pitchFamily="34" charset="0"/>
                      </a:endParaRPr>
                    </a:p>
                  </a:txBody>
                  <a:tcPr marL="0" marR="0" marT="0" marB="0" anchor="ctr" horzOverflow="overflow">
                    <a:lnL>
                      <a:noFill/>
                    </a:lnL>
                    <a:lnR w="9525" cap="flat" cmpd="sng" algn="ctr">
                      <a:noFill/>
                      <a:prstDash val="solid"/>
                      <a:round/>
                      <a:headEnd type="none" w="med" len="med"/>
                      <a:tailEnd type="none" w="med" len="med"/>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200" b="1" i="0" u="none" strike="noStrike" cap="none" normalizeH="0" baseline="0" dirty="0" smtClean="0">
                        <a:ln>
                          <a:noFill/>
                        </a:ln>
                        <a:solidFill>
                          <a:srgbClr val="000000"/>
                        </a:solidFill>
                        <a:effectLst/>
                        <a:latin typeface="+mn-lt"/>
                        <a:cs typeface="Arial" pitchFamily="34" charset="0"/>
                      </a:endParaRPr>
                    </a:p>
                  </a:txBody>
                  <a:tcPr marL="0" marR="0" marT="0" marB="0" anchor="ctr" horzOverflow="overflow">
                    <a:lnL w="9525" cap="flat" cmpd="sng" algn="ctr">
                      <a:noFill/>
                      <a:prstDash val="solid"/>
                      <a:round/>
                      <a:headEnd type="none" w="med" len="med"/>
                      <a:tailEnd type="none" w="med" len="med"/>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Research-oriented positions</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Commitment to minimizing bias</a:t>
                      </a:r>
                    </a:p>
                  </a:txBody>
                  <a:tcPr marL="88626" marR="0" anchor="ctr" horzOverflow="overflow">
                    <a:lnL>
                      <a:noFill/>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600" b="1" i="0" u="none" strike="noStrike" cap="none" normalizeH="0" baseline="0" dirty="0" smtClean="0">
                        <a:ln>
                          <a:noFill/>
                        </a:ln>
                        <a:solidFill>
                          <a:srgbClr val="000000"/>
                        </a:solidFill>
                        <a:effectLst/>
                        <a:latin typeface="+mn-lt"/>
                        <a:cs typeface="Arial" pitchFamily="34" charset="0"/>
                      </a:endParaRPr>
                    </a:p>
                  </a:txBody>
                  <a:tcPr marL="0" marR="0" marT="0" marB="0" anchor="ctr" horzOverflow="overflow">
                    <a:lnL>
                      <a:noFill/>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Research requires high   resource level</a:t>
                      </a:r>
                    </a:p>
                  </a:txBody>
                  <a:tcPr marL="88626" marR="0" anchor="ctr" horzOverflow="overflow">
                    <a:lnL>
                      <a:noFill/>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r>
              <a:tr h="701402">
                <a:tc>
                  <a:txBody>
                    <a:bodyPr/>
                    <a:lstStyle/>
                    <a:p>
                      <a:pPr>
                        <a:buClr>
                          <a:srgbClr val="000000"/>
                        </a:buClr>
                        <a:buSzPct val="100000"/>
                        <a:buFont typeface=""/>
                      </a:pPr>
                      <a:r>
                        <a:rPr lang="en-US" sz="1200" b="1" dirty="0" smtClean="0">
                          <a:solidFill>
                            <a:srgbClr val="000000"/>
                          </a:solidFill>
                          <a:latin typeface="+mn-lt"/>
                          <a:cs typeface="Arial" pitchFamily="34" charset="0"/>
                        </a:rPr>
                        <a:t>Brave policy agenda</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Difficult policy problems can attract wide support</a:t>
                      </a:r>
                    </a:p>
                  </a:txBody>
                  <a:tcPr marL="88626" marR="0" anchor="ctr" horzOverflow="overflow">
                    <a:lnL>
                      <a:noFill/>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200" b="1" i="0" u="none" strike="noStrike" cap="none" normalizeH="0" baseline="0" dirty="0" smtClean="0">
                        <a:ln>
                          <a:noFill/>
                        </a:ln>
                        <a:solidFill>
                          <a:srgbClr val="000000"/>
                        </a:solidFill>
                        <a:effectLst/>
                        <a:latin typeface="+mn-lt"/>
                        <a:cs typeface="Arial" pitchFamily="34" charset="0"/>
                      </a:endParaRPr>
                    </a:p>
                  </a:txBody>
                  <a:tcPr marL="0" marR="0" marT="0" marB="0" anchor="ctr" horzOverflow="overflow">
                    <a:lnL>
                      <a:noFill/>
                    </a:lnL>
                    <a:lnR w="9525" cap="flat" cmpd="sng" algn="ctr">
                      <a:noFill/>
                      <a:prstDash val="solid"/>
                      <a:round/>
                      <a:headEnd type="none" w="med" len="med"/>
                      <a:tailEnd type="none" w="med" len="med"/>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200" b="1" i="0" u="none" strike="noStrike" cap="none" normalizeH="0" baseline="0" dirty="0" smtClean="0">
                        <a:ln>
                          <a:noFill/>
                        </a:ln>
                        <a:solidFill>
                          <a:srgbClr val="000000"/>
                        </a:solidFill>
                        <a:effectLst/>
                        <a:latin typeface="+mn-lt"/>
                        <a:cs typeface="Arial" pitchFamily="34" charset="0"/>
                      </a:endParaRPr>
                    </a:p>
                  </a:txBody>
                  <a:tcPr marL="0" marR="0" marT="0" marB="0" anchor="ctr" horzOverflow="overflow">
                    <a:lnL w="9525" cap="flat" cmpd="sng" algn="ctr">
                      <a:noFill/>
                      <a:prstDash val="solid"/>
                      <a:round/>
                      <a:headEnd type="none" w="med" len="med"/>
                      <a:tailEnd type="none" w="med" len="med"/>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Willingness to risk social capital with funders and stakeholders</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Independence from government</a:t>
                      </a:r>
                    </a:p>
                  </a:txBody>
                  <a:tcPr marL="88626" marR="0" anchor="ctr" horzOverflow="overflow">
                    <a:lnL>
                      <a:noFill/>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600" b="1" i="0" u="none" strike="noStrike" cap="none" normalizeH="0" baseline="0" dirty="0" smtClean="0">
                        <a:ln>
                          <a:noFill/>
                        </a:ln>
                        <a:solidFill>
                          <a:srgbClr val="000000"/>
                        </a:solidFill>
                        <a:effectLst/>
                        <a:latin typeface="+mn-lt"/>
                        <a:cs typeface="Arial" pitchFamily="34" charset="0"/>
                      </a:endParaRPr>
                    </a:p>
                  </a:txBody>
                  <a:tcPr marL="0" marR="0" marT="0" marB="0" anchor="ctr" horzOverflow="overflow">
                    <a:lnL>
                      <a:noFill/>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Government  independence limits funding opportunities</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May risk funding</a:t>
                      </a:r>
                    </a:p>
                  </a:txBody>
                  <a:tcPr marL="88626" marR="0" anchor="ctr" horzOverflow="overflow">
                    <a:lnL>
                      <a:noFill/>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r>
              <a:tr h="901802">
                <a:tc>
                  <a:txBody>
                    <a:bodyPr/>
                    <a:lstStyle/>
                    <a:p>
                      <a:pPr>
                        <a:buClr>
                          <a:srgbClr val="000000"/>
                        </a:buClr>
                        <a:buSzPct val="100000"/>
                        <a:buFont typeface=""/>
                      </a:pPr>
                      <a:r>
                        <a:rPr lang="en-US" sz="1200" b="1" dirty="0" smtClean="0">
                          <a:solidFill>
                            <a:srgbClr val="000000"/>
                          </a:solidFill>
                          <a:latin typeface="+mn-lt"/>
                          <a:cs typeface="Arial" pitchFamily="34" charset="0"/>
                        </a:rPr>
                        <a:t>Measured impact reporting</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Integral part of implementation solution and communicate role</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Voice of change for community</a:t>
                      </a:r>
                    </a:p>
                  </a:txBody>
                  <a:tcPr marL="88626" marR="0" anchor="ctr" horzOverflow="overflow">
                    <a:lnL>
                      <a:noFill/>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200" b="1" i="0" u="none" strike="noStrike" cap="none" normalizeH="0" baseline="0" dirty="0" smtClean="0">
                        <a:ln>
                          <a:noFill/>
                        </a:ln>
                        <a:solidFill>
                          <a:srgbClr val="000000"/>
                        </a:solidFill>
                        <a:effectLst/>
                        <a:latin typeface="+mn-lt"/>
                        <a:cs typeface="Arial" pitchFamily="34" charset="0"/>
                      </a:endParaRPr>
                    </a:p>
                  </a:txBody>
                  <a:tcPr marL="0" marR="0" marT="0" marB="0" anchor="ctr" horzOverflow="overflow">
                    <a:lnL>
                      <a:noFill/>
                    </a:lnL>
                    <a:lnR w="9525" cap="flat" cmpd="sng" algn="ctr">
                      <a:noFill/>
                      <a:prstDash val="solid"/>
                      <a:round/>
                      <a:headEnd type="none" w="med" len="med"/>
                      <a:tailEnd type="none" w="med" len="med"/>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200" b="1" i="0" u="none" strike="noStrike" cap="none" normalizeH="0" baseline="0" dirty="0" smtClean="0">
                        <a:ln>
                          <a:noFill/>
                        </a:ln>
                        <a:solidFill>
                          <a:srgbClr val="000000"/>
                        </a:solidFill>
                        <a:effectLst/>
                        <a:latin typeface="+mn-lt"/>
                        <a:cs typeface="Arial" pitchFamily="34" charset="0"/>
                      </a:endParaRPr>
                    </a:p>
                  </a:txBody>
                  <a:tcPr marL="0" marR="0" marT="0" marB="0" anchor="ctr" horzOverflow="overflow">
                    <a:lnL w="9525" cap="flat" cmpd="sng" algn="ctr">
                      <a:noFill/>
                      <a:prstDash val="solid"/>
                      <a:round/>
                      <a:headEnd type="none" w="med" len="med"/>
                      <a:tailEnd type="none" w="med" len="med"/>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Understand how to execute</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Rigorous monitoring of impact  indicators and frequent reporting</a:t>
                      </a:r>
                    </a:p>
                  </a:txBody>
                  <a:tcPr marL="88626" marR="0" marT="91440" horzOverflow="overflow">
                    <a:lnL>
                      <a:noFill/>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600" b="1" i="0" u="none" strike="noStrike" cap="none" normalizeH="0" baseline="0" dirty="0" smtClean="0">
                        <a:ln>
                          <a:noFill/>
                        </a:ln>
                        <a:solidFill>
                          <a:srgbClr val="000000"/>
                        </a:solidFill>
                        <a:effectLst/>
                        <a:latin typeface="+mn-lt"/>
                        <a:cs typeface="Arial" pitchFamily="34" charset="0"/>
                      </a:endParaRPr>
                    </a:p>
                  </a:txBody>
                  <a:tcPr marL="0" marR="0" marT="0" marB="0" anchor="ctr" horzOverflow="overflow">
                    <a:lnL>
                      <a:noFill/>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Focus on measuring impact may discourage advocacy efforts that are hard to measure</a:t>
                      </a:r>
                    </a:p>
                  </a:txBody>
                  <a:tcPr marL="88626" marR="0" anchor="ctr" horzOverflow="overflow">
                    <a:lnL>
                      <a:noFill/>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r>
              <a:tr h="901802">
                <a:tc>
                  <a:txBody>
                    <a:bodyPr/>
                    <a:lstStyle/>
                    <a:p>
                      <a:pPr>
                        <a:buClr>
                          <a:srgbClr val="000000"/>
                        </a:buClr>
                        <a:buSzPct val="100000"/>
                        <a:buFont typeface=""/>
                      </a:pPr>
                      <a:r>
                        <a:rPr lang="en-US" sz="1200" b="1" dirty="0" smtClean="0">
                          <a:solidFill>
                            <a:srgbClr val="000000"/>
                          </a:solidFill>
                          <a:latin typeface="+mn-lt"/>
                          <a:cs typeface="Arial" pitchFamily="34" charset="0"/>
                        </a:rPr>
                        <a:t>Clearly defined brand</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Promote brand while trumpeting need for change</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Direct &amp; indirect funding impact</a:t>
                      </a:r>
                    </a:p>
                  </a:txBody>
                  <a:tcPr marL="88626" marR="0" anchor="ctr" horzOverflow="overflow">
                    <a:lnL>
                      <a:noFill/>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200" b="1" i="0" u="none" strike="noStrike" cap="none" normalizeH="0" baseline="0" dirty="0" smtClean="0">
                        <a:ln>
                          <a:noFill/>
                        </a:ln>
                        <a:solidFill>
                          <a:srgbClr val="000000"/>
                        </a:solidFill>
                        <a:effectLst/>
                        <a:latin typeface="+mn-lt"/>
                        <a:cs typeface="Arial" pitchFamily="34" charset="0"/>
                      </a:endParaRPr>
                    </a:p>
                  </a:txBody>
                  <a:tcPr marL="0" marR="0" marT="0" marB="0" anchor="ctr" horzOverflow="overflow">
                    <a:lnL>
                      <a:noFill/>
                    </a:lnL>
                    <a:lnR w="9525" cap="flat" cmpd="sng" algn="ctr">
                      <a:noFill/>
                      <a:prstDash val="solid"/>
                      <a:round/>
                      <a:headEnd type="none" w="med" len="med"/>
                      <a:tailEnd type="none" w="med" len="med"/>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200" b="1" i="0" u="none" strike="noStrike" cap="none" normalizeH="0" baseline="0" dirty="0" smtClean="0">
                        <a:ln>
                          <a:noFill/>
                        </a:ln>
                        <a:solidFill>
                          <a:srgbClr val="000000"/>
                        </a:solidFill>
                        <a:effectLst/>
                        <a:latin typeface="+mn-lt"/>
                        <a:cs typeface="Arial" pitchFamily="34" charset="0"/>
                      </a:endParaRPr>
                    </a:p>
                  </a:txBody>
                  <a:tcPr marL="0" marR="0" marT="0" marB="0" anchor="ctr" horzOverflow="overflow">
                    <a:lnL w="9525" cap="flat" cmpd="sng" algn="ctr">
                      <a:noFill/>
                      <a:prstDash val="solid"/>
                      <a:round/>
                      <a:headEnd type="none" w="med" len="med"/>
                      <a:tailEnd type="none" w="med" len="med"/>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Single, defining message</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Frequent, clear communications</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Willingness and ability to articulate organization's brand</a:t>
                      </a:r>
                    </a:p>
                  </a:txBody>
                  <a:tcPr marL="88626" marR="0" marT="91440" horzOverflow="overflow">
                    <a:lnL>
                      <a:noFill/>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600" b="1" i="0" u="none" strike="noStrike" cap="none" normalizeH="0" baseline="0" dirty="0" smtClean="0">
                        <a:ln>
                          <a:noFill/>
                        </a:ln>
                        <a:solidFill>
                          <a:srgbClr val="000000"/>
                        </a:solidFill>
                        <a:effectLst/>
                        <a:latin typeface="+mn-lt"/>
                        <a:cs typeface="Arial" pitchFamily="34" charset="0"/>
                      </a:endParaRPr>
                    </a:p>
                  </a:txBody>
                  <a:tcPr marL="0" marR="0" marT="0" marB="0" anchor="ctr" horzOverflow="overflow">
                    <a:lnL>
                      <a:noFill/>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Overly narrow scope can make it harder to adapt to changing community needs</a:t>
                      </a:r>
                    </a:p>
                  </a:txBody>
                  <a:tcPr marL="88626" marR="0" marT="91440" horzOverflow="overflow">
                    <a:lnL>
                      <a:noFill/>
                    </a:lnL>
                    <a:lnR>
                      <a:noFill/>
                    </a:lnR>
                    <a:lnT w="9525" cap="flat" cmpd="sng" algn="ctr">
                      <a:solidFill>
                        <a:schemeClr val="bg1">
                          <a:lumMod val="50000"/>
                        </a:schemeClr>
                      </a:solidFill>
                      <a:prstDash val="dash"/>
                      <a:round/>
                      <a:headEnd type="none" w="med" len="med"/>
                      <a:tailEnd type="none" w="med" len="med"/>
                    </a:lnT>
                    <a:lnB w="952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noFill/>
                  </a:tcPr>
                </a:tc>
              </a:tr>
              <a:tr h="901802">
                <a:tc>
                  <a:txBody>
                    <a:bodyPr/>
                    <a:lstStyle/>
                    <a:p>
                      <a:pPr fontAlgn="base">
                        <a:buClr>
                          <a:srgbClr val="000000"/>
                        </a:buClr>
                        <a:buSzPct val="100000"/>
                        <a:buFont typeface=""/>
                      </a:pPr>
                      <a:r>
                        <a:rPr lang="en-US" sz="1200" b="1" dirty="0" smtClean="0">
                          <a:solidFill>
                            <a:srgbClr val="000000"/>
                          </a:solidFill>
                          <a:latin typeface="+mn-lt"/>
                          <a:cs typeface="Arial" pitchFamily="34" charset="0"/>
                        </a:rPr>
                        <a:t>Strong, diversified funding base</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Combination of funds from </a:t>
                      </a:r>
                      <a:br>
                        <a:rPr kumimoji="0" lang="en-US" sz="1200" b="0" i="0" u="none" strike="noStrike" kern="1200" cap="none" spc="0" normalizeH="0" baseline="0" noProof="0" dirty="0" smtClean="0">
                          <a:ln>
                            <a:noFill/>
                          </a:ln>
                          <a:solidFill>
                            <a:srgbClr val="000000"/>
                          </a:solidFill>
                          <a:effectLst/>
                          <a:uLnTx/>
                          <a:uFillTx/>
                          <a:latin typeface="+mn-lt"/>
                          <a:ea typeface="+mn-ea"/>
                          <a:cs typeface="+mn-cs"/>
                        </a:rPr>
                      </a:br>
                      <a:r>
                        <a:rPr kumimoji="0" lang="en-US" sz="1200" b="0" i="0" u="none" strike="noStrike" kern="1200" cap="none" spc="0" normalizeH="0" baseline="0" noProof="0" dirty="0" smtClean="0">
                          <a:ln>
                            <a:noFill/>
                          </a:ln>
                          <a:solidFill>
                            <a:srgbClr val="000000"/>
                          </a:solidFill>
                          <a:effectLst/>
                          <a:uLnTx/>
                          <a:uFillTx/>
                          <a:latin typeface="+mn-lt"/>
                          <a:ea typeface="+mn-ea"/>
                          <a:cs typeface="+mn-cs"/>
                        </a:rPr>
                        <a:t>larger foundations,  corporations, and individuals</a:t>
                      </a:r>
                    </a:p>
                  </a:txBody>
                  <a:tcPr marL="88626" marR="0" anchor="ctr" horzOverflow="overflow">
                    <a:lnL>
                      <a:noFill/>
                    </a:lnL>
                    <a:lnR>
                      <a:noFill/>
                    </a:lnR>
                    <a:lnT w="9525" cap="flat" cmpd="sng" algn="ctr">
                      <a:solidFill>
                        <a:schemeClr val="bg1">
                          <a:lumMod val="50000"/>
                        </a:schemeClr>
                      </a:solidFill>
                      <a:prstDash val="dash"/>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200" b="1" i="0" u="none" strike="noStrike" cap="none" normalizeH="0" baseline="0" dirty="0" smtClean="0">
                        <a:ln>
                          <a:noFill/>
                        </a:ln>
                        <a:solidFill>
                          <a:srgbClr val="000000"/>
                        </a:solidFill>
                        <a:effectLst/>
                        <a:latin typeface="+mn-lt"/>
                        <a:cs typeface="Arial" pitchFamily="34" charset="0"/>
                      </a:endParaRPr>
                    </a:p>
                  </a:txBody>
                  <a:tcPr marL="0" marR="0" marT="0" marB="0" anchor="ctr" horzOverflow="overflow">
                    <a:lnL>
                      <a:noFill/>
                    </a:lnL>
                    <a:lnR w="9525" cap="flat" cmpd="sng" algn="ctr">
                      <a:noFill/>
                      <a:prstDash val="solid"/>
                      <a:round/>
                      <a:headEnd type="none" w="med" len="med"/>
                      <a:tailEnd type="none" w="med" len="med"/>
                    </a:lnR>
                    <a:lnT w="9525" cap="flat" cmpd="sng" algn="ctr">
                      <a:solidFill>
                        <a:schemeClr val="bg1">
                          <a:lumMod val="50000"/>
                        </a:schemeClr>
                      </a:solidFill>
                      <a:prstDash val="dash"/>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1200" b="1" i="0" u="none" strike="noStrike" cap="none" normalizeH="0" baseline="0" dirty="0" smtClean="0">
                        <a:ln>
                          <a:noFill/>
                        </a:ln>
                        <a:solidFill>
                          <a:srgbClr val="000000"/>
                        </a:solidFill>
                        <a:effectLst/>
                        <a:latin typeface="+mn-lt"/>
                        <a:cs typeface="Arial" pitchFamily="34" charset="0"/>
                      </a:endParaRPr>
                    </a:p>
                  </a:txBody>
                  <a:tcPr marL="0" marR="0" marT="0" marB="0" anchor="ctr" horzOverflow="overflow">
                    <a:lnL w="9525" cap="flat" cmpd="sng" algn="ctr">
                      <a:noFill/>
                      <a:prstDash val="solid"/>
                      <a:round/>
                      <a:headEnd type="none" w="med" len="med"/>
                      <a:tailEnd type="none" w="med" len="med"/>
                    </a:lnL>
                    <a:lnR>
                      <a:noFill/>
                    </a:lnR>
                    <a:lnT w="9525" cap="flat" cmpd="sng" algn="ctr">
                      <a:solidFill>
                        <a:schemeClr val="bg1">
                          <a:lumMod val="50000"/>
                        </a:schemeClr>
                      </a:solidFill>
                      <a:prstDash val="dash"/>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Strong development office in organization</a:t>
                      </a:r>
                    </a:p>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Leveraging board for funding relationships</a:t>
                      </a:r>
                    </a:p>
                  </a:txBody>
                  <a:tcPr marL="88626" marR="0" marT="91440" horzOverflow="overflow">
                    <a:lnL>
                      <a:noFill/>
                    </a:lnL>
                    <a:lnR>
                      <a:noFill/>
                    </a:lnR>
                    <a:lnT w="9525" cap="flat" cmpd="sng" algn="ctr">
                      <a:solidFill>
                        <a:schemeClr val="bg1">
                          <a:lumMod val="50000"/>
                        </a:schemeClr>
                      </a:solidFill>
                      <a:prstDash val="dash"/>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sz="600" b="1" i="0" u="none" strike="noStrike" cap="none" normalizeH="0" baseline="0" dirty="0" smtClean="0">
                        <a:ln>
                          <a:noFill/>
                        </a:ln>
                        <a:solidFill>
                          <a:srgbClr val="000000"/>
                        </a:solidFill>
                        <a:effectLst/>
                        <a:latin typeface="+mn-lt"/>
                        <a:cs typeface="Arial" pitchFamily="34" charset="0"/>
                      </a:endParaRPr>
                    </a:p>
                  </a:txBody>
                  <a:tcPr marL="0" marR="0" marT="91440" marB="0" horzOverflow="overflow">
                    <a:lnL>
                      <a:noFill/>
                    </a:lnL>
                    <a:lnR>
                      <a:noFill/>
                    </a:lnR>
                    <a:lnT w="9525" cap="flat" cmpd="sng" algn="ctr">
                      <a:solidFill>
                        <a:schemeClr val="bg1">
                          <a:lumMod val="50000"/>
                        </a:schemeClr>
                      </a:solidFill>
                      <a:prstDash val="dash"/>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7C1302"/>
                        </a:buClr>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Broader funder base can create competing priorities</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endParaRPr kumimoji="0" lang="en-US" sz="1200" b="0" i="0" u="none" strike="noStrike" kern="1200" cap="none" spc="0" normalizeH="0" baseline="0" noProof="0" dirty="0" smtClean="0">
                        <a:ln>
                          <a:noFill/>
                        </a:ln>
                        <a:solidFill>
                          <a:srgbClr val="000000"/>
                        </a:solidFill>
                        <a:effectLst/>
                        <a:uLnTx/>
                        <a:uFillTx/>
                        <a:latin typeface="+mn-lt"/>
                        <a:ea typeface="+mn-ea"/>
                        <a:cs typeface="Arial" pitchFamily="34" charset="0"/>
                      </a:endParaRPr>
                    </a:p>
                  </a:txBody>
                  <a:tcPr marL="88626" marR="0" marT="91440" horzOverflow="overflow">
                    <a:lnL>
                      <a:noFill/>
                    </a:lnL>
                    <a:lnR>
                      <a:noFill/>
                    </a:lnR>
                    <a:lnT w="9525" cap="flat" cmpd="sng" algn="ctr">
                      <a:solidFill>
                        <a:schemeClr val="bg1">
                          <a:lumMod val="50000"/>
                        </a:schemeClr>
                      </a:solidFill>
                      <a:prstDash val="dash"/>
                      <a:round/>
                      <a:headEnd type="none" w="med" len="med"/>
                      <a:tailEnd type="none" w="med" len="med"/>
                    </a:lnT>
                    <a:lnB w="25400" cmpd="sng">
                      <a:noFill/>
                    </a:lnB>
                    <a:lnTlToBr w="12700" cmpd="sng">
                      <a:noFill/>
                      <a:prstDash val="solid"/>
                    </a:lnTlToBr>
                    <a:lnBlToTr w="12700" cmpd="sng">
                      <a:noFill/>
                      <a:prstDash val="solid"/>
                    </a:lnBlToTr>
                    <a:noFill/>
                  </a:tcPr>
                </a:tc>
              </a:tr>
            </a:tbl>
          </a:graphicData>
        </a:graphic>
      </p:graphicFrame>
      <p:sp>
        <p:nvSpPr>
          <p:cNvPr id="139" name="NumberBall"/>
          <p:cNvSpPr>
            <a:spLocks noChangeArrowheads="1"/>
          </p:cNvSpPr>
          <p:nvPr/>
        </p:nvSpPr>
        <p:spPr bwMode="gray">
          <a:xfrm>
            <a:off x="443132" y="4745301"/>
            <a:ext cx="238802" cy="246382"/>
          </a:xfrm>
          <a:prstGeom prst="ellipse">
            <a:avLst/>
          </a:prstGeom>
          <a:solidFill>
            <a:schemeClr val="tx2"/>
          </a:solidFill>
          <a:ln w="9525" algn="ctr">
            <a:solidFill>
              <a:schemeClr val="tx2"/>
            </a:solidFill>
            <a:round/>
            <a:headEnd/>
            <a:tailEnd/>
          </a:ln>
        </p:spPr>
        <p:txBody>
          <a:bodyPr wrap="none" lIns="0" tIns="0" rIns="0" bIns="0" anchor="ctr"/>
          <a:lstStyle/>
          <a:p>
            <a:pPr algn="ctr"/>
            <a:r>
              <a:rPr lang="en-US" sz="1400" b="1" dirty="0" smtClean="0">
                <a:solidFill>
                  <a:srgbClr val="FFFFFF"/>
                </a:solidFill>
                <a:latin typeface="Arial" pitchFamily="34" charset="0"/>
                <a:cs typeface="Arial" pitchFamily="34" charset="0"/>
              </a:rPr>
              <a:t>5</a:t>
            </a:r>
            <a:endParaRPr lang="en-US" sz="1400" b="1" dirty="0">
              <a:solidFill>
                <a:srgbClr val="FFFFFF"/>
              </a:solidFill>
              <a:latin typeface="Arial" pitchFamily="34" charset="0"/>
              <a:cs typeface="Arial" pitchFamily="34" charset="0"/>
            </a:endParaRPr>
          </a:p>
        </p:txBody>
      </p:sp>
      <p:sp>
        <p:nvSpPr>
          <p:cNvPr id="140" name="NumberBall"/>
          <p:cNvSpPr>
            <a:spLocks noChangeArrowheads="1"/>
          </p:cNvSpPr>
          <p:nvPr/>
        </p:nvSpPr>
        <p:spPr bwMode="gray">
          <a:xfrm>
            <a:off x="443132" y="5632954"/>
            <a:ext cx="238801" cy="246381"/>
          </a:xfrm>
          <a:prstGeom prst="ellipse">
            <a:avLst/>
          </a:prstGeom>
          <a:solidFill>
            <a:schemeClr val="tx2"/>
          </a:solidFill>
          <a:ln w="9525" algn="ctr">
            <a:solidFill>
              <a:schemeClr val="tx2"/>
            </a:solidFill>
            <a:round/>
            <a:headEnd/>
            <a:tailEnd/>
          </a:ln>
        </p:spPr>
        <p:txBody>
          <a:bodyPr wrap="none" lIns="0" tIns="0" rIns="0" bIns="0" anchor="ctr"/>
          <a:lstStyle/>
          <a:p>
            <a:pPr algn="ctr"/>
            <a:r>
              <a:rPr lang="en-US" sz="1400" b="1" dirty="0" smtClean="0">
                <a:solidFill>
                  <a:srgbClr val="FFFFFF"/>
                </a:solidFill>
                <a:latin typeface="Arial" pitchFamily="34" charset="0"/>
                <a:cs typeface="Arial" pitchFamily="34" charset="0"/>
              </a:rPr>
              <a:t>6</a:t>
            </a:r>
            <a:endParaRPr lang="en-US" sz="1400" b="1" dirty="0">
              <a:solidFill>
                <a:srgbClr val="FFFFFF"/>
              </a:solidFill>
              <a:latin typeface="Arial" pitchFamily="34" charset="0"/>
              <a:cs typeface="Arial" pitchFamily="34" charset="0"/>
            </a:endParaRPr>
          </a:p>
        </p:txBody>
      </p:sp>
      <p:sp>
        <p:nvSpPr>
          <p:cNvPr id="141" name="NumberBall"/>
          <p:cNvSpPr>
            <a:spLocks noChangeArrowheads="1"/>
          </p:cNvSpPr>
          <p:nvPr/>
        </p:nvSpPr>
        <p:spPr bwMode="gray">
          <a:xfrm>
            <a:off x="443132" y="1788950"/>
            <a:ext cx="238801" cy="246381"/>
          </a:xfrm>
          <a:prstGeom prst="ellipse">
            <a:avLst/>
          </a:prstGeom>
          <a:solidFill>
            <a:schemeClr val="tx2"/>
          </a:solidFill>
          <a:ln w="9525" algn="ctr">
            <a:solidFill>
              <a:schemeClr val="bg1"/>
            </a:solidFill>
            <a:round/>
            <a:headEnd/>
            <a:tailEnd/>
          </a:ln>
        </p:spPr>
        <p:txBody>
          <a:bodyPr wrap="none" lIns="0" tIns="0" rIns="0" bIns="0" anchor="ctr"/>
          <a:lstStyle/>
          <a:p>
            <a:pPr algn="ctr"/>
            <a:r>
              <a:rPr lang="en-US" sz="1400" b="1" dirty="0" smtClean="0">
                <a:solidFill>
                  <a:srgbClr val="FFFFFF"/>
                </a:solidFill>
                <a:latin typeface="Arial" pitchFamily="34" charset="0"/>
                <a:cs typeface="Arial" pitchFamily="34" charset="0"/>
              </a:rPr>
              <a:t>1</a:t>
            </a:r>
            <a:endParaRPr lang="en-US" sz="1400" b="1" dirty="0">
              <a:solidFill>
                <a:srgbClr val="FFFFFF"/>
              </a:solidFill>
              <a:latin typeface="Arial" pitchFamily="34" charset="0"/>
              <a:cs typeface="Arial" pitchFamily="34" charset="0"/>
            </a:endParaRPr>
          </a:p>
        </p:txBody>
      </p:sp>
      <p:sp>
        <p:nvSpPr>
          <p:cNvPr id="142" name="NumberBall"/>
          <p:cNvSpPr>
            <a:spLocks noChangeArrowheads="1"/>
          </p:cNvSpPr>
          <p:nvPr/>
        </p:nvSpPr>
        <p:spPr bwMode="gray">
          <a:xfrm>
            <a:off x="443132" y="2536974"/>
            <a:ext cx="238801" cy="246381"/>
          </a:xfrm>
          <a:prstGeom prst="ellipse">
            <a:avLst/>
          </a:prstGeom>
          <a:solidFill>
            <a:schemeClr val="tx2"/>
          </a:solidFill>
          <a:ln w="9525" algn="ctr">
            <a:solidFill>
              <a:schemeClr val="bg1"/>
            </a:solidFill>
            <a:round/>
            <a:headEnd/>
            <a:tailEnd/>
          </a:ln>
        </p:spPr>
        <p:txBody>
          <a:bodyPr wrap="none" lIns="0" tIns="0" rIns="0" bIns="0" anchor="ctr"/>
          <a:lstStyle/>
          <a:p>
            <a:pPr algn="ctr"/>
            <a:r>
              <a:rPr lang="en-US" sz="1400" b="1" dirty="0" smtClean="0">
                <a:solidFill>
                  <a:srgbClr val="FFFFFF"/>
                </a:solidFill>
                <a:latin typeface="Arial" pitchFamily="34" charset="0"/>
                <a:cs typeface="Arial" pitchFamily="34" charset="0"/>
              </a:rPr>
              <a:t>2</a:t>
            </a:r>
            <a:endParaRPr lang="en-US" sz="1400" b="1" dirty="0">
              <a:solidFill>
                <a:srgbClr val="FFFFFF"/>
              </a:solidFill>
              <a:latin typeface="Arial" pitchFamily="34" charset="0"/>
              <a:cs typeface="Arial" pitchFamily="34" charset="0"/>
            </a:endParaRPr>
          </a:p>
        </p:txBody>
      </p:sp>
      <p:sp>
        <p:nvSpPr>
          <p:cNvPr id="143" name="NumberBall"/>
          <p:cNvSpPr>
            <a:spLocks noChangeArrowheads="1"/>
          </p:cNvSpPr>
          <p:nvPr/>
        </p:nvSpPr>
        <p:spPr bwMode="gray">
          <a:xfrm>
            <a:off x="443132" y="3090401"/>
            <a:ext cx="238801" cy="246381"/>
          </a:xfrm>
          <a:prstGeom prst="ellipse">
            <a:avLst/>
          </a:prstGeom>
          <a:solidFill>
            <a:schemeClr val="tx2"/>
          </a:solidFill>
          <a:ln w="9525" algn="ctr">
            <a:solidFill>
              <a:schemeClr val="bg1"/>
            </a:solidFill>
            <a:round/>
            <a:headEnd/>
            <a:tailEnd/>
          </a:ln>
        </p:spPr>
        <p:txBody>
          <a:bodyPr wrap="none" lIns="0" tIns="0" rIns="0" bIns="0" anchor="ctr"/>
          <a:lstStyle/>
          <a:p>
            <a:pPr algn="ctr"/>
            <a:r>
              <a:rPr lang="en-US" sz="1400" b="1" dirty="0" smtClean="0">
                <a:solidFill>
                  <a:srgbClr val="FFFFFF"/>
                </a:solidFill>
                <a:latin typeface="Arial" pitchFamily="34" charset="0"/>
                <a:cs typeface="Arial" pitchFamily="34" charset="0"/>
              </a:rPr>
              <a:t>3</a:t>
            </a:r>
            <a:endParaRPr lang="en-US" sz="1400" b="1" dirty="0">
              <a:solidFill>
                <a:srgbClr val="FFFFFF"/>
              </a:solidFill>
              <a:latin typeface="Arial" pitchFamily="34" charset="0"/>
              <a:cs typeface="Arial" pitchFamily="34" charset="0"/>
            </a:endParaRPr>
          </a:p>
        </p:txBody>
      </p:sp>
      <p:sp>
        <p:nvSpPr>
          <p:cNvPr id="144" name="NumberBall"/>
          <p:cNvSpPr>
            <a:spLocks noChangeArrowheads="1"/>
          </p:cNvSpPr>
          <p:nvPr/>
        </p:nvSpPr>
        <p:spPr bwMode="gray">
          <a:xfrm>
            <a:off x="443132" y="3836725"/>
            <a:ext cx="238801" cy="246381"/>
          </a:xfrm>
          <a:prstGeom prst="ellipse">
            <a:avLst/>
          </a:prstGeom>
          <a:solidFill>
            <a:schemeClr val="tx2"/>
          </a:solidFill>
          <a:ln w="9525" algn="ctr">
            <a:solidFill>
              <a:schemeClr val="bg1"/>
            </a:solidFill>
            <a:round/>
            <a:headEnd/>
            <a:tailEnd/>
          </a:ln>
        </p:spPr>
        <p:txBody>
          <a:bodyPr wrap="none" lIns="0" tIns="0" rIns="0" bIns="0" anchor="ctr"/>
          <a:lstStyle/>
          <a:p>
            <a:pPr algn="ctr"/>
            <a:r>
              <a:rPr lang="en-US" sz="1400" b="1" dirty="0" smtClean="0">
                <a:solidFill>
                  <a:srgbClr val="FFFFFF"/>
                </a:solidFill>
                <a:latin typeface="Arial" pitchFamily="34" charset="0"/>
                <a:cs typeface="Arial" pitchFamily="34" charset="0"/>
              </a:rPr>
              <a:t>4</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429863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026" y="2918323"/>
            <a:ext cx="4602690" cy="2733475"/>
          </a:xfrm>
          <a:prstGeom prst="rect">
            <a:avLst/>
          </a:prstGeom>
        </p:spPr>
      </p:pic>
      <p:graphicFrame>
        <p:nvGraphicFramePr>
          <p:cNvPr id="26" name="Object 25" hidden="1"/>
          <p:cNvGraphicFramePr>
            <a:graphicFrameLocks noChangeAspect="1"/>
          </p:cNvGraphicFramePr>
          <p:nvPr>
            <p:custDataLst>
              <p:tags r:id="rId2"/>
            </p:custDataLst>
          </p:nvPr>
        </p:nvGraphicFramePr>
        <p:xfrm>
          <a:off x="1587" y="1589"/>
          <a:ext cx="1587" cy="1587"/>
        </p:xfrm>
        <a:graphic>
          <a:graphicData uri="http://schemas.openxmlformats.org/presentationml/2006/ole">
            <mc:AlternateContent xmlns:mc="http://schemas.openxmlformats.org/markup-compatibility/2006">
              <mc:Choice xmlns:v="urn:schemas-microsoft-com:vml" Requires="v">
                <p:oleObj spid="_x0000_s22626" name="think-cell Slide" r:id="rId5" imgW="216" imgH="216" progId="TCLayout.ActiveDocument.1">
                  <p:embed/>
                </p:oleObj>
              </mc:Choice>
              <mc:Fallback>
                <p:oleObj name="think-cell Slide" r:id="rId5" imgW="216" imgH="216" progId="TCLayout.ActiveDocument.1">
                  <p:embed/>
                  <p:pic>
                    <p:nvPicPr>
                      <p:cNvPr id="0" name="Picture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Curved Down Arrow 17"/>
          <p:cNvSpPr/>
          <p:nvPr/>
        </p:nvSpPr>
        <p:spPr>
          <a:xfrm rot="20570186">
            <a:off x="5629160" y="3265717"/>
            <a:ext cx="1319131" cy="419407"/>
          </a:xfrm>
          <a:prstGeom prst="curvedDownArrow">
            <a:avLst>
              <a:gd name="adj1" fmla="val 25000"/>
              <a:gd name="adj2" fmla="val 70147"/>
              <a:gd name="adj3" fmla="val 25000"/>
            </a:avLst>
          </a:prstGeom>
          <a:solidFill>
            <a:srgbClr val="EEA90D"/>
          </a:solidFill>
          <a:ln w="9525">
            <a:solidFill>
              <a:srgbClr val="E2881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5" name="Curved Down Arrow 24"/>
          <p:cNvSpPr/>
          <p:nvPr/>
        </p:nvSpPr>
        <p:spPr>
          <a:xfrm rot="8714732">
            <a:off x="7402119" y="4344518"/>
            <a:ext cx="1319131" cy="582027"/>
          </a:xfrm>
          <a:prstGeom prst="curvedDownArrow">
            <a:avLst>
              <a:gd name="adj1" fmla="val 25000"/>
              <a:gd name="adj2" fmla="val 64587"/>
              <a:gd name="adj3" fmla="val 25000"/>
            </a:avLst>
          </a:prstGeom>
          <a:solidFill>
            <a:srgbClr val="EEA90D"/>
          </a:solidFill>
          <a:ln w="9525">
            <a:solidFill>
              <a:srgbClr val="E2881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 name="Title 1"/>
          <p:cNvSpPr>
            <a:spLocks noGrp="1"/>
          </p:cNvSpPr>
          <p:nvPr>
            <p:ph type="title"/>
          </p:nvPr>
        </p:nvSpPr>
        <p:spPr>
          <a:xfrm>
            <a:off x="443132" y="410296"/>
            <a:ext cx="7005417" cy="831600"/>
          </a:xfrm>
        </p:spPr>
        <p:txBody>
          <a:bodyPr/>
          <a:lstStyle/>
          <a:p>
            <a:r>
              <a:rPr lang="en-US" dirty="0" smtClean="0">
                <a:solidFill>
                  <a:srgbClr val="DC6E00"/>
                </a:solidFill>
              </a:rPr>
              <a:t>Forum value: </a:t>
            </a:r>
            <a:r>
              <a:rPr lang="en-US" dirty="0" smtClean="0"/>
              <a:t>Strategic planning identified strong need to prioritize and keep advocacy at the core of work</a:t>
            </a:r>
            <a:endParaRPr lang="en-US" dirty="0"/>
          </a:p>
        </p:txBody>
      </p:sp>
      <p:sp>
        <p:nvSpPr>
          <p:cNvPr id="4" name="ColumnHeader"/>
          <p:cNvSpPr>
            <a:spLocks noChangeArrowheads="1"/>
          </p:cNvSpPr>
          <p:nvPr/>
        </p:nvSpPr>
        <p:spPr bwMode="gray">
          <a:xfrm>
            <a:off x="457124" y="1367327"/>
            <a:ext cx="4127180" cy="674198"/>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0" tIns="89999" rIns="0" bIns="89999" anchor="b">
            <a:spAutoFit/>
          </a:bodyPr>
          <a:lstStyle/>
          <a:p>
            <a:pPr algn="ctr"/>
            <a:r>
              <a:rPr lang="en-US" sz="1600" b="1" dirty="0" smtClean="0">
                <a:solidFill>
                  <a:srgbClr val="DC6E00"/>
                </a:solidFill>
                <a:latin typeface="Arial" pitchFamily="34" charset="0"/>
                <a:cs typeface="Arial" pitchFamily="34" charset="0"/>
              </a:rPr>
              <a:t>Areas of focus: </a:t>
            </a:r>
            <a:r>
              <a:rPr lang="en-US" sz="1600" b="1" dirty="0" smtClean="0">
                <a:latin typeface="Arial" pitchFamily="34" charset="0"/>
                <a:cs typeface="Arial" pitchFamily="34" charset="0"/>
              </a:rPr>
              <a:t>Forum must prioritize areas of strength &amp; achieve depth in them</a:t>
            </a:r>
            <a:endParaRPr lang="en-US" sz="1600" b="1" dirty="0">
              <a:latin typeface="Arial" pitchFamily="34" charset="0"/>
              <a:cs typeface="Arial" pitchFamily="34" charset="0"/>
            </a:endParaRPr>
          </a:p>
        </p:txBody>
      </p:sp>
      <p:sp>
        <p:nvSpPr>
          <p:cNvPr id="6" name="ColumnHeader"/>
          <p:cNvSpPr>
            <a:spLocks noChangeArrowheads="1"/>
          </p:cNvSpPr>
          <p:nvPr/>
        </p:nvSpPr>
        <p:spPr bwMode="gray">
          <a:xfrm>
            <a:off x="5182331" y="1367327"/>
            <a:ext cx="3961745" cy="674198"/>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lIns="0" tIns="89999" rIns="0" bIns="89999" anchor="b">
            <a:spAutoFit/>
          </a:bodyPr>
          <a:lstStyle/>
          <a:p>
            <a:pPr algn="ctr"/>
            <a:r>
              <a:rPr lang="en-US" sz="1600" b="1" dirty="0" smtClean="0">
                <a:solidFill>
                  <a:srgbClr val="DC6E00"/>
                </a:solidFill>
                <a:latin typeface="Arial" pitchFamily="34" charset="0"/>
                <a:cs typeface="Arial" pitchFamily="34" charset="0"/>
              </a:rPr>
              <a:t>Models of engagement:</a:t>
            </a:r>
            <a:r>
              <a:rPr lang="en-US" sz="1600" b="1" dirty="0" smtClean="0">
                <a:solidFill>
                  <a:srgbClr val="000000"/>
                </a:solidFill>
                <a:latin typeface="Arial" pitchFamily="34" charset="0"/>
                <a:cs typeface="Arial" pitchFamily="34" charset="0"/>
              </a:rPr>
              <a:t> All activities must contribute to driving policy change</a:t>
            </a:r>
            <a:endParaRPr lang="en-US" sz="1600" b="1" dirty="0">
              <a:solidFill>
                <a:srgbClr val="000000"/>
              </a:solidFill>
              <a:latin typeface="Arial" pitchFamily="34" charset="0"/>
              <a:cs typeface="Arial" pitchFamily="34" charset="0"/>
            </a:endParaRPr>
          </a:p>
        </p:txBody>
      </p:sp>
      <p:sp>
        <p:nvSpPr>
          <p:cNvPr id="15" name="Rounded Rectangle 14"/>
          <p:cNvSpPr/>
          <p:nvPr/>
        </p:nvSpPr>
        <p:spPr>
          <a:xfrm>
            <a:off x="5182331" y="3789627"/>
            <a:ext cx="1220907" cy="599496"/>
          </a:xfrm>
          <a:prstGeom prst="roundRect">
            <a:avLst/>
          </a:prstGeom>
          <a:solidFill>
            <a:srgbClr val="FFD147"/>
          </a:solidFill>
          <a:ln w="9525">
            <a:solidFill>
              <a:srgbClr val="FFD14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9" rIns="0" bIns="71999" rtlCol="0" anchor="ctr" anchorCtr="0"/>
          <a:lstStyle/>
          <a:p>
            <a:pPr algn="ctr"/>
            <a:r>
              <a:rPr lang="en-US" sz="1400" b="1" dirty="0" smtClean="0">
                <a:solidFill>
                  <a:srgbClr val="000000"/>
                </a:solidFill>
                <a:latin typeface="Arial" pitchFamily="34" charset="0"/>
                <a:cs typeface="Arial" pitchFamily="34" charset="0"/>
              </a:rPr>
              <a:t>Synthesize and share</a:t>
            </a:r>
          </a:p>
        </p:txBody>
      </p:sp>
      <p:sp>
        <p:nvSpPr>
          <p:cNvPr id="16" name="Rounded Rectangle 15"/>
          <p:cNvSpPr/>
          <p:nvPr/>
        </p:nvSpPr>
        <p:spPr>
          <a:xfrm>
            <a:off x="6553757" y="3554493"/>
            <a:ext cx="1220907" cy="1018904"/>
          </a:xfrm>
          <a:prstGeom prst="roundRect">
            <a:avLst/>
          </a:prstGeom>
          <a:solidFill>
            <a:srgbClr val="FFD147"/>
          </a:solidFill>
          <a:ln w="9525">
            <a:solidFill>
              <a:srgbClr val="FFD14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9" rIns="0" bIns="71999" rtlCol="0" anchor="ctr" anchorCtr="0"/>
          <a:lstStyle/>
          <a:p>
            <a:pPr algn="ctr"/>
            <a:r>
              <a:rPr lang="en-US" sz="1400" b="1" dirty="0" smtClean="0">
                <a:solidFill>
                  <a:srgbClr val="000000"/>
                </a:solidFill>
                <a:latin typeface="Arial" pitchFamily="34" charset="0"/>
                <a:cs typeface="Arial" pitchFamily="34" charset="0"/>
              </a:rPr>
              <a:t>Advocate</a:t>
            </a:r>
          </a:p>
        </p:txBody>
      </p:sp>
      <p:sp>
        <p:nvSpPr>
          <p:cNvPr id="17" name="Rounded Rectangle 16"/>
          <p:cNvSpPr/>
          <p:nvPr/>
        </p:nvSpPr>
        <p:spPr>
          <a:xfrm>
            <a:off x="7925182" y="3789627"/>
            <a:ext cx="1220907" cy="599496"/>
          </a:xfrm>
          <a:prstGeom prst="roundRect">
            <a:avLst/>
          </a:prstGeom>
          <a:solidFill>
            <a:srgbClr val="FFD147"/>
          </a:solidFill>
          <a:ln w="9525">
            <a:solidFill>
              <a:srgbClr val="FFD14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9" rIns="0" bIns="71999" rtlCol="0" anchor="ctr" anchorCtr="0"/>
          <a:lstStyle/>
          <a:p>
            <a:pPr algn="ctr"/>
            <a:r>
              <a:rPr lang="en-US" sz="1400" b="1" dirty="0" smtClean="0">
                <a:solidFill>
                  <a:srgbClr val="000000"/>
                </a:solidFill>
                <a:latin typeface="Arial" pitchFamily="34" charset="0"/>
                <a:cs typeface="Arial" pitchFamily="34" charset="0"/>
              </a:rPr>
              <a:t>Equip community</a:t>
            </a:r>
          </a:p>
        </p:txBody>
      </p:sp>
      <p:sp>
        <p:nvSpPr>
          <p:cNvPr id="27" name="TextBox 26"/>
          <p:cNvSpPr txBox="1"/>
          <p:nvPr/>
        </p:nvSpPr>
        <p:spPr>
          <a:xfrm>
            <a:off x="5182331" y="4336872"/>
            <a:ext cx="1220907" cy="1474417"/>
          </a:xfrm>
          <a:prstGeom prst="rect">
            <a:avLst/>
          </a:prstGeom>
          <a:noFill/>
          <a:ln>
            <a:solidFill>
              <a:srgbClr val="E28815"/>
            </a:solidFill>
          </a:ln>
        </p:spPr>
        <p:txBody>
          <a:bodyPr wrap="square" lIns="91439" tIns="89999" rIns="91439" bIns="89999" rtlCol="0">
            <a:spAutoFit/>
          </a:bodyPr>
          <a:lstStyle/>
          <a:p>
            <a:pPr>
              <a:buClr>
                <a:srgbClr val="000000"/>
              </a:buClr>
              <a:buSzPct val="100000"/>
              <a:buFont typeface=""/>
            </a:pPr>
            <a:r>
              <a:rPr lang="en-US" sz="1200" b="1" dirty="0" smtClean="0">
                <a:solidFill>
                  <a:srgbClr val="000000"/>
                </a:solidFill>
                <a:latin typeface="Arial"/>
                <a:cs typeface="Arial" pitchFamily="34" charset="0"/>
              </a:rPr>
              <a:t>Research, analysis,</a:t>
            </a:r>
          </a:p>
          <a:p>
            <a:pPr>
              <a:buClr>
                <a:srgbClr val="000000"/>
              </a:buClr>
              <a:buSzPct val="100000"/>
              <a:buFont typeface=""/>
            </a:pPr>
            <a:r>
              <a:rPr lang="en-US" sz="1200" b="1" dirty="0" smtClean="0">
                <a:solidFill>
                  <a:srgbClr val="000000"/>
                </a:solidFill>
                <a:latin typeface="Arial"/>
                <a:cs typeface="Arial" pitchFamily="34" charset="0"/>
              </a:rPr>
              <a:t>synthesis done for the purpose of supporting policy change</a:t>
            </a:r>
          </a:p>
        </p:txBody>
      </p:sp>
      <p:sp>
        <p:nvSpPr>
          <p:cNvPr id="29" name="TextBox 28"/>
          <p:cNvSpPr txBox="1"/>
          <p:nvPr/>
        </p:nvSpPr>
        <p:spPr>
          <a:xfrm>
            <a:off x="7925181" y="2186365"/>
            <a:ext cx="1218895" cy="1659083"/>
          </a:xfrm>
          <a:prstGeom prst="rect">
            <a:avLst/>
          </a:prstGeom>
          <a:noFill/>
          <a:ln>
            <a:solidFill>
              <a:srgbClr val="E28815"/>
            </a:solidFill>
          </a:ln>
        </p:spPr>
        <p:txBody>
          <a:bodyPr wrap="square" lIns="91439" tIns="89999" rIns="91439" bIns="89999" rtlCol="0">
            <a:spAutoFit/>
          </a:bodyPr>
          <a:lstStyle/>
          <a:p>
            <a:pPr>
              <a:buClr>
                <a:srgbClr val="000000"/>
              </a:buClr>
              <a:buSzPct val="100000"/>
              <a:buFont typeface=""/>
            </a:pPr>
            <a:r>
              <a:rPr lang="en-US" sz="1200" b="1" dirty="0" smtClean="0">
                <a:solidFill>
                  <a:srgbClr val="000000"/>
                </a:solidFill>
                <a:latin typeface="Arial"/>
                <a:cs typeface="Arial" pitchFamily="34" charset="0"/>
              </a:rPr>
              <a:t>Equipping community through training done in-so- much as it supports increased advocacy</a:t>
            </a:r>
          </a:p>
        </p:txBody>
      </p:sp>
      <p:sp>
        <p:nvSpPr>
          <p:cNvPr id="35" name="Right Arrow 34"/>
          <p:cNvSpPr/>
          <p:nvPr/>
        </p:nvSpPr>
        <p:spPr>
          <a:xfrm>
            <a:off x="1162403" y="2808514"/>
            <a:ext cx="3421902" cy="219618"/>
          </a:xfrm>
          <a:prstGeom prst="rightArrow">
            <a:avLst/>
          </a:prstGeom>
          <a:solidFill>
            <a:srgbClr val="F9EFBD"/>
          </a:solidFill>
          <a:ln w="9525">
            <a:solidFill>
              <a:srgbClr val="E7D47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2" name="TextBox 41"/>
          <p:cNvSpPr txBox="1"/>
          <p:nvPr/>
        </p:nvSpPr>
        <p:spPr>
          <a:xfrm>
            <a:off x="1397496" y="2664823"/>
            <a:ext cx="2726923" cy="369332"/>
          </a:xfrm>
          <a:prstGeom prst="rect">
            <a:avLst/>
          </a:prstGeom>
          <a:solidFill>
            <a:schemeClr val="bg1"/>
          </a:solidFill>
          <a:ln>
            <a:solidFill>
              <a:srgbClr val="E7D475"/>
            </a:solidFill>
          </a:ln>
        </p:spPr>
        <p:txBody>
          <a:bodyPr wrap="square" lIns="0" tIns="0" rIns="0" bIns="0" rtlCol="0">
            <a:spAutoFit/>
          </a:bodyPr>
          <a:lstStyle/>
          <a:p>
            <a:pPr algn="ctr">
              <a:buClr>
                <a:srgbClr val="000000"/>
              </a:buClr>
              <a:buSzPct val="100000"/>
              <a:buFont typeface=""/>
            </a:pPr>
            <a:r>
              <a:rPr lang="en-US" sz="1200" b="1" dirty="0" smtClean="0">
                <a:solidFill>
                  <a:srgbClr val="000000"/>
                </a:solidFill>
                <a:latin typeface="Arial"/>
                <a:cs typeface="Arial" pitchFamily="34" charset="0"/>
              </a:rPr>
              <a:t>Better to grow depth in existing areas of strength (e.g., education)...</a:t>
            </a:r>
          </a:p>
        </p:txBody>
      </p:sp>
      <p:sp>
        <p:nvSpPr>
          <p:cNvPr id="43" name="Right Arrow 42"/>
          <p:cNvSpPr/>
          <p:nvPr/>
        </p:nvSpPr>
        <p:spPr>
          <a:xfrm rot="5400000">
            <a:off x="3389364" y="4094932"/>
            <a:ext cx="2170299" cy="219582"/>
          </a:xfrm>
          <a:prstGeom prst="rightArrow">
            <a:avLst/>
          </a:prstGeom>
          <a:solidFill>
            <a:srgbClr val="F9EFBD"/>
          </a:solidFill>
          <a:ln w="9525">
            <a:solidFill>
              <a:srgbClr val="E7D47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4" name="TextBox 43"/>
          <p:cNvSpPr txBox="1"/>
          <p:nvPr/>
        </p:nvSpPr>
        <p:spPr>
          <a:xfrm>
            <a:off x="4032069" y="3547666"/>
            <a:ext cx="748545" cy="738664"/>
          </a:xfrm>
          <a:prstGeom prst="rect">
            <a:avLst/>
          </a:prstGeom>
          <a:solidFill>
            <a:schemeClr val="bg1"/>
          </a:solidFill>
          <a:ln>
            <a:solidFill>
              <a:srgbClr val="E7D475"/>
            </a:solidFill>
          </a:ln>
        </p:spPr>
        <p:txBody>
          <a:bodyPr wrap="square" lIns="0" tIns="0" rIns="0" bIns="0" rtlCol="0">
            <a:spAutoFit/>
          </a:bodyPr>
          <a:lstStyle/>
          <a:p>
            <a:pPr algn="ctr">
              <a:buClr>
                <a:srgbClr val="000000"/>
              </a:buClr>
              <a:buSzPct val="100000"/>
              <a:buFont typeface=""/>
            </a:pPr>
            <a:r>
              <a:rPr lang="en-US" sz="1200" b="1" dirty="0" smtClean="0">
                <a:solidFill>
                  <a:srgbClr val="000000"/>
                </a:solidFill>
                <a:latin typeface="Arial"/>
                <a:cs typeface="Arial" pitchFamily="34" charset="0"/>
              </a:rPr>
              <a:t>... than breadth across areas</a:t>
            </a:r>
          </a:p>
        </p:txBody>
      </p:sp>
      <p:sp>
        <p:nvSpPr>
          <p:cNvPr id="63" name="clipart_tick"/>
          <p:cNvSpPr>
            <a:spLocks/>
          </p:cNvSpPr>
          <p:nvPr/>
        </p:nvSpPr>
        <p:spPr bwMode="gray">
          <a:xfrm>
            <a:off x="1201586" y="2545532"/>
            <a:ext cx="286512" cy="308864"/>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68" name="clipart_cross"/>
          <p:cNvSpPr>
            <a:spLocks/>
          </p:cNvSpPr>
          <p:nvPr/>
        </p:nvSpPr>
        <p:spPr bwMode="gray">
          <a:xfrm>
            <a:off x="4657796" y="3461213"/>
            <a:ext cx="247650" cy="307657"/>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p:spPr>
        <p:txBody>
          <a:bodyPr wrap="none"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32" y="386072"/>
            <a:ext cx="7005417" cy="831600"/>
          </a:xfrm>
        </p:spPr>
        <p:txBody>
          <a:bodyPr/>
          <a:lstStyle/>
          <a:p>
            <a:r>
              <a:rPr lang="en-US" dirty="0" smtClean="0">
                <a:solidFill>
                  <a:srgbClr val="DC6E00"/>
                </a:solidFill>
              </a:rPr>
              <a:t>Forum value: </a:t>
            </a:r>
            <a:r>
              <a:rPr lang="en-US" dirty="0" smtClean="0"/>
              <a:t>The Forum will focus efforts in areas of greatest need and impact for the Illinois Latino community</a:t>
            </a:r>
            <a:endParaRPr lang="en-US" dirty="0"/>
          </a:p>
        </p:txBody>
      </p:sp>
      <p:grpSp>
        <p:nvGrpSpPr>
          <p:cNvPr id="3" name="Group 2"/>
          <p:cNvGrpSpPr/>
          <p:nvPr/>
        </p:nvGrpSpPr>
        <p:grpSpPr>
          <a:xfrm>
            <a:off x="3501446" y="2462772"/>
            <a:ext cx="2588785" cy="1005839"/>
            <a:chOff x="3502025" y="4663440"/>
            <a:chExt cx="2589213" cy="1005839"/>
          </a:xfrm>
        </p:grpSpPr>
        <p:sp>
          <p:nvSpPr>
            <p:cNvPr id="4" name="Rectangle 3"/>
            <p:cNvSpPr/>
            <p:nvPr/>
          </p:nvSpPr>
          <p:spPr>
            <a:xfrm>
              <a:off x="3502025" y="4663440"/>
              <a:ext cx="2589213" cy="1005839"/>
            </a:xfrm>
            <a:prstGeom prst="rect">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5" name="Rectangle 4"/>
            <p:cNvSpPr/>
            <p:nvPr/>
          </p:nvSpPr>
          <p:spPr>
            <a:xfrm>
              <a:off x="4330334" y="4705954"/>
              <a:ext cx="1632865" cy="137754"/>
            </a:xfrm>
            <a:prstGeom prst="rect">
              <a:avLst/>
            </a:prstGeom>
            <a:solidFill>
              <a:srgbClr val="FA9D5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100" b="1" dirty="0" smtClean="0">
                  <a:solidFill>
                    <a:schemeClr val="tx1"/>
                  </a:solidFill>
                  <a:latin typeface="Arial" pitchFamily="34" charset="0"/>
                  <a:cs typeface="Arial" pitchFamily="34" charset="0"/>
                </a:rPr>
                <a:t>Housing</a:t>
              </a:r>
            </a:p>
          </p:txBody>
        </p:sp>
        <p:sp>
          <p:nvSpPr>
            <p:cNvPr id="6" name="Rectangle 5"/>
            <p:cNvSpPr/>
            <p:nvPr/>
          </p:nvSpPr>
          <p:spPr>
            <a:xfrm>
              <a:off x="4330334" y="4904298"/>
              <a:ext cx="1632865" cy="137753"/>
            </a:xfrm>
            <a:prstGeom prst="rect">
              <a:avLst/>
            </a:prstGeom>
            <a:solidFill>
              <a:srgbClr val="FA9D5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100" b="1" dirty="0" smtClean="0">
                  <a:solidFill>
                    <a:schemeClr val="tx1"/>
                  </a:solidFill>
                  <a:latin typeface="Arial" pitchFamily="34" charset="0"/>
                  <a:cs typeface="Arial" pitchFamily="34" charset="0"/>
                </a:rPr>
                <a:t>Education</a:t>
              </a:r>
            </a:p>
          </p:txBody>
        </p:sp>
        <p:sp>
          <p:nvSpPr>
            <p:cNvPr id="7" name="Rectangle 6"/>
            <p:cNvSpPr/>
            <p:nvPr/>
          </p:nvSpPr>
          <p:spPr>
            <a:xfrm>
              <a:off x="4330334" y="5102641"/>
              <a:ext cx="1632865" cy="137753"/>
            </a:xfrm>
            <a:prstGeom prst="rect">
              <a:avLst/>
            </a:prstGeom>
            <a:solidFill>
              <a:srgbClr val="FA9D5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100" b="1" dirty="0" smtClean="0">
                  <a:solidFill>
                    <a:schemeClr val="tx1"/>
                  </a:solidFill>
                  <a:latin typeface="Arial" pitchFamily="34" charset="0"/>
                  <a:cs typeface="Arial" pitchFamily="34" charset="0"/>
                </a:rPr>
                <a:t>Immigration</a:t>
              </a:r>
            </a:p>
          </p:txBody>
        </p:sp>
        <p:sp>
          <p:nvSpPr>
            <p:cNvPr id="8" name="TextBox 7"/>
            <p:cNvSpPr txBox="1"/>
            <p:nvPr/>
          </p:nvSpPr>
          <p:spPr>
            <a:xfrm>
              <a:off x="3502025" y="4998058"/>
              <a:ext cx="828309" cy="366422"/>
            </a:xfrm>
            <a:prstGeom prst="rect">
              <a:avLst/>
            </a:prstGeom>
            <a:noFill/>
          </p:spPr>
          <p:txBody>
            <a:bodyPr wrap="square" lIns="0" tIns="89999" rIns="0" bIns="89999" rtlCol="0">
              <a:spAutoFit/>
            </a:bodyPr>
            <a:lstStyle/>
            <a:p>
              <a:pPr algn="ctr"/>
              <a:r>
                <a:rPr lang="en-US" sz="1200" b="1" i="1" dirty="0" smtClean="0">
                  <a:latin typeface="Arial" pitchFamily="34" charset="0"/>
                  <a:cs typeface="Arial" pitchFamily="34" charset="0"/>
                </a:rPr>
                <a:t>Today</a:t>
              </a:r>
            </a:p>
          </p:txBody>
        </p:sp>
        <p:sp>
          <p:nvSpPr>
            <p:cNvPr id="9" name="Rectangle 8"/>
            <p:cNvSpPr/>
            <p:nvPr/>
          </p:nvSpPr>
          <p:spPr>
            <a:xfrm>
              <a:off x="4330334" y="5300984"/>
              <a:ext cx="1632865" cy="137753"/>
            </a:xfrm>
            <a:prstGeom prst="rect">
              <a:avLst/>
            </a:prstGeom>
            <a:solidFill>
              <a:srgbClr val="FA9D5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100" b="1" dirty="0" smtClean="0">
                  <a:solidFill>
                    <a:schemeClr val="tx1"/>
                  </a:solidFill>
                  <a:latin typeface="Arial" pitchFamily="34" charset="0"/>
                  <a:cs typeface="Arial" pitchFamily="34" charset="0"/>
                </a:rPr>
                <a:t>Leadership</a:t>
              </a:r>
            </a:p>
          </p:txBody>
        </p:sp>
        <p:sp>
          <p:nvSpPr>
            <p:cNvPr id="10" name="Rectangle 9"/>
            <p:cNvSpPr/>
            <p:nvPr/>
          </p:nvSpPr>
          <p:spPr>
            <a:xfrm>
              <a:off x="4330334" y="5499326"/>
              <a:ext cx="1632865" cy="137753"/>
            </a:xfrm>
            <a:prstGeom prst="rect">
              <a:avLst/>
            </a:prstGeom>
            <a:solidFill>
              <a:srgbClr val="FA9D5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100" b="1" dirty="0" smtClean="0">
                  <a:solidFill>
                    <a:schemeClr val="tx1"/>
                  </a:solidFill>
                  <a:latin typeface="Arial" pitchFamily="34" charset="0"/>
                  <a:cs typeface="Arial" pitchFamily="34" charset="0"/>
                </a:rPr>
                <a:t>Voting &amp; civic part.</a:t>
              </a:r>
            </a:p>
          </p:txBody>
        </p:sp>
      </p:grpSp>
      <p:grpSp>
        <p:nvGrpSpPr>
          <p:cNvPr id="11" name="Group 10"/>
          <p:cNvGrpSpPr/>
          <p:nvPr/>
        </p:nvGrpSpPr>
        <p:grpSpPr>
          <a:xfrm>
            <a:off x="6557303" y="2462772"/>
            <a:ext cx="2588785" cy="1005839"/>
            <a:chOff x="6558387" y="4663440"/>
            <a:chExt cx="2589213" cy="1005839"/>
          </a:xfrm>
        </p:grpSpPr>
        <p:sp>
          <p:nvSpPr>
            <p:cNvPr id="12" name="Rectangle 11"/>
            <p:cNvSpPr/>
            <p:nvPr/>
          </p:nvSpPr>
          <p:spPr>
            <a:xfrm>
              <a:off x="6558387" y="4663440"/>
              <a:ext cx="2589213" cy="1005839"/>
            </a:xfrm>
            <a:prstGeom prst="rect">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3" name="TextBox 12"/>
            <p:cNvSpPr txBox="1"/>
            <p:nvPr/>
          </p:nvSpPr>
          <p:spPr>
            <a:xfrm>
              <a:off x="6558387" y="4998058"/>
              <a:ext cx="828309" cy="366422"/>
            </a:xfrm>
            <a:prstGeom prst="rect">
              <a:avLst/>
            </a:prstGeom>
            <a:noFill/>
          </p:spPr>
          <p:txBody>
            <a:bodyPr wrap="square" lIns="0" tIns="89999" rIns="0" bIns="89999" rtlCol="0">
              <a:spAutoFit/>
            </a:bodyPr>
            <a:lstStyle/>
            <a:p>
              <a:pPr algn="ctr"/>
              <a:r>
                <a:rPr lang="en-US" sz="1200" b="1" i="1" dirty="0" smtClean="0">
                  <a:latin typeface="Arial" pitchFamily="34" charset="0"/>
                  <a:cs typeface="Arial" pitchFamily="34" charset="0"/>
                </a:rPr>
                <a:t>Today</a:t>
              </a:r>
            </a:p>
          </p:txBody>
        </p:sp>
        <p:sp>
          <p:nvSpPr>
            <p:cNvPr id="14" name="Rounded Rectangle 13"/>
            <p:cNvSpPr/>
            <p:nvPr/>
          </p:nvSpPr>
          <p:spPr>
            <a:xfrm>
              <a:off x="7437642" y="4745143"/>
              <a:ext cx="390114" cy="849086"/>
            </a:xfrm>
            <a:prstGeom prst="roundRect">
              <a:avLst/>
            </a:prstGeom>
            <a:solidFill>
              <a:srgbClr val="FFF0C2"/>
            </a:solidFill>
            <a:ln w="9525">
              <a:solidFill>
                <a:srgbClr val="FFF0C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900" b="1" dirty="0" smtClean="0">
                  <a:solidFill>
                    <a:schemeClr val="tx1"/>
                  </a:solidFill>
                  <a:latin typeface="Arial" pitchFamily="34" charset="0"/>
                  <a:cs typeface="Arial" pitchFamily="34" charset="0"/>
                </a:rPr>
                <a:t>Re-search </a:t>
              </a:r>
              <a:r>
                <a:rPr lang="en-US" sz="900" b="1" dirty="0" err="1" smtClean="0">
                  <a:solidFill>
                    <a:schemeClr val="tx1"/>
                  </a:solidFill>
                  <a:latin typeface="Arial" pitchFamily="34" charset="0"/>
                  <a:cs typeface="Arial" pitchFamily="34" charset="0"/>
                </a:rPr>
                <a:t>syn</a:t>
              </a:r>
              <a:r>
                <a:rPr lang="en-US" sz="900" b="1" dirty="0" smtClean="0">
                  <a:solidFill>
                    <a:schemeClr val="tx1"/>
                  </a:solidFill>
                  <a:latin typeface="Arial" pitchFamily="34" charset="0"/>
                  <a:cs typeface="Arial" pitchFamily="34" charset="0"/>
                </a:rPr>
                <a:t>-thesis</a:t>
              </a:r>
            </a:p>
          </p:txBody>
        </p:sp>
        <p:sp>
          <p:nvSpPr>
            <p:cNvPr id="15" name="Rounded Rectangle 14"/>
            <p:cNvSpPr/>
            <p:nvPr/>
          </p:nvSpPr>
          <p:spPr>
            <a:xfrm>
              <a:off x="7885167" y="4745143"/>
              <a:ext cx="368748" cy="849086"/>
            </a:xfrm>
            <a:prstGeom prst="roundRect">
              <a:avLst/>
            </a:prstGeom>
            <a:solidFill>
              <a:srgbClr val="FFE085"/>
            </a:solidFill>
            <a:ln w="9525">
              <a:solidFill>
                <a:srgbClr val="FFE08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900" b="1" dirty="0" err="1" smtClean="0">
                  <a:solidFill>
                    <a:schemeClr val="tx1"/>
                  </a:solidFill>
                  <a:latin typeface="Arial" pitchFamily="34" charset="0"/>
                  <a:cs typeface="Arial" pitchFamily="34" charset="0"/>
                </a:rPr>
                <a:t>Advo-cacy</a:t>
              </a:r>
              <a:endParaRPr lang="en-US" sz="900" b="1" dirty="0" smtClean="0">
                <a:solidFill>
                  <a:schemeClr val="tx1"/>
                </a:solidFill>
                <a:latin typeface="Arial" pitchFamily="34" charset="0"/>
                <a:cs typeface="Arial" pitchFamily="34" charset="0"/>
              </a:endParaRPr>
            </a:p>
          </p:txBody>
        </p:sp>
        <p:sp>
          <p:nvSpPr>
            <p:cNvPr id="16" name="Rounded Rectangle 15"/>
            <p:cNvSpPr/>
            <p:nvPr/>
          </p:nvSpPr>
          <p:spPr>
            <a:xfrm>
              <a:off x="8307510" y="4745143"/>
              <a:ext cx="798890" cy="849086"/>
            </a:xfrm>
            <a:prstGeom prst="roundRect">
              <a:avLst/>
            </a:prstGeom>
            <a:solidFill>
              <a:srgbClr val="FFD147"/>
            </a:solidFill>
            <a:ln w="9525">
              <a:solidFill>
                <a:srgbClr val="FFD14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900" b="1" dirty="0" smtClean="0">
                  <a:solidFill>
                    <a:schemeClr val="tx1"/>
                  </a:solidFill>
                  <a:latin typeface="Arial" pitchFamily="34" charset="0"/>
                  <a:cs typeface="Arial" pitchFamily="34" charset="0"/>
                </a:rPr>
                <a:t>Equip Community</a:t>
              </a:r>
            </a:p>
          </p:txBody>
        </p:sp>
      </p:grpSp>
      <p:sp>
        <p:nvSpPr>
          <p:cNvPr id="17" name="FlowTriangle"/>
          <p:cNvSpPr>
            <a:spLocks noChangeArrowheads="1"/>
          </p:cNvSpPr>
          <p:nvPr/>
        </p:nvSpPr>
        <p:spPr bwMode="gray">
          <a:xfrm rot="10800000">
            <a:off x="3577398" y="3617047"/>
            <a:ext cx="2446828" cy="293925"/>
          </a:xfrm>
          <a:prstGeom prst="triangle">
            <a:avLst>
              <a:gd name="adj" fmla="val 50000"/>
            </a:avLst>
          </a:prstGeom>
          <a:solidFill>
            <a:schemeClr val="accent1">
              <a:lumMod val="40000"/>
              <a:lumOff val="60000"/>
            </a:schemeClr>
          </a:solidFill>
          <a:ln w="9525" algn="ctr">
            <a:no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8" name="FlowTriangle"/>
          <p:cNvSpPr>
            <a:spLocks noChangeArrowheads="1"/>
          </p:cNvSpPr>
          <p:nvPr/>
        </p:nvSpPr>
        <p:spPr bwMode="gray">
          <a:xfrm rot="10800000">
            <a:off x="6642621" y="3618811"/>
            <a:ext cx="2446828" cy="292161"/>
          </a:xfrm>
          <a:prstGeom prst="triangle">
            <a:avLst>
              <a:gd name="adj" fmla="val 50000"/>
            </a:avLst>
          </a:prstGeom>
          <a:solidFill>
            <a:schemeClr val="accent1">
              <a:lumMod val="40000"/>
              <a:lumOff val="60000"/>
            </a:schemeClr>
          </a:solidFill>
          <a:ln w="9525" algn="ctr">
            <a:no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grpSp>
        <p:nvGrpSpPr>
          <p:cNvPr id="19" name="Group 18"/>
          <p:cNvGrpSpPr/>
          <p:nvPr/>
        </p:nvGrpSpPr>
        <p:grpSpPr>
          <a:xfrm>
            <a:off x="3501446" y="4002011"/>
            <a:ext cx="2588785" cy="1508760"/>
            <a:chOff x="3502025" y="4663440"/>
            <a:chExt cx="2589213" cy="1005839"/>
          </a:xfrm>
        </p:grpSpPr>
        <p:sp>
          <p:nvSpPr>
            <p:cNvPr id="20" name="Rectangle 19"/>
            <p:cNvSpPr/>
            <p:nvPr/>
          </p:nvSpPr>
          <p:spPr>
            <a:xfrm>
              <a:off x="3502025" y="4663440"/>
              <a:ext cx="2589213" cy="1005839"/>
            </a:xfrm>
            <a:prstGeom prst="rect">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1" name="Rectangle 20"/>
            <p:cNvSpPr/>
            <p:nvPr/>
          </p:nvSpPr>
          <p:spPr>
            <a:xfrm>
              <a:off x="4330334" y="4705953"/>
              <a:ext cx="1632865" cy="544777"/>
            </a:xfrm>
            <a:prstGeom prst="rect">
              <a:avLst/>
            </a:prstGeom>
            <a:solidFill>
              <a:srgbClr val="FA9D5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100" b="1" dirty="0" smtClean="0">
                  <a:solidFill>
                    <a:schemeClr val="tx1"/>
                  </a:solidFill>
                  <a:latin typeface="Arial" pitchFamily="34" charset="0"/>
                  <a:cs typeface="Arial" pitchFamily="34" charset="0"/>
                </a:rPr>
                <a:t>Education &gt; 50%</a:t>
              </a:r>
            </a:p>
          </p:txBody>
        </p:sp>
        <p:sp>
          <p:nvSpPr>
            <p:cNvPr id="24" name="TextBox 23"/>
            <p:cNvSpPr txBox="1"/>
            <p:nvPr/>
          </p:nvSpPr>
          <p:spPr>
            <a:xfrm>
              <a:off x="3502025" y="4998058"/>
              <a:ext cx="828309" cy="244281"/>
            </a:xfrm>
            <a:prstGeom prst="rect">
              <a:avLst/>
            </a:prstGeom>
            <a:noFill/>
          </p:spPr>
          <p:txBody>
            <a:bodyPr wrap="square" lIns="0" tIns="89999" rIns="0" bIns="89999" rtlCol="0">
              <a:spAutoFit/>
            </a:bodyPr>
            <a:lstStyle/>
            <a:p>
              <a:pPr algn="ctr"/>
              <a:r>
                <a:rPr lang="en-US" sz="1200" b="1" i="1" dirty="0" smtClean="0">
                  <a:latin typeface="Arial" pitchFamily="34" charset="0"/>
                  <a:cs typeface="Arial" pitchFamily="34" charset="0"/>
                </a:rPr>
                <a:t>Future</a:t>
              </a:r>
            </a:p>
          </p:txBody>
        </p:sp>
      </p:grpSp>
      <p:grpSp>
        <p:nvGrpSpPr>
          <p:cNvPr id="22" name="Group 26"/>
          <p:cNvGrpSpPr/>
          <p:nvPr/>
        </p:nvGrpSpPr>
        <p:grpSpPr>
          <a:xfrm>
            <a:off x="6557303" y="4002011"/>
            <a:ext cx="2588785" cy="1508760"/>
            <a:chOff x="6558387" y="4663440"/>
            <a:chExt cx="2589213" cy="1005839"/>
          </a:xfrm>
        </p:grpSpPr>
        <p:sp>
          <p:nvSpPr>
            <p:cNvPr id="28" name="Rectangle 27"/>
            <p:cNvSpPr/>
            <p:nvPr/>
          </p:nvSpPr>
          <p:spPr>
            <a:xfrm>
              <a:off x="6558387" y="4663440"/>
              <a:ext cx="2589213" cy="1005839"/>
            </a:xfrm>
            <a:prstGeom prst="rect">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9" name="TextBox 28"/>
            <p:cNvSpPr txBox="1"/>
            <p:nvPr/>
          </p:nvSpPr>
          <p:spPr>
            <a:xfrm>
              <a:off x="6558387" y="4998058"/>
              <a:ext cx="828309" cy="244281"/>
            </a:xfrm>
            <a:prstGeom prst="rect">
              <a:avLst/>
            </a:prstGeom>
            <a:noFill/>
          </p:spPr>
          <p:txBody>
            <a:bodyPr wrap="square" lIns="0" tIns="89999" rIns="0" bIns="89999" rtlCol="0">
              <a:spAutoFit/>
            </a:bodyPr>
            <a:lstStyle/>
            <a:p>
              <a:pPr algn="ctr"/>
              <a:r>
                <a:rPr lang="en-US" sz="1200" b="1" i="1" dirty="0" smtClean="0">
                  <a:latin typeface="Arial" pitchFamily="34" charset="0"/>
                  <a:cs typeface="Arial" pitchFamily="34" charset="0"/>
                </a:rPr>
                <a:t>New </a:t>
              </a:r>
            </a:p>
          </p:txBody>
        </p:sp>
        <p:sp>
          <p:nvSpPr>
            <p:cNvPr id="30" name="Rounded Rectangle 29"/>
            <p:cNvSpPr/>
            <p:nvPr/>
          </p:nvSpPr>
          <p:spPr>
            <a:xfrm>
              <a:off x="7325735" y="4745143"/>
              <a:ext cx="498471" cy="849086"/>
            </a:xfrm>
            <a:prstGeom prst="roundRect">
              <a:avLst/>
            </a:prstGeom>
            <a:solidFill>
              <a:srgbClr val="FFF0C2"/>
            </a:solidFill>
            <a:ln w="9525">
              <a:solidFill>
                <a:srgbClr val="FFF0C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900" b="1" dirty="0" smtClean="0">
                  <a:solidFill>
                    <a:schemeClr val="tx1"/>
                  </a:solidFill>
                  <a:latin typeface="Arial" pitchFamily="34" charset="0"/>
                  <a:cs typeface="Arial" pitchFamily="34" charset="0"/>
                </a:rPr>
                <a:t>Re-search </a:t>
              </a:r>
              <a:r>
                <a:rPr lang="en-US" sz="900" b="1" dirty="0" err="1" smtClean="0">
                  <a:solidFill>
                    <a:schemeClr val="tx1"/>
                  </a:solidFill>
                  <a:latin typeface="Arial" pitchFamily="34" charset="0"/>
                  <a:cs typeface="Arial" pitchFamily="34" charset="0"/>
                </a:rPr>
                <a:t>syn</a:t>
              </a:r>
              <a:r>
                <a:rPr lang="en-US" sz="900" b="1" dirty="0" smtClean="0">
                  <a:solidFill>
                    <a:schemeClr val="tx1"/>
                  </a:solidFill>
                  <a:latin typeface="Arial" pitchFamily="34" charset="0"/>
                  <a:cs typeface="Arial" pitchFamily="34" charset="0"/>
                </a:rPr>
                <a:t>-thesis</a:t>
              </a:r>
            </a:p>
          </p:txBody>
        </p:sp>
        <p:sp>
          <p:nvSpPr>
            <p:cNvPr id="31" name="Rounded Rectangle 30"/>
            <p:cNvSpPr/>
            <p:nvPr/>
          </p:nvSpPr>
          <p:spPr>
            <a:xfrm>
              <a:off x="7885168" y="4745143"/>
              <a:ext cx="862592" cy="849086"/>
            </a:xfrm>
            <a:prstGeom prst="roundRect">
              <a:avLst/>
            </a:prstGeom>
            <a:solidFill>
              <a:srgbClr val="FFE085"/>
            </a:solidFill>
            <a:ln w="9525">
              <a:solidFill>
                <a:srgbClr val="FFE08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900" b="1" dirty="0" smtClean="0">
                  <a:solidFill>
                    <a:schemeClr val="tx1"/>
                  </a:solidFill>
                  <a:latin typeface="Arial" pitchFamily="34" charset="0"/>
                  <a:cs typeface="Arial" pitchFamily="34" charset="0"/>
                </a:rPr>
                <a:t>Advocacy &amp; Policy</a:t>
              </a:r>
            </a:p>
            <a:p>
              <a:pPr algn="ctr"/>
              <a:r>
                <a:rPr lang="en-US" sz="900" b="1" dirty="0" smtClean="0">
                  <a:solidFill>
                    <a:schemeClr val="tx1"/>
                  </a:solidFill>
                  <a:latin typeface="Arial" pitchFamily="34" charset="0"/>
                  <a:cs typeface="Arial" pitchFamily="34" charset="0"/>
                </a:rPr>
                <a:t>&gt;50%</a:t>
              </a:r>
            </a:p>
          </p:txBody>
        </p:sp>
        <p:sp>
          <p:nvSpPr>
            <p:cNvPr id="32" name="Rounded Rectangle 31"/>
            <p:cNvSpPr/>
            <p:nvPr/>
          </p:nvSpPr>
          <p:spPr>
            <a:xfrm>
              <a:off x="8778240" y="4745143"/>
              <a:ext cx="328160" cy="849086"/>
            </a:xfrm>
            <a:prstGeom prst="roundRect">
              <a:avLst/>
            </a:prstGeom>
            <a:solidFill>
              <a:srgbClr val="FFD147"/>
            </a:solidFill>
            <a:ln w="9525">
              <a:solidFill>
                <a:srgbClr val="FFD14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900" b="1" dirty="0" smtClean="0">
                  <a:solidFill>
                    <a:schemeClr val="tx1"/>
                  </a:solidFill>
                  <a:latin typeface="Arial" pitchFamily="34" charset="0"/>
                  <a:cs typeface="Arial" pitchFamily="34" charset="0"/>
                </a:rPr>
                <a:t>Equip Community</a:t>
              </a:r>
            </a:p>
          </p:txBody>
        </p:sp>
      </p:grpSp>
      <p:sp>
        <p:nvSpPr>
          <p:cNvPr id="33" name="Rectangle 32"/>
          <p:cNvSpPr/>
          <p:nvPr/>
        </p:nvSpPr>
        <p:spPr>
          <a:xfrm>
            <a:off x="4344856" y="4943910"/>
            <a:ext cx="1632595" cy="137753"/>
          </a:xfrm>
          <a:prstGeom prst="rect">
            <a:avLst/>
          </a:prstGeom>
          <a:solidFill>
            <a:srgbClr val="FA9D5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100" b="1" dirty="0" smtClean="0">
                <a:solidFill>
                  <a:schemeClr val="tx1"/>
                </a:solidFill>
                <a:latin typeface="Arial" pitchFamily="34" charset="0"/>
                <a:cs typeface="Arial" pitchFamily="34" charset="0"/>
              </a:rPr>
              <a:t>Housing</a:t>
            </a:r>
          </a:p>
        </p:txBody>
      </p:sp>
      <p:sp>
        <p:nvSpPr>
          <p:cNvPr id="34" name="Rectangle 33"/>
          <p:cNvSpPr/>
          <p:nvPr/>
        </p:nvSpPr>
        <p:spPr>
          <a:xfrm>
            <a:off x="4344856" y="5142253"/>
            <a:ext cx="1632595" cy="137753"/>
          </a:xfrm>
          <a:prstGeom prst="rect">
            <a:avLst/>
          </a:prstGeom>
          <a:solidFill>
            <a:srgbClr val="FA9D5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100" b="1" dirty="0" smtClean="0">
                <a:solidFill>
                  <a:schemeClr val="tx1"/>
                </a:solidFill>
                <a:latin typeface="Arial" pitchFamily="34" charset="0"/>
                <a:cs typeface="Arial" pitchFamily="34" charset="0"/>
              </a:rPr>
              <a:t>Immigration</a:t>
            </a:r>
          </a:p>
        </p:txBody>
      </p:sp>
      <p:sp>
        <p:nvSpPr>
          <p:cNvPr id="35" name="Rectangle 34"/>
          <p:cNvSpPr/>
          <p:nvPr/>
        </p:nvSpPr>
        <p:spPr>
          <a:xfrm>
            <a:off x="4344856" y="5340596"/>
            <a:ext cx="1632595" cy="137753"/>
          </a:xfrm>
          <a:prstGeom prst="rect">
            <a:avLst/>
          </a:prstGeom>
          <a:solidFill>
            <a:srgbClr val="FA9D5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100" b="1" dirty="0" smtClean="0">
                <a:solidFill>
                  <a:schemeClr val="tx1"/>
                </a:solidFill>
                <a:latin typeface="Arial" pitchFamily="34" charset="0"/>
                <a:cs typeface="Arial" pitchFamily="34" charset="0"/>
              </a:rPr>
              <a:t>Leadership</a:t>
            </a:r>
          </a:p>
        </p:txBody>
      </p:sp>
      <p:sp>
        <p:nvSpPr>
          <p:cNvPr id="36" name="ColumnHeader"/>
          <p:cNvSpPr>
            <a:spLocks noChangeArrowheads="1"/>
          </p:cNvSpPr>
          <p:nvPr/>
        </p:nvSpPr>
        <p:spPr bwMode="gray">
          <a:xfrm>
            <a:off x="3501446" y="1556614"/>
            <a:ext cx="2588785" cy="612643"/>
          </a:xfrm>
          <a:prstGeom prst="rect">
            <a:avLst/>
          </a:prstGeom>
          <a:solidFill>
            <a:schemeClr val="bg1"/>
          </a:solidFill>
          <a:ln w="9525" algn="ctr">
            <a:noFill/>
            <a:miter lim="800000"/>
            <a:headEnd/>
            <a:tailEnd/>
          </a:ln>
          <a:effectLst>
            <a:outerShdw dist="25400" dir="5400000" sx="99000" sy="99000" algn="ctr" rotWithShape="0">
              <a:schemeClr val="tx2"/>
            </a:outerShdw>
          </a:effectLst>
        </p:spPr>
        <p:txBody>
          <a:bodyPr lIns="0" tIns="89999" rIns="0" bIns="89999" anchor="b">
            <a:spAutoFit/>
          </a:bodyPr>
          <a:lstStyle/>
          <a:p>
            <a:pPr algn="ctr"/>
            <a:r>
              <a:rPr lang="en-US" sz="1400" b="1" dirty="0" smtClean="0">
                <a:solidFill>
                  <a:srgbClr val="000000"/>
                </a:solidFill>
                <a:latin typeface="Arial" pitchFamily="34" charset="0"/>
                <a:cs typeface="Arial" pitchFamily="34" charset="0"/>
              </a:rPr>
              <a:t>Rebalancing work across areas of focus...</a:t>
            </a:r>
            <a:endParaRPr lang="en-US" sz="1400" b="1" dirty="0">
              <a:solidFill>
                <a:srgbClr val="000000"/>
              </a:solidFill>
              <a:latin typeface="Arial" pitchFamily="34" charset="0"/>
              <a:cs typeface="Arial" pitchFamily="34" charset="0"/>
            </a:endParaRPr>
          </a:p>
        </p:txBody>
      </p:sp>
      <p:sp>
        <p:nvSpPr>
          <p:cNvPr id="37" name="ColumnHeader"/>
          <p:cNvSpPr>
            <a:spLocks noChangeArrowheads="1"/>
          </p:cNvSpPr>
          <p:nvPr/>
        </p:nvSpPr>
        <p:spPr bwMode="gray">
          <a:xfrm>
            <a:off x="6556879" y="1556614"/>
            <a:ext cx="2587197" cy="612643"/>
          </a:xfrm>
          <a:prstGeom prst="rect">
            <a:avLst/>
          </a:prstGeom>
          <a:solidFill>
            <a:schemeClr val="bg1"/>
          </a:solidFill>
          <a:ln w="9525" algn="ctr">
            <a:noFill/>
            <a:miter lim="800000"/>
            <a:headEnd/>
            <a:tailEnd/>
          </a:ln>
          <a:effectLst>
            <a:outerShdw dist="25400" dir="5400000" sx="99000" sy="99000" algn="ctr" rotWithShape="0">
              <a:schemeClr val="tx2"/>
            </a:outerShdw>
          </a:effectLst>
        </p:spPr>
        <p:txBody>
          <a:bodyPr lIns="0" tIns="89999" rIns="0" bIns="89999" anchor="b">
            <a:spAutoFit/>
          </a:bodyPr>
          <a:lstStyle/>
          <a:p>
            <a:pPr algn="ctr"/>
            <a:r>
              <a:rPr lang="en-US" sz="1400" b="1" dirty="0" smtClean="0">
                <a:solidFill>
                  <a:srgbClr val="000000"/>
                </a:solidFill>
                <a:latin typeface="Arial" pitchFamily="34" charset="0"/>
                <a:cs typeface="Arial" pitchFamily="34" charset="0"/>
              </a:rPr>
              <a:t>... and models of engagement to fill important gaps</a:t>
            </a:r>
            <a:endParaRPr lang="en-US" sz="1400" b="1" dirty="0">
              <a:solidFill>
                <a:srgbClr val="000000"/>
              </a:solidFill>
              <a:latin typeface="Arial" pitchFamily="34" charset="0"/>
              <a:cs typeface="Arial" pitchFamily="34" charset="0"/>
            </a:endParaRPr>
          </a:p>
        </p:txBody>
      </p:sp>
      <p:sp>
        <p:nvSpPr>
          <p:cNvPr id="38" name="ColumnHeader"/>
          <p:cNvSpPr>
            <a:spLocks noChangeArrowheads="1"/>
          </p:cNvSpPr>
          <p:nvPr/>
        </p:nvSpPr>
        <p:spPr bwMode="gray">
          <a:xfrm>
            <a:off x="457125" y="1556614"/>
            <a:ext cx="2587197" cy="612643"/>
          </a:xfrm>
          <a:prstGeom prst="rect">
            <a:avLst/>
          </a:prstGeom>
          <a:solidFill>
            <a:schemeClr val="bg1"/>
          </a:solidFill>
          <a:ln w="9525" algn="ctr">
            <a:noFill/>
            <a:miter lim="800000"/>
            <a:headEnd/>
            <a:tailEnd/>
          </a:ln>
          <a:effectLst>
            <a:outerShdw dist="25400" dir="5400000" sx="99000" sy="99000" algn="ctr" rotWithShape="0">
              <a:schemeClr val="tx2"/>
            </a:outerShdw>
          </a:effectLst>
        </p:spPr>
        <p:txBody>
          <a:bodyPr lIns="0" tIns="89999" rIns="0" bIns="89999" anchor="b">
            <a:spAutoFit/>
          </a:bodyPr>
          <a:lstStyle/>
          <a:p>
            <a:pPr algn="ctr"/>
            <a:r>
              <a:rPr lang="en-US" sz="1400" b="1" dirty="0" smtClean="0">
                <a:solidFill>
                  <a:srgbClr val="000000"/>
                </a:solidFill>
                <a:latin typeface="Arial" pitchFamily="34" charset="0"/>
                <a:cs typeface="Arial" pitchFamily="34" charset="0"/>
              </a:rPr>
              <a:t>Forum advances the interest of Latinos through advocacy</a:t>
            </a:r>
            <a:endParaRPr lang="en-US" sz="1400" b="1" dirty="0">
              <a:solidFill>
                <a:srgbClr val="000000"/>
              </a:solidFill>
              <a:latin typeface="Arial" pitchFamily="34" charset="0"/>
              <a:cs typeface="Arial" pitchFamily="34" charset="0"/>
            </a:endParaRPr>
          </a:p>
        </p:txBody>
      </p:sp>
      <p:sp>
        <p:nvSpPr>
          <p:cNvPr id="39" name="TextBox 38"/>
          <p:cNvSpPr txBox="1"/>
          <p:nvPr/>
        </p:nvSpPr>
        <p:spPr>
          <a:xfrm>
            <a:off x="457125" y="2337869"/>
            <a:ext cx="2587197" cy="3628855"/>
          </a:xfrm>
          <a:prstGeom prst="rect">
            <a:avLst/>
          </a:prstGeom>
          <a:noFill/>
        </p:spPr>
        <p:txBody>
          <a:bodyPr wrap="square" tIns="90000" bIns="90000" rtlCol="0">
            <a:spAutoFit/>
          </a:bodyPr>
          <a:lstStyle/>
          <a:p>
            <a:r>
              <a:rPr lang="en-US" sz="1400" i="1" dirty="0" smtClean="0">
                <a:latin typeface="Arial" pitchFamily="34" charset="0"/>
                <a:cs typeface="Arial" pitchFamily="34" charset="0"/>
              </a:rPr>
              <a:t>Increased focus on education  advocacy promotes long-term prosperity for Latinos in Illinois</a:t>
            </a:r>
          </a:p>
          <a:p>
            <a:endParaRPr lang="en-US" sz="1400" i="1" dirty="0" smtClean="0">
              <a:latin typeface="Arial" pitchFamily="34" charset="0"/>
              <a:cs typeface="Arial" pitchFamily="34" charset="0"/>
            </a:endParaRPr>
          </a:p>
          <a:p>
            <a:r>
              <a:rPr lang="en-US" sz="1400" i="1" dirty="0" smtClean="0">
                <a:latin typeface="Arial" pitchFamily="34" charset="0"/>
                <a:cs typeface="Arial" pitchFamily="34" charset="0"/>
              </a:rPr>
              <a:t>Continued  advocacy in housing promotes wealth acquisition in the community and supports work in education</a:t>
            </a:r>
          </a:p>
          <a:p>
            <a:endParaRPr lang="en-US" sz="1400" i="1" dirty="0" smtClean="0">
              <a:latin typeface="Arial" pitchFamily="34" charset="0"/>
              <a:cs typeface="Arial" pitchFamily="34" charset="0"/>
            </a:endParaRPr>
          </a:p>
          <a:p>
            <a:r>
              <a:rPr lang="en-US" sz="1400" i="1" dirty="0" smtClean="0">
                <a:latin typeface="Arial" pitchFamily="34" charset="0"/>
                <a:cs typeface="Arial" pitchFamily="34" charset="0"/>
              </a:rPr>
              <a:t>Immigration and leadership work  retains most valuable equipping community activities, but increases advocacy efforts at state and local levels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4294967295"/>
          </p:nvPr>
        </p:nvSpPr>
        <p:spPr>
          <a:xfrm>
            <a:off x="457124" y="1259893"/>
            <a:ext cx="8823422" cy="4617720"/>
          </a:xfrm>
          <a:prstGeom prst="rect">
            <a:avLst/>
          </a:prstGeom>
        </p:spPr>
        <p:txBody>
          <a:bodyPr/>
          <a:lstStyle/>
          <a:p>
            <a:pPr>
              <a:spcBef>
                <a:spcPts val="200"/>
              </a:spcBef>
            </a:pPr>
            <a:r>
              <a:rPr lang="en-US" sz="1400" dirty="0" smtClean="0"/>
              <a:t>Seven years since its inception, the Latino Policy Forum is at a reflection point</a:t>
            </a:r>
          </a:p>
          <a:p>
            <a:pPr lvl="1">
              <a:spcBef>
                <a:spcPts val="20"/>
              </a:spcBef>
              <a:buSzPct val="100000"/>
              <a:buFont typeface="Arial"/>
              <a:buChar char="•"/>
            </a:pPr>
            <a:r>
              <a:rPr lang="en-US" sz="1400" dirty="0" smtClean="0">
                <a:solidFill>
                  <a:srgbClr val="000000"/>
                </a:solidFill>
                <a:latin typeface="Arial"/>
              </a:rPr>
              <a:t>The funding for our organization has increased </a:t>
            </a:r>
            <a:r>
              <a:rPr lang="en-US" sz="1400" dirty="0" err="1" smtClean="0">
                <a:solidFill>
                  <a:srgbClr val="000000"/>
                </a:solidFill>
                <a:latin typeface="Arial"/>
              </a:rPr>
              <a:t>2.5x</a:t>
            </a:r>
            <a:endParaRPr lang="en-US" sz="1400" dirty="0" smtClean="0">
              <a:solidFill>
                <a:srgbClr val="000000"/>
              </a:solidFill>
              <a:latin typeface="Arial"/>
            </a:endParaRPr>
          </a:p>
          <a:p>
            <a:pPr lvl="1">
              <a:spcBef>
                <a:spcPts val="20"/>
              </a:spcBef>
              <a:buSzPct val="100000"/>
              <a:buFont typeface="Arial"/>
              <a:buChar char="•"/>
            </a:pPr>
            <a:r>
              <a:rPr lang="en-US" sz="1400" dirty="0" smtClean="0">
                <a:solidFill>
                  <a:srgbClr val="000000"/>
                </a:solidFill>
                <a:latin typeface="Arial"/>
              </a:rPr>
              <a:t>We have expanded our focus areas beyond the original housing to education, immigration, &amp; leadership</a:t>
            </a:r>
          </a:p>
          <a:p>
            <a:pPr lvl="1">
              <a:spcBef>
                <a:spcPts val="20"/>
              </a:spcBef>
              <a:buSzPct val="100000"/>
              <a:buFont typeface="Arial"/>
              <a:buChar char="•"/>
            </a:pPr>
            <a:r>
              <a:rPr lang="en-US" sz="1400" dirty="0" smtClean="0">
                <a:solidFill>
                  <a:srgbClr val="000000"/>
                </a:solidFill>
                <a:latin typeface="Arial"/>
              </a:rPr>
              <a:t>Through our advocacy, research synthesis, and equipping of the community, we have come to be seen as the leading voice for Latinos in the Illinois area</a:t>
            </a:r>
          </a:p>
          <a:p>
            <a:pPr>
              <a:spcBef>
                <a:spcPts val="200"/>
              </a:spcBef>
            </a:pPr>
            <a:endParaRPr lang="en-US" sz="1400" dirty="0" smtClean="0"/>
          </a:p>
          <a:p>
            <a:pPr>
              <a:spcBef>
                <a:spcPts val="200"/>
              </a:spcBef>
            </a:pPr>
            <a:r>
              <a:rPr lang="en-US" sz="1400" dirty="0" smtClean="0"/>
              <a:t>The Forum engaged BCG to support a strategic planning process evaluating how to achieve maximum impact for the Latino community based on the needs and strengths of the Forum</a:t>
            </a:r>
          </a:p>
          <a:p>
            <a:pPr lvl="1">
              <a:spcBef>
                <a:spcPts val="20"/>
              </a:spcBef>
              <a:buSzPct val="100000"/>
              <a:buFont typeface="Arial"/>
              <a:buChar char="•"/>
            </a:pPr>
            <a:r>
              <a:rPr lang="en-US" sz="1400" dirty="0" smtClean="0">
                <a:solidFill>
                  <a:srgbClr val="000000"/>
                </a:solidFill>
                <a:latin typeface="Arial"/>
              </a:rPr>
              <a:t>We engaged numerous stakeholders including policy makers, community partners and funders, benchmarked 270+ Latino organizations nationwide, and held workshops with the Board and staff to better understand the Forum's strengths and best path forward</a:t>
            </a:r>
          </a:p>
          <a:p>
            <a:pPr lvl="1">
              <a:spcBef>
                <a:spcPts val="200"/>
              </a:spcBef>
              <a:buClr>
                <a:srgbClr val="177B57"/>
              </a:buClr>
              <a:buSzPct val="100000"/>
              <a:buFont typeface="Arial"/>
              <a:buChar char="•"/>
            </a:pPr>
            <a:endParaRPr lang="en-US" sz="1400" dirty="0" smtClean="0">
              <a:solidFill>
                <a:srgbClr val="000000"/>
              </a:solidFill>
              <a:latin typeface="Arial"/>
            </a:endParaRPr>
          </a:p>
          <a:p>
            <a:pPr>
              <a:buClr>
                <a:srgbClr val="000000"/>
              </a:buClr>
              <a:buSzPct val="100000"/>
              <a:buFont typeface=""/>
            </a:pPr>
            <a:r>
              <a:rPr lang="en-US" sz="1400" dirty="0" smtClean="0">
                <a:solidFill>
                  <a:srgbClr val="000000"/>
                </a:solidFill>
                <a:latin typeface="Arial"/>
              </a:rPr>
              <a:t>We gathered a number of significant insights from this process, including:</a:t>
            </a:r>
          </a:p>
          <a:p>
            <a:pPr lvl="1">
              <a:buSzPct val="100000"/>
              <a:buFont typeface="Arial"/>
              <a:buChar char="•"/>
            </a:pPr>
            <a:r>
              <a:rPr lang="en-US" sz="1400" dirty="0" smtClean="0">
                <a:solidFill>
                  <a:srgbClr val="000000"/>
                </a:solidFill>
                <a:latin typeface="Arial"/>
              </a:rPr>
              <a:t>We have an opportunity to better prioritize the work we do to avoid stretching staff to thin</a:t>
            </a:r>
          </a:p>
          <a:p>
            <a:pPr lvl="1">
              <a:buSzPct val="100000"/>
              <a:buFont typeface="Arial"/>
              <a:buChar char="•"/>
            </a:pPr>
            <a:r>
              <a:rPr lang="en-US" sz="1400" dirty="0" smtClean="0">
                <a:solidFill>
                  <a:srgbClr val="000000"/>
                </a:solidFill>
                <a:latin typeface="Arial"/>
              </a:rPr>
              <a:t>Recent shifts in focus have led to the majority of time being spent on equipping the community (training), with an opportunity for us to refocus attention back to our core of advocacy and supporting research synthesis</a:t>
            </a:r>
          </a:p>
          <a:p>
            <a:pPr>
              <a:spcBef>
                <a:spcPts val="200"/>
              </a:spcBef>
              <a:buClr>
                <a:srgbClr val="000000"/>
              </a:buClr>
              <a:buSzPct val="100000"/>
              <a:buFont typeface=""/>
            </a:pPr>
            <a:endParaRPr lang="en-US" sz="1400" dirty="0" smtClean="0">
              <a:solidFill>
                <a:srgbClr val="000000"/>
              </a:solidFill>
              <a:latin typeface="Arial"/>
            </a:endParaRPr>
          </a:p>
          <a:p>
            <a:pPr>
              <a:spcBef>
                <a:spcPts val="200"/>
              </a:spcBef>
              <a:buClr>
                <a:srgbClr val="000000"/>
              </a:buClr>
              <a:buSzPct val="100000"/>
              <a:buFont typeface=""/>
            </a:pPr>
            <a:r>
              <a:rPr lang="en-US" sz="1400" dirty="0" smtClean="0">
                <a:solidFill>
                  <a:srgbClr val="000000"/>
                </a:solidFill>
                <a:latin typeface="Arial"/>
              </a:rPr>
              <a:t>As a result of this strategic planning exercise, we will become a more focused, impactful Forum that:</a:t>
            </a:r>
          </a:p>
          <a:p>
            <a:pPr lvl="1">
              <a:spcBef>
                <a:spcPts val="20"/>
              </a:spcBef>
              <a:buSzPct val="100000"/>
              <a:buFont typeface="Arial"/>
              <a:buChar char="•"/>
            </a:pPr>
            <a:r>
              <a:rPr lang="en-US" sz="1400" dirty="0" smtClean="0">
                <a:solidFill>
                  <a:srgbClr val="000000"/>
                </a:solidFill>
                <a:latin typeface="Arial"/>
              </a:rPr>
              <a:t>Drives the economic mobility of Latinos through frequent and targeted advocacy for change in education, housing, and immigration policies</a:t>
            </a:r>
          </a:p>
          <a:p>
            <a:pPr lvl="1">
              <a:spcBef>
                <a:spcPts val="20"/>
              </a:spcBef>
              <a:buSzPct val="100000"/>
              <a:buFont typeface="Arial"/>
              <a:buChar char="•"/>
            </a:pPr>
            <a:r>
              <a:rPr lang="en-US" sz="1400" dirty="0" smtClean="0">
                <a:solidFill>
                  <a:srgbClr val="000000"/>
                </a:solidFill>
                <a:latin typeface="Arial"/>
              </a:rPr>
              <a:t>Complements our advocacy efforts through state-wide research synthesis and strategic equipping community efforts, including the Leadership Academy</a:t>
            </a:r>
            <a:endParaRPr lang="en-US" sz="1400" dirty="0">
              <a:solidFill>
                <a:srgbClr val="000000"/>
              </a:solidFill>
              <a:latin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988" y="161998"/>
            <a:ext cx="7005417" cy="1104569"/>
          </a:xfrm>
        </p:spPr>
        <p:txBody>
          <a:bodyPr/>
          <a:lstStyle/>
          <a:p>
            <a:r>
              <a:rPr lang="en-US" sz="3600" dirty="0" smtClean="0"/>
              <a:t>About Us</a:t>
            </a:r>
            <a:endParaRPr lang="en-US" sz="3600" dirty="0"/>
          </a:p>
        </p:txBody>
      </p:sp>
      <p:sp>
        <p:nvSpPr>
          <p:cNvPr id="3" name="TextBox 2"/>
          <p:cNvSpPr txBox="1"/>
          <p:nvPr/>
        </p:nvSpPr>
        <p:spPr>
          <a:xfrm>
            <a:off x="443132" y="1505596"/>
            <a:ext cx="8668211" cy="4121298"/>
          </a:xfrm>
          <a:prstGeom prst="rect">
            <a:avLst/>
          </a:prstGeom>
          <a:noFill/>
        </p:spPr>
        <p:txBody>
          <a:bodyPr wrap="square" tIns="90000" bIns="90000" rtlCol="0" anchor="t">
            <a:spAutoFit/>
          </a:bodyPr>
          <a:lstStyle/>
          <a:p>
            <a:r>
              <a:rPr lang="en-US" sz="3200" dirty="0"/>
              <a:t>Through advocacy and analysis, the Forum </a:t>
            </a:r>
            <a:r>
              <a:rPr lang="en-US" sz="3200" b="1" dirty="0">
                <a:solidFill>
                  <a:srgbClr val="E28815"/>
                </a:solidFill>
              </a:rPr>
              <a:t>builds a foundation for equity, justice and economic prosperity</a:t>
            </a:r>
            <a:r>
              <a:rPr lang="en-US" sz="3200" b="1" dirty="0"/>
              <a:t> </a:t>
            </a:r>
            <a:r>
              <a:rPr lang="en-US" sz="3200" dirty="0"/>
              <a:t>for the Latino community.  By catalyzing policy change, the Forum works to improve education outcomes, advocate for affordable housing, promote just immigration policies and strengthen community leadership</a:t>
            </a:r>
            <a:r>
              <a:rPr lang="en-US" sz="3200" dirty="0" smtClean="0"/>
              <a:t>.</a:t>
            </a:r>
            <a:endParaRPr lang="en-US" sz="3200" dirty="0"/>
          </a:p>
        </p:txBody>
      </p:sp>
    </p:spTree>
    <p:extLst>
      <p:ext uri="{BB962C8B-B14F-4D97-AF65-F5344CB8AC3E}">
        <p14:creationId xmlns:p14="http://schemas.microsoft.com/office/powerpoint/2010/main" val="4025377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0" y="1313405"/>
            <a:ext cx="4478867" cy="4503195"/>
          </a:xfrm>
          <a:prstGeom prst="rect">
            <a:avLst/>
          </a:prstGeom>
        </p:spPr>
      </p:pic>
      <p:sp>
        <p:nvSpPr>
          <p:cNvPr id="3" name="TextBox 2"/>
          <p:cNvSpPr txBox="1"/>
          <p:nvPr/>
        </p:nvSpPr>
        <p:spPr>
          <a:xfrm>
            <a:off x="4326467" y="1092200"/>
            <a:ext cx="5274733" cy="5967957"/>
          </a:xfrm>
          <a:prstGeom prst="rect">
            <a:avLst/>
          </a:prstGeom>
          <a:noFill/>
        </p:spPr>
        <p:txBody>
          <a:bodyPr wrap="square" tIns="90000" bIns="90000" rtlCol="0" anchor="t">
            <a:spAutoFit/>
          </a:bodyPr>
          <a:lstStyle/>
          <a:p>
            <a:pPr>
              <a:spcBef>
                <a:spcPts val="600"/>
              </a:spcBef>
            </a:pPr>
            <a:r>
              <a:rPr lang="en-US" sz="3200" i="1" dirty="0" smtClean="0"/>
              <a:t>“The </a:t>
            </a:r>
            <a:r>
              <a:rPr lang="en-US" sz="3200" i="1" dirty="0"/>
              <a:t>Forum’s </a:t>
            </a:r>
            <a:r>
              <a:rPr lang="en-US" sz="3200" b="1" i="1" dirty="0">
                <a:solidFill>
                  <a:schemeClr val="accent1">
                    <a:lumMod val="60000"/>
                    <a:lumOff val="40000"/>
                  </a:schemeClr>
                </a:solidFill>
              </a:rPr>
              <a:t>commitment to Latinos in Illinois is resolute</a:t>
            </a:r>
            <a:r>
              <a:rPr lang="en-US" sz="3200" i="1" dirty="0"/>
              <a:t>. </a:t>
            </a:r>
            <a:r>
              <a:rPr lang="en-US" sz="3200" i="1" dirty="0" smtClean="0"/>
              <a:t>Together </a:t>
            </a:r>
            <a:r>
              <a:rPr lang="en-US" sz="3200" i="1" dirty="0"/>
              <a:t>we will bridge the divide and advance the interest of Latinos families and Illinois. </a:t>
            </a:r>
            <a:endParaRPr lang="en-US" sz="3200" i="1" dirty="0" smtClean="0"/>
          </a:p>
          <a:p>
            <a:pPr>
              <a:spcBef>
                <a:spcPts val="600"/>
              </a:spcBef>
            </a:pPr>
            <a:r>
              <a:rPr lang="en-US" sz="3200" i="1" dirty="0" smtClean="0"/>
              <a:t>The </a:t>
            </a:r>
            <a:r>
              <a:rPr lang="en-US" sz="3200" i="1" dirty="0"/>
              <a:t>Forum will continue to speak </a:t>
            </a:r>
            <a:r>
              <a:rPr lang="en-US" sz="3200" b="1" i="1" dirty="0">
                <a:solidFill>
                  <a:schemeClr val="accent1">
                    <a:lumMod val="60000"/>
                    <a:lumOff val="40000"/>
                  </a:schemeClr>
                </a:solidFill>
              </a:rPr>
              <a:t>truth</a:t>
            </a:r>
            <a:r>
              <a:rPr lang="en-US" sz="3200" i="1" dirty="0"/>
              <a:t>, advocate for </a:t>
            </a:r>
            <a:r>
              <a:rPr lang="en-US" sz="3200" b="1" i="1" dirty="0">
                <a:solidFill>
                  <a:schemeClr val="accent1">
                    <a:lumMod val="60000"/>
                    <a:lumOff val="40000"/>
                  </a:schemeClr>
                </a:solidFill>
              </a:rPr>
              <a:t>justice</a:t>
            </a:r>
            <a:r>
              <a:rPr lang="en-US" sz="3200" i="1" dirty="0"/>
              <a:t>, act with </a:t>
            </a:r>
            <a:r>
              <a:rPr lang="en-US" sz="3200" b="1" i="1" dirty="0">
                <a:solidFill>
                  <a:schemeClr val="accent1">
                    <a:lumMod val="60000"/>
                    <a:lumOff val="40000"/>
                  </a:schemeClr>
                </a:solidFill>
              </a:rPr>
              <a:t>civility</a:t>
            </a:r>
            <a:r>
              <a:rPr lang="en-US" sz="3200" i="1" dirty="0"/>
              <a:t> and </a:t>
            </a:r>
            <a:r>
              <a:rPr lang="en-US" sz="3200" b="1" i="1" dirty="0">
                <a:solidFill>
                  <a:schemeClr val="accent1">
                    <a:lumMod val="60000"/>
                    <a:lumOff val="40000"/>
                  </a:schemeClr>
                </a:solidFill>
              </a:rPr>
              <a:t>integrity</a:t>
            </a:r>
            <a:r>
              <a:rPr lang="en-US" sz="3200" i="1" dirty="0"/>
              <a:t>, and put trust in </a:t>
            </a:r>
            <a:r>
              <a:rPr lang="en-US" sz="3200" i="1" dirty="0" smtClean="0"/>
              <a:t>democracy”–S. Puente</a:t>
            </a:r>
            <a:endParaRPr lang="en-US" sz="3200" i="1" dirty="0"/>
          </a:p>
          <a:p>
            <a:pPr algn="ctr">
              <a:spcBef>
                <a:spcPts val="600"/>
              </a:spcBef>
            </a:pPr>
            <a:endParaRPr lang="en-US" sz="1400" dirty="0" err="1" smtClean="0"/>
          </a:p>
        </p:txBody>
      </p:sp>
    </p:spTree>
    <p:extLst>
      <p:ext uri="{BB962C8B-B14F-4D97-AF65-F5344CB8AC3E}">
        <p14:creationId xmlns:p14="http://schemas.microsoft.com/office/powerpoint/2010/main" val="12360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lvl="1">
              <a:buSzPct val="100000"/>
              <a:buFont typeface="Arial"/>
              <a:buChar char="•"/>
            </a:pPr>
            <a:r>
              <a:rPr lang="en-US" b="1" dirty="0" smtClean="0">
                <a:solidFill>
                  <a:srgbClr val="000000"/>
                </a:solidFill>
                <a:latin typeface="Arial"/>
              </a:rPr>
              <a:t>Latinos in Illinois</a:t>
            </a:r>
          </a:p>
          <a:p>
            <a:pPr lvl="1">
              <a:buSzPct val="100000"/>
              <a:buFont typeface="Arial"/>
              <a:buChar char="•"/>
            </a:pPr>
            <a:endParaRPr lang="en-US" b="1" dirty="0" smtClean="0">
              <a:solidFill>
                <a:srgbClr val="000000"/>
              </a:solidFill>
              <a:latin typeface="Arial"/>
            </a:endParaRPr>
          </a:p>
          <a:p>
            <a:pPr lvl="1">
              <a:buSzPct val="100000"/>
              <a:buFont typeface="Arial"/>
              <a:buChar char="•"/>
            </a:pPr>
            <a:r>
              <a:rPr lang="en-US" b="1" dirty="0" smtClean="0">
                <a:solidFill>
                  <a:srgbClr val="000000"/>
                </a:solidFill>
                <a:latin typeface="Arial"/>
              </a:rPr>
              <a:t>The state of the Forum and Latino non-profits</a:t>
            </a:r>
          </a:p>
          <a:p>
            <a:pPr lvl="1">
              <a:buSzPct val="100000"/>
              <a:buFont typeface="Arial"/>
              <a:buChar char="•"/>
            </a:pPr>
            <a:endParaRPr lang="en-US" b="1" dirty="0" smtClean="0">
              <a:solidFill>
                <a:srgbClr val="000000"/>
              </a:solidFill>
              <a:latin typeface="Arial"/>
            </a:endParaRPr>
          </a:p>
          <a:p>
            <a:pPr lvl="1">
              <a:buSzPct val="100000"/>
              <a:buFont typeface="Arial"/>
              <a:buChar char="•"/>
            </a:pPr>
            <a:r>
              <a:rPr lang="en-US" b="1" dirty="0" smtClean="0">
                <a:solidFill>
                  <a:srgbClr val="000000"/>
                </a:solidFill>
                <a:latin typeface="Arial"/>
              </a:rPr>
              <a:t>Needs of the community</a:t>
            </a:r>
          </a:p>
          <a:p>
            <a:pPr lvl="1">
              <a:buSzPct val="100000"/>
              <a:buFont typeface="Arial"/>
              <a:buChar char="•"/>
            </a:pPr>
            <a:endParaRPr lang="en-US" b="1" dirty="0" smtClean="0">
              <a:solidFill>
                <a:srgbClr val="000000"/>
              </a:solidFill>
              <a:latin typeface="Arial"/>
            </a:endParaRPr>
          </a:p>
          <a:p>
            <a:pPr lvl="1">
              <a:buSzPct val="100000"/>
              <a:buFont typeface="Arial"/>
              <a:buChar char="•"/>
            </a:pPr>
            <a:r>
              <a:rPr lang="en-US" b="1" dirty="0" smtClean="0">
                <a:solidFill>
                  <a:srgbClr val="000000"/>
                </a:solidFill>
                <a:latin typeface="Arial"/>
              </a:rPr>
              <a:t>The Forum's value</a:t>
            </a:r>
          </a:p>
          <a:p>
            <a:pPr lvl="1">
              <a:buSzPct val="100000"/>
              <a:buFont typeface="Arial"/>
              <a:buChar char="•"/>
            </a:pPr>
            <a:endParaRPr lang="en-US" b="1" dirty="0" smtClean="0">
              <a:solidFill>
                <a:srgbClr val="000000"/>
              </a:solidFill>
              <a:latin typeface="Arial"/>
            </a:endParaRPr>
          </a:p>
          <a:p>
            <a:pPr lvl="1">
              <a:buSzPct val="100000"/>
              <a:buFont typeface="Arial"/>
              <a:buChar char="•"/>
            </a:pPr>
            <a:r>
              <a:rPr lang="en-US" b="1" dirty="0" smtClean="0">
                <a:solidFill>
                  <a:srgbClr val="000000"/>
                </a:solidFill>
                <a:latin typeface="Arial"/>
              </a:rPr>
              <a:t>Strategic plan</a:t>
            </a:r>
          </a:p>
          <a:p>
            <a:pPr lvl="1">
              <a:buSzPct val="100000"/>
              <a:buFont typeface="Arial"/>
              <a:buChar char="•"/>
            </a:pPr>
            <a:endParaRPr lang="en-US" b="1" dirty="0" smtClean="0">
              <a:solidFill>
                <a:srgbClr val="000000"/>
              </a:solidFill>
              <a:latin typeface="Arial"/>
            </a:endParaRPr>
          </a:p>
          <a:p>
            <a:pPr lvl="1">
              <a:buSzPct val="100000"/>
              <a:buFont typeface="Arial"/>
              <a:buChar char="•"/>
            </a:pPr>
            <a:r>
              <a:rPr lang="en-US" b="1" dirty="0" smtClean="0">
                <a:solidFill>
                  <a:srgbClr val="000000"/>
                </a:solidFill>
                <a:latin typeface="Arial"/>
              </a:rPr>
              <a:t>Appendix</a:t>
            </a:r>
          </a:p>
          <a:p>
            <a:pPr lvl="1">
              <a:buSzPct val="100000"/>
              <a:buFont typeface="Arial"/>
              <a:buChar char="•"/>
            </a:pPr>
            <a:endParaRPr lang="en-US" b="1" dirty="0">
              <a:solidFill>
                <a:srgbClr val="000000"/>
              </a:solidFill>
              <a:latin typeface="Arial"/>
            </a:endParaRPr>
          </a:p>
        </p:txBody>
      </p:sp>
      <p:sp>
        <p:nvSpPr>
          <p:cNvPr id="3" name="Title 2"/>
          <p:cNvSpPr>
            <a:spLocks noGrp="1"/>
          </p:cNvSpPr>
          <p:nvPr>
            <p:ph type="title"/>
          </p:nvPr>
        </p:nvSpPr>
        <p:spPr/>
        <p:txBody>
          <a:bodyPr/>
          <a:lstStyle/>
          <a:p>
            <a:r>
              <a:rPr lang="en-US" dirty="0" smtClean="0"/>
              <a:t>Table of Contents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96228" y="470840"/>
            <a:ext cx="7003751" cy="762000"/>
          </a:xfrm>
        </p:spPr>
        <p:txBody>
          <a:bodyPr/>
          <a:lstStyle/>
          <a:p>
            <a:pPr eaLnBrk="1" hangingPunct="1"/>
            <a:r>
              <a:rPr lang="en-US" altLang="en-US" smtClean="0"/>
              <a:t>As the </a:t>
            </a:r>
            <a:r>
              <a:rPr lang="en-US" altLang="en-US" dirty="0" smtClean="0"/>
              <a:t>largest ethnic group in Illinois, Latinos interests need to be effectively represented in Springfield</a:t>
            </a:r>
          </a:p>
        </p:txBody>
      </p:sp>
      <p:sp>
        <p:nvSpPr>
          <p:cNvPr id="47107" name="Rectangle 3"/>
          <p:cNvSpPr>
            <a:spLocks noGrp="1" noChangeArrowheads="1"/>
          </p:cNvSpPr>
          <p:nvPr>
            <p:ph type="body" sz="half" idx="2"/>
          </p:nvPr>
        </p:nvSpPr>
        <p:spPr>
          <a:xfrm>
            <a:off x="320041" y="1493520"/>
            <a:ext cx="3019507" cy="1844040"/>
          </a:xfrm>
          <a:solidFill>
            <a:schemeClr val="bg1"/>
          </a:solidFill>
          <a:ln w="25400">
            <a:solidFill>
              <a:srgbClr val="FFE085"/>
            </a:solidFill>
          </a:ln>
        </p:spPr>
        <p:txBody>
          <a:bodyPr wrap="square" anchor="ctr"/>
          <a:lstStyle/>
          <a:p>
            <a:pPr algn="ctr"/>
            <a:r>
              <a:rPr lang="en-US" altLang="en-US" sz="1800" dirty="0" smtClean="0"/>
              <a:t>Illinois Latino Population: </a:t>
            </a:r>
          </a:p>
          <a:p>
            <a:pPr algn="ctr"/>
            <a:endParaRPr lang="en-US" altLang="en-US" sz="1800" b="1" dirty="0" smtClean="0"/>
          </a:p>
          <a:p>
            <a:pPr algn="ctr"/>
            <a:r>
              <a:rPr lang="en-US" altLang="en-US" sz="1800" b="1" dirty="0" smtClean="0"/>
              <a:t>2.2M people, a 44% increase since 2000</a:t>
            </a:r>
          </a:p>
        </p:txBody>
      </p:sp>
      <p:sp>
        <p:nvSpPr>
          <p:cNvPr id="47108" name="Text Box 4"/>
          <p:cNvSpPr txBox="1">
            <a:spLocks noChangeArrowheads="1"/>
          </p:cNvSpPr>
          <p:nvPr/>
        </p:nvSpPr>
        <p:spPr bwMode="auto">
          <a:xfrm>
            <a:off x="320041" y="6188076"/>
            <a:ext cx="9121140" cy="523220"/>
          </a:xfrm>
          <a:prstGeom prst="rect">
            <a:avLst/>
          </a:prstGeom>
          <a:noFill/>
          <a:ln w="9525">
            <a:noFill/>
            <a:miter lim="800000"/>
            <a:headEnd/>
            <a:tailEnd/>
          </a:ln>
        </p:spPr>
        <p:txBody>
          <a:bodyPr>
            <a:spAutoFit/>
          </a:bodyPr>
          <a:lstStyle/>
          <a:p>
            <a:r>
              <a:rPr lang="en-US" altLang="en-US" sz="1400" u="sng" dirty="0" smtClean="0">
                <a:latin typeface="Calibri" pitchFamily="34" charset="0"/>
              </a:rPr>
              <a:t>Note: </a:t>
            </a:r>
            <a:r>
              <a:rPr lang="en-US" altLang="en-US" sz="1400" dirty="0" smtClean="0">
                <a:latin typeface="Calibri" pitchFamily="34" charset="0"/>
              </a:rPr>
              <a:t>Latino of any race; White, not Hispanic or Latino; Black, not Hispanic or Latino</a:t>
            </a:r>
          </a:p>
          <a:p>
            <a:pPr eaLnBrk="1" hangingPunct="1"/>
            <a:r>
              <a:rPr lang="en-US" altLang="en-US" sz="1400" u="sng" dirty="0" smtClean="0">
                <a:latin typeface="Calibri" pitchFamily="34" charset="0"/>
              </a:rPr>
              <a:t>Source</a:t>
            </a:r>
            <a:r>
              <a:rPr lang="en-US" altLang="en-US" sz="1400" u="sng" dirty="0">
                <a:latin typeface="Calibri" pitchFamily="34" charset="0"/>
              </a:rPr>
              <a:t>:</a:t>
            </a:r>
            <a:r>
              <a:rPr lang="en-US" altLang="en-US" sz="1400" dirty="0">
                <a:latin typeface="Calibri" pitchFamily="34" charset="0"/>
              </a:rPr>
              <a:t> U.S. Bureau of the Census. 2014 Population </a:t>
            </a:r>
            <a:r>
              <a:rPr lang="en-US" altLang="en-US" sz="1400" dirty="0" smtClean="0">
                <a:latin typeface="Calibri" pitchFamily="34" charset="0"/>
              </a:rPr>
              <a:t>Estimates</a:t>
            </a:r>
            <a:endParaRPr lang="en-US" altLang="en-US" sz="1400" dirty="0">
              <a:latin typeface="Calibri" pitchFamily="34" charset="0"/>
            </a:endParaRPr>
          </a:p>
        </p:txBody>
      </p:sp>
      <p:graphicFrame>
        <p:nvGraphicFramePr>
          <p:cNvPr id="6" name="Chart 5"/>
          <p:cNvGraphicFramePr>
            <a:graphicFrameLocks/>
          </p:cNvGraphicFramePr>
          <p:nvPr/>
        </p:nvGraphicFramePr>
        <p:xfrm>
          <a:off x="2757984" y="1392192"/>
          <a:ext cx="6683197" cy="4373880"/>
        </p:xfrm>
        <a:graphic>
          <a:graphicData uri="http://schemas.openxmlformats.org/drawingml/2006/chart">
            <c:chart xmlns:c="http://schemas.openxmlformats.org/drawingml/2006/chart" xmlns:r="http://schemas.openxmlformats.org/officeDocument/2006/relationships" r:id="rId3"/>
          </a:graphicData>
        </a:graphic>
      </p:graphicFrame>
      <p:sp>
        <p:nvSpPr>
          <p:cNvPr id="8" name="takeaway_box"/>
          <p:cNvSpPr>
            <a:spLocks noChangeArrowheads="1"/>
          </p:cNvSpPr>
          <p:nvPr/>
        </p:nvSpPr>
        <p:spPr bwMode="gray">
          <a:xfrm>
            <a:off x="1829594" y="5565776"/>
            <a:ext cx="5942013" cy="530225"/>
          </a:xfrm>
          <a:prstGeom prst="rect">
            <a:avLst/>
          </a:prstGeom>
          <a:solidFill>
            <a:schemeClr val="tx2"/>
          </a:solidFill>
          <a:ln w="9525" algn="ctr">
            <a:solidFill>
              <a:schemeClr val="tx2"/>
            </a:solidFill>
            <a:miter lim="800000"/>
            <a:headEnd/>
            <a:tailEnd/>
          </a:ln>
        </p:spPr>
        <p:txBody>
          <a:bodyPr anchor="ctr" anchorCtr="1"/>
          <a:lstStyle/>
          <a:p>
            <a:pPr algn="ctr" eaLnBrk="0" fontAlgn="base" hangingPunct="0">
              <a:spcBef>
                <a:spcPct val="0"/>
              </a:spcBef>
              <a:spcAft>
                <a:spcPct val="0"/>
              </a:spcAft>
            </a:pPr>
            <a:r>
              <a:rPr lang="en-US" sz="1600" b="1" dirty="0" smtClean="0">
                <a:solidFill>
                  <a:srgbClr val="FFFFFF"/>
                </a:solidFill>
                <a:latin typeface="Arial" pitchFamily="34" charset="0"/>
                <a:cs typeface="Arial" pitchFamily="34" charset="0"/>
              </a:rPr>
              <a:t>Latinos represent a large and growing segment of the state's population</a:t>
            </a:r>
            <a:endParaRPr lang="en-US" sz="16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3" cstate="print"/>
          <a:srcRect t="7370" b="12817"/>
          <a:stretch>
            <a:fillRect/>
          </a:stretch>
        </p:blipFill>
        <p:spPr bwMode="auto">
          <a:xfrm>
            <a:off x="457125" y="2023660"/>
            <a:ext cx="8686951" cy="4348566"/>
          </a:xfrm>
          <a:prstGeom prst="rect">
            <a:avLst/>
          </a:prstGeom>
          <a:noFill/>
          <a:ln w="9525">
            <a:noFill/>
            <a:miter lim="800000"/>
            <a:headEnd/>
            <a:tailEnd/>
          </a:ln>
        </p:spPr>
      </p:pic>
      <p:sp>
        <p:nvSpPr>
          <p:cNvPr id="50179" name="Rectangle 2"/>
          <p:cNvSpPr>
            <a:spLocks noGrp="1" noChangeArrowheads="1"/>
          </p:cNvSpPr>
          <p:nvPr>
            <p:ph type="title" idx="4294967295"/>
          </p:nvPr>
        </p:nvSpPr>
        <p:spPr>
          <a:xfrm>
            <a:off x="480061" y="304800"/>
            <a:ext cx="8561069" cy="685800"/>
          </a:xfrm>
        </p:spPr>
        <p:txBody>
          <a:bodyPr/>
          <a:lstStyle/>
          <a:p>
            <a:r>
              <a:rPr lang="en-US" altLang="en-US" dirty="0" smtClean="0"/>
              <a:t>Dispersed Latino population requires state-level organization, in addition to work in Chicago</a:t>
            </a:r>
          </a:p>
        </p:txBody>
      </p:sp>
      <p:sp>
        <p:nvSpPr>
          <p:cNvPr id="50180" name="TextBox 8"/>
          <p:cNvSpPr txBox="1">
            <a:spLocks noChangeArrowheads="1"/>
          </p:cNvSpPr>
          <p:nvPr/>
        </p:nvSpPr>
        <p:spPr bwMode="auto">
          <a:xfrm>
            <a:off x="50006" y="6172201"/>
            <a:ext cx="4320540" cy="461963"/>
          </a:xfrm>
          <a:prstGeom prst="rect">
            <a:avLst/>
          </a:prstGeom>
          <a:noFill/>
          <a:ln w="9525">
            <a:noFill/>
            <a:miter lim="800000"/>
            <a:headEnd/>
            <a:tailEnd/>
          </a:ln>
        </p:spPr>
        <p:txBody>
          <a:bodyPr>
            <a:spAutoFit/>
          </a:bodyPr>
          <a:lstStyle/>
          <a:p>
            <a:pPr eaLnBrk="1" hangingPunct="1"/>
            <a:r>
              <a:rPr lang="en-US" altLang="en-US" sz="1200" dirty="0">
                <a:latin typeface="Calibri" pitchFamily="34" charset="0"/>
              </a:rPr>
              <a:t>Source: U.S. Census Bureau, 2010-2014</a:t>
            </a:r>
          </a:p>
          <a:p>
            <a:pPr eaLnBrk="1" hangingPunct="1"/>
            <a:r>
              <a:rPr lang="en-US" altLang="en-US" sz="1200" dirty="0">
                <a:latin typeface="Calibri" pitchFamily="34" charset="0"/>
              </a:rPr>
              <a:t>American Community Survey</a:t>
            </a:r>
          </a:p>
        </p:txBody>
      </p:sp>
      <p:sp>
        <p:nvSpPr>
          <p:cNvPr id="5" name="ColumnHeader"/>
          <p:cNvSpPr>
            <a:spLocks noChangeArrowheads="1"/>
          </p:cNvSpPr>
          <p:nvPr/>
        </p:nvSpPr>
        <p:spPr bwMode="gray">
          <a:xfrm>
            <a:off x="457124" y="1364417"/>
            <a:ext cx="3961745" cy="677108"/>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600" b="1" dirty="0" smtClean="0">
                <a:solidFill>
                  <a:srgbClr val="000000"/>
                </a:solidFill>
                <a:latin typeface="Arial" pitchFamily="34" charset="0"/>
                <a:cs typeface="Arial" pitchFamily="34" charset="0"/>
              </a:rPr>
              <a:t>While largest numbers of Latinos live in the </a:t>
            </a:r>
            <a:r>
              <a:rPr lang="en-US" sz="1600" b="1" dirty="0" err="1" smtClean="0">
                <a:solidFill>
                  <a:srgbClr val="000000"/>
                </a:solidFill>
                <a:latin typeface="Arial" pitchFamily="34" charset="0"/>
                <a:cs typeface="Arial" pitchFamily="34" charset="0"/>
              </a:rPr>
              <a:t>Chicagoland</a:t>
            </a:r>
            <a:r>
              <a:rPr lang="en-US" sz="1600" b="1" dirty="0" smtClean="0">
                <a:solidFill>
                  <a:srgbClr val="000000"/>
                </a:solidFill>
                <a:latin typeface="Arial" pitchFamily="34" charset="0"/>
                <a:cs typeface="Arial" pitchFamily="34" charset="0"/>
              </a:rPr>
              <a:t> area ...</a:t>
            </a:r>
            <a:endParaRPr lang="en-US" sz="1600" b="1" dirty="0">
              <a:solidFill>
                <a:srgbClr val="000000"/>
              </a:solidFill>
              <a:latin typeface="Arial" pitchFamily="34" charset="0"/>
              <a:cs typeface="Arial" pitchFamily="34" charset="0"/>
            </a:endParaRPr>
          </a:p>
        </p:txBody>
      </p:sp>
      <p:sp>
        <p:nvSpPr>
          <p:cNvPr id="7" name="ColumnHeader"/>
          <p:cNvSpPr>
            <a:spLocks noChangeArrowheads="1"/>
          </p:cNvSpPr>
          <p:nvPr/>
        </p:nvSpPr>
        <p:spPr bwMode="gray">
          <a:xfrm>
            <a:off x="5182331" y="1364417"/>
            <a:ext cx="3961745" cy="677108"/>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600" b="1" dirty="0" smtClean="0">
                <a:solidFill>
                  <a:srgbClr val="000000"/>
                </a:solidFill>
                <a:latin typeface="Arial" pitchFamily="34" charset="0"/>
                <a:cs typeface="Arial" pitchFamily="34" charset="0"/>
              </a:rPr>
              <a:t>... Latinos represent large proportions of the population throughout Illinois</a:t>
            </a:r>
            <a:endParaRPr lang="en-US" sz="1600" b="1"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issues are top of mind for the Latino community... </a:t>
            </a:r>
            <a:endParaRPr lang="en-US" dirty="0"/>
          </a:p>
        </p:txBody>
      </p:sp>
      <p:sp>
        <p:nvSpPr>
          <p:cNvPr id="7" name="Rectangle 6"/>
          <p:cNvSpPr/>
          <p:nvPr/>
        </p:nvSpPr>
        <p:spPr>
          <a:xfrm>
            <a:off x="443132" y="2843401"/>
            <a:ext cx="8841940" cy="34945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US" sz="1400" b="1" dirty="0" smtClean="0">
                <a:solidFill>
                  <a:schemeClr val="bg1"/>
                </a:solidFill>
                <a:latin typeface="Arial" pitchFamily="34" charset="0"/>
                <a:cs typeface="Arial" pitchFamily="34" charset="0"/>
              </a:rPr>
              <a:t>Leadership</a:t>
            </a:r>
          </a:p>
        </p:txBody>
      </p:sp>
      <p:sp>
        <p:nvSpPr>
          <p:cNvPr id="8" name="Rectangle 7"/>
          <p:cNvSpPr/>
          <p:nvPr/>
        </p:nvSpPr>
        <p:spPr>
          <a:xfrm>
            <a:off x="2136398" y="2885798"/>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Political leadership</a:t>
            </a:r>
          </a:p>
        </p:txBody>
      </p:sp>
      <p:sp>
        <p:nvSpPr>
          <p:cNvPr id="9" name="Rectangle 8"/>
          <p:cNvSpPr/>
          <p:nvPr/>
        </p:nvSpPr>
        <p:spPr>
          <a:xfrm>
            <a:off x="3559031" y="2885798"/>
            <a:ext cx="1700833"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Business leadership</a:t>
            </a:r>
          </a:p>
        </p:txBody>
      </p:sp>
      <p:sp>
        <p:nvSpPr>
          <p:cNvPr id="10" name="Rectangle 9"/>
          <p:cNvSpPr/>
          <p:nvPr/>
        </p:nvSpPr>
        <p:spPr>
          <a:xfrm>
            <a:off x="5324159" y="2885798"/>
            <a:ext cx="2775263"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Community leadership &amp; capacity growth</a:t>
            </a:r>
          </a:p>
        </p:txBody>
      </p:sp>
      <p:sp>
        <p:nvSpPr>
          <p:cNvPr id="12" name="Rectangle 11"/>
          <p:cNvSpPr/>
          <p:nvPr/>
        </p:nvSpPr>
        <p:spPr>
          <a:xfrm>
            <a:off x="443132" y="1451740"/>
            <a:ext cx="8841940" cy="34945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US" sz="1400" b="1" dirty="0" smtClean="0">
                <a:solidFill>
                  <a:schemeClr val="bg1"/>
                </a:solidFill>
                <a:latin typeface="Arial" pitchFamily="34" charset="0"/>
                <a:cs typeface="Arial" pitchFamily="34" charset="0"/>
              </a:rPr>
              <a:t>Education</a:t>
            </a:r>
          </a:p>
        </p:txBody>
      </p:sp>
      <p:sp>
        <p:nvSpPr>
          <p:cNvPr id="13" name="Rectangle 12"/>
          <p:cNvSpPr/>
          <p:nvPr/>
        </p:nvSpPr>
        <p:spPr>
          <a:xfrm>
            <a:off x="6406042" y="1476834"/>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Parent engagement</a:t>
            </a:r>
          </a:p>
        </p:txBody>
      </p:sp>
      <p:sp>
        <p:nvSpPr>
          <p:cNvPr id="14" name="Rectangle 13"/>
          <p:cNvSpPr/>
          <p:nvPr/>
        </p:nvSpPr>
        <p:spPr>
          <a:xfrm>
            <a:off x="2136398" y="1476834"/>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err="1" smtClean="0">
                <a:solidFill>
                  <a:schemeClr val="tx1"/>
                </a:solidFill>
                <a:latin typeface="Arial" pitchFamily="34" charset="0"/>
                <a:cs typeface="Arial" pitchFamily="34" charset="0"/>
              </a:rPr>
              <a:t>ECE</a:t>
            </a:r>
            <a:endParaRPr lang="en-US" sz="1200" dirty="0" smtClean="0">
              <a:solidFill>
                <a:schemeClr val="tx1"/>
              </a:solidFill>
              <a:latin typeface="Arial" pitchFamily="34" charset="0"/>
              <a:cs typeface="Arial" pitchFamily="34" charset="0"/>
            </a:endParaRPr>
          </a:p>
        </p:txBody>
      </p:sp>
      <p:sp>
        <p:nvSpPr>
          <p:cNvPr id="15" name="Rectangle 14"/>
          <p:cNvSpPr/>
          <p:nvPr/>
        </p:nvSpPr>
        <p:spPr>
          <a:xfrm>
            <a:off x="3559612" y="1476834"/>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K-12</a:t>
            </a:r>
          </a:p>
        </p:txBody>
      </p:sp>
      <p:sp>
        <p:nvSpPr>
          <p:cNvPr id="16" name="Rectangle 15"/>
          <p:cNvSpPr/>
          <p:nvPr/>
        </p:nvSpPr>
        <p:spPr>
          <a:xfrm>
            <a:off x="4982827" y="1476834"/>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Post-secondary</a:t>
            </a:r>
          </a:p>
        </p:txBody>
      </p:sp>
      <p:sp>
        <p:nvSpPr>
          <p:cNvPr id="18" name="Rectangle 17"/>
          <p:cNvSpPr/>
          <p:nvPr/>
        </p:nvSpPr>
        <p:spPr>
          <a:xfrm>
            <a:off x="443132" y="1915626"/>
            <a:ext cx="8841940" cy="34945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US" sz="1400" b="1" dirty="0" smtClean="0">
                <a:solidFill>
                  <a:schemeClr val="bg1"/>
                </a:solidFill>
                <a:latin typeface="Arial" pitchFamily="34" charset="0"/>
                <a:cs typeface="Arial" pitchFamily="34" charset="0"/>
              </a:rPr>
              <a:t>Housing</a:t>
            </a:r>
          </a:p>
        </p:txBody>
      </p:sp>
      <p:sp>
        <p:nvSpPr>
          <p:cNvPr id="19" name="Rectangle 18"/>
          <p:cNvSpPr/>
          <p:nvPr/>
        </p:nvSpPr>
        <p:spPr>
          <a:xfrm>
            <a:off x="2136979" y="1958967"/>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Affordable housing</a:t>
            </a:r>
          </a:p>
        </p:txBody>
      </p:sp>
      <p:sp>
        <p:nvSpPr>
          <p:cNvPr id="20" name="Rectangle 19"/>
          <p:cNvSpPr/>
          <p:nvPr/>
        </p:nvSpPr>
        <p:spPr>
          <a:xfrm>
            <a:off x="4983408" y="1958967"/>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Foreclosures</a:t>
            </a:r>
          </a:p>
        </p:txBody>
      </p:sp>
      <p:sp>
        <p:nvSpPr>
          <p:cNvPr id="21" name="Rectangle 20"/>
          <p:cNvSpPr/>
          <p:nvPr/>
        </p:nvSpPr>
        <p:spPr>
          <a:xfrm>
            <a:off x="6406623" y="1958967"/>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Homelessness</a:t>
            </a:r>
          </a:p>
        </p:txBody>
      </p:sp>
      <p:sp>
        <p:nvSpPr>
          <p:cNvPr id="22" name="Rectangle 21"/>
          <p:cNvSpPr/>
          <p:nvPr/>
        </p:nvSpPr>
        <p:spPr>
          <a:xfrm>
            <a:off x="3559612" y="1958967"/>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Housing education</a:t>
            </a:r>
          </a:p>
        </p:txBody>
      </p:sp>
      <p:sp>
        <p:nvSpPr>
          <p:cNvPr id="24" name="Rectangle 23"/>
          <p:cNvSpPr/>
          <p:nvPr/>
        </p:nvSpPr>
        <p:spPr>
          <a:xfrm>
            <a:off x="443132" y="3307288"/>
            <a:ext cx="8841940" cy="34945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US" sz="1400" b="1" dirty="0" smtClean="0">
                <a:solidFill>
                  <a:schemeClr val="bg1"/>
                </a:solidFill>
                <a:latin typeface="Arial" pitchFamily="34" charset="0"/>
                <a:cs typeface="Arial" pitchFamily="34" charset="0"/>
              </a:rPr>
              <a:t>Health</a:t>
            </a:r>
          </a:p>
        </p:txBody>
      </p:sp>
      <p:sp>
        <p:nvSpPr>
          <p:cNvPr id="25" name="Rectangle 24"/>
          <p:cNvSpPr/>
          <p:nvPr/>
        </p:nvSpPr>
        <p:spPr>
          <a:xfrm>
            <a:off x="3559031" y="3350628"/>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Nutrition</a:t>
            </a:r>
          </a:p>
        </p:txBody>
      </p:sp>
      <p:sp>
        <p:nvSpPr>
          <p:cNvPr id="26" name="Rectangle 25"/>
          <p:cNvSpPr/>
          <p:nvPr/>
        </p:nvSpPr>
        <p:spPr>
          <a:xfrm>
            <a:off x="4982827" y="3350628"/>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Substance abuse</a:t>
            </a:r>
          </a:p>
        </p:txBody>
      </p:sp>
      <p:sp>
        <p:nvSpPr>
          <p:cNvPr id="27" name="Rectangle 26"/>
          <p:cNvSpPr/>
          <p:nvPr/>
        </p:nvSpPr>
        <p:spPr>
          <a:xfrm>
            <a:off x="6406042" y="3350628"/>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HIV/</a:t>
            </a:r>
            <a:r>
              <a:rPr lang="en-US" sz="1200" dirty="0" err="1" smtClean="0">
                <a:solidFill>
                  <a:schemeClr val="tx1"/>
                </a:solidFill>
                <a:latin typeface="Arial" pitchFamily="34" charset="0"/>
                <a:cs typeface="Arial" pitchFamily="34" charset="0"/>
              </a:rPr>
              <a:t>AIDs</a:t>
            </a:r>
            <a:endParaRPr lang="en-US" sz="1200" dirty="0" smtClean="0">
              <a:solidFill>
                <a:schemeClr val="tx1"/>
              </a:solidFill>
              <a:latin typeface="Arial" pitchFamily="34" charset="0"/>
              <a:cs typeface="Arial" pitchFamily="34" charset="0"/>
            </a:endParaRPr>
          </a:p>
        </p:txBody>
      </p:sp>
      <p:sp>
        <p:nvSpPr>
          <p:cNvPr id="28" name="Rectangle 27"/>
          <p:cNvSpPr/>
          <p:nvPr/>
        </p:nvSpPr>
        <p:spPr>
          <a:xfrm>
            <a:off x="7829255" y="3350628"/>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Disabilities</a:t>
            </a:r>
          </a:p>
        </p:txBody>
      </p:sp>
      <p:sp>
        <p:nvSpPr>
          <p:cNvPr id="29" name="Rectangle 28"/>
          <p:cNvSpPr/>
          <p:nvPr/>
        </p:nvSpPr>
        <p:spPr>
          <a:xfrm>
            <a:off x="2136398" y="3350628"/>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Coverage/care</a:t>
            </a:r>
          </a:p>
        </p:txBody>
      </p:sp>
      <p:sp>
        <p:nvSpPr>
          <p:cNvPr id="31" name="Rectangle 30"/>
          <p:cNvSpPr/>
          <p:nvPr/>
        </p:nvSpPr>
        <p:spPr>
          <a:xfrm>
            <a:off x="443132" y="4235062"/>
            <a:ext cx="8841940" cy="34945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US" sz="1400" b="1" dirty="0" smtClean="0">
                <a:solidFill>
                  <a:schemeClr val="bg1"/>
                </a:solidFill>
                <a:latin typeface="Arial" pitchFamily="34" charset="0"/>
                <a:cs typeface="Arial" pitchFamily="34" charset="0"/>
              </a:rPr>
              <a:t>Economic support</a:t>
            </a:r>
          </a:p>
        </p:txBody>
      </p:sp>
      <p:sp>
        <p:nvSpPr>
          <p:cNvPr id="32" name="Rectangle 31"/>
          <p:cNvSpPr/>
          <p:nvPr/>
        </p:nvSpPr>
        <p:spPr>
          <a:xfrm>
            <a:off x="2136980" y="4276515"/>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Retirement </a:t>
            </a:r>
          </a:p>
        </p:txBody>
      </p:sp>
      <p:sp>
        <p:nvSpPr>
          <p:cNvPr id="33" name="Rectangle 32"/>
          <p:cNvSpPr/>
          <p:nvPr/>
        </p:nvSpPr>
        <p:spPr>
          <a:xfrm>
            <a:off x="4983409" y="4276515"/>
            <a:ext cx="1700833"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Financial services</a:t>
            </a:r>
          </a:p>
        </p:txBody>
      </p:sp>
      <p:sp>
        <p:nvSpPr>
          <p:cNvPr id="34" name="Rectangle 33"/>
          <p:cNvSpPr/>
          <p:nvPr/>
        </p:nvSpPr>
        <p:spPr>
          <a:xfrm>
            <a:off x="3559613" y="4276515"/>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Loans / debt</a:t>
            </a:r>
          </a:p>
        </p:txBody>
      </p:sp>
      <p:sp>
        <p:nvSpPr>
          <p:cNvPr id="36" name="Rectangle 35"/>
          <p:cNvSpPr/>
          <p:nvPr/>
        </p:nvSpPr>
        <p:spPr>
          <a:xfrm>
            <a:off x="443132" y="4698949"/>
            <a:ext cx="8841940" cy="34945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fontAlgn="base">
              <a:buClr>
                <a:srgbClr val="000000"/>
              </a:buClr>
              <a:buSzPct val="100000"/>
              <a:buFont typeface=""/>
            </a:pPr>
            <a:r>
              <a:rPr lang="en-US" sz="1400" b="1" dirty="0" smtClean="0">
                <a:solidFill>
                  <a:schemeClr val="bg1"/>
                </a:solidFill>
                <a:latin typeface="Arial" pitchFamily="34" charset="0"/>
                <a:cs typeface="Arial" pitchFamily="34" charset="0"/>
              </a:rPr>
              <a:t>Employment</a:t>
            </a:r>
            <a:endParaRPr lang="en-US" sz="1400" b="1" dirty="0" smtClean="0">
              <a:solidFill>
                <a:schemeClr val="bg1"/>
              </a:solidFill>
              <a:latin typeface="Arial"/>
              <a:cs typeface="Arial" pitchFamily="34" charset="0"/>
            </a:endParaRPr>
          </a:p>
        </p:txBody>
      </p:sp>
      <p:sp>
        <p:nvSpPr>
          <p:cNvPr id="37" name="Rectangle 36"/>
          <p:cNvSpPr/>
          <p:nvPr/>
        </p:nvSpPr>
        <p:spPr>
          <a:xfrm>
            <a:off x="2136398" y="4730342"/>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Job search</a:t>
            </a:r>
          </a:p>
        </p:txBody>
      </p:sp>
      <p:sp>
        <p:nvSpPr>
          <p:cNvPr id="38" name="Rectangle 37"/>
          <p:cNvSpPr/>
          <p:nvPr/>
        </p:nvSpPr>
        <p:spPr>
          <a:xfrm>
            <a:off x="3559030" y="4730342"/>
            <a:ext cx="1352047"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Workforce develop.</a:t>
            </a:r>
          </a:p>
        </p:txBody>
      </p:sp>
      <p:sp>
        <p:nvSpPr>
          <p:cNvPr id="39" name="Rectangle 38"/>
          <p:cNvSpPr/>
          <p:nvPr/>
        </p:nvSpPr>
        <p:spPr>
          <a:xfrm>
            <a:off x="4982827" y="4730342"/>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Worker rights</a:t>
            </a:r>
          </a:p>
        </p:txBody>
      </p:sp>
      <p:sp>
        <p:nvSpPr>
          <p:cNvPr id="41" name="Rectangle 40"/>
          <p:cNvSpPr/>
          <p:nvPr/>
        </p:nvSpPr>
        <p:spPr>
          <a:xfrm>
            <a:off x="443132" y="5162836"/>
            <a:ext cx="8841940" cy="34945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fontAlgn="base">
              <a:buClr>
                <a:srgbClr val="000000"/>
              </a:buClr>
              <a:buSzPct val="100000"/>
              <a:buFont typeface=""/>
            </a:pPr>
            <a:r>
              <a:rPr lang="en-US" sz="1400" b="1" dirty="0" smtClean="0">
                <a:solidFill>
                  <a:schemeClr val="bg1"/>
                </a:solidFill>
                <a:latin typeface="Arial" pitchFamily="34" charset="0"/>
                <a:cs typeface="Arial" pitchFamily="34" charset="0"/>
              </a:rPr>
              <a:t>Civil Rights &amp; Criminal Justice</a:t>
            </a:r>
            <a:endParaRPr lang="en-US" sz="1400" b="1" dirty="0" smtClean="0">
              <a:solidFill>
                <a:schemeClr val="bg1"/>
              </a:solidFill>
              <a:latin typeface="Arial"/>
              <a:cs typeface="Arial" pitchFamily="34" charset="0"/>
            </a:endParaRPr>
          </a:p>
        </p:txBody>
      </p:sp>
      <p:sp>
        <p:nvSpPr>
          <p:cNvPr id="42" name="Rectangle 41"/>
          <p:cNvSpPr/>
          <p:nvPr/>
        </p:nvSpPr>
        <p:spPr>
          <a:xfrm>
            <a:off x="3559032" y="5206176"/>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Justice reform</a:t>
            </a:r>
          </a:p>
        </p:txBody>
      </p:sp>
      <p:sp>
        <p:nvSpPr>
          <p:cNvPr id="43" name="Rectangle 42"/>
          <p:cNvSpPr/>
          <p:nvPr/>
        </p:nvSpPr>
        <p:spPr>
          <a:xfrm>
            <a:off x="6406043" y="5206176"/>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Legal assistance</a:t>
            </a:r>
          </a:p>
        </p:txBody>
      </p:sp>
      <p:sp>
        <p:nvSpPr>
          <p:cNvPr id="44" name="Rectangle 43"/>
          <p:cNvSpPr/>
          <p:nvPr/>
        </p:nvSpPr>
        <p:spPr>
          <a:xfrm>
            <a:off x="4982827" y="5206176"/>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Juvenile support</a:t>
            </a:r>
          </a:p>
        </p:txBody>
      </p:sp>
      <p:sp>
        <p:nvSpPr>
          <p:cNvPr id="46" name="Rectangle 45"/>
          <p:cNvSpPr/>
          <p:nvPr/>
        </p:nvSpPr>
        <p:spPr>
          <a:xfrm>
            <a:off x="443132" y="3771175"/>
            <a:ext cx="8841940" cy="34945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US" sz="1400" b="1" dirty="0" smtClean="0">
                <a:solidFill>
                  <a:schemeClr val="bg1"/>
                </a:solidFill>
                <a:latin typeface="Arial" pitchFamily="34" charset="0"/>
                <a:cs typeface="Arial" pitchFamily="34" charset="0"/>
              </a:rPr>
              <a:t>Voting &amp; Civic Participation</a:t>
            </a:r>
          </a:p>
        </p:txBody>
      </p:sp>
      <p:sp>
        <p:nvSpPr>
          <p:cNvPr id="47" name="Rectangle 46"/>
          <p:cNvSpPr/>
          <p:nvPr/>
        </p:nvSpPr>
        <p:spPr>
          <a:xfrm>
            <a:off x="3559613" y="3812628"/>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Voter registration</a:t>
            </a:r>
          </a:p>
        </p:txBody>
      </p:sp>
      <p:sp>
        <p:nvSpPr>
          <p:cNvPr id="48" name="Rectangle 47"/>
          <p:cNvSpPr/>
          <p:nvPr/>
        </p:nvSpPr>
        <p:spPr>
          <a:xfrm>
            <a:off x="4983409" y="3812628"/>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Civic advocacy</a:t>
            </a:r>
          </a:p>
        </p:txBody>
      </p:sp>
      <p:sp>
        <p:nvSpPr>
          <p:cNvPr id="49" name="Rectangle 48"/>
          <p:cNvSpPr/>
          <p:nvPr/>
        </p:nvSpPr>
        <p:spPr>
          <a:xfrm>
            <a:off x="6406624" y="3812628"/>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Media relations</a:t>
            </a:r>
          </a:p>
        </p:txBody>
      </p:sp>
      <p:sp>
        <p:nvSpPr>
          <p:cNvPr id="51" name="Rectangle 50"/>
          <p:cNvSpPr/>
          <p:nvPr/>
        </p:nvSpPr>
        <p:spPr>
          <a:xfrm>
            <a:off x="443132" y="5626723"/>
            <a:ext cx="8841940" cy="34945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fontAlgn="base">
              <a:buClr>
                <a:srgbClr val="000000"/>
              </a:buClr>
              <a:buSzPct val="100000"/>
              <a:buFont typeface=""/>
            </a:pPr>
            <a:r>
              <a:rPr lang="en-US" sz="1400" b="1" dirty="0" smtClean="0">
                <a:solidFill>
                  <a:schemeClr val="bg1"/>
                </a:solidFill>
                <a:latin typeface="Arial" pitchFamily="34" charset="0"/>
                <a:cs typeface="Arial" pitchFamily="34" charset="0"/>
              </a:rPr>
              <a:t>Culture</a:t>
            </a:r>
            <a:endParaRPr lang="en-US" sz="1400" b="1" dirty="0" smtClean="0">
              <a:solidFill>
                <a:schemeClr val="bg1"/>
              </a:solidFill>
              <a:latin typeface="Arial"/>
              <a:cs typeface="Arial" pitchFamily="34" charset="0"/>
            </a:endParaRPr>
          </a:p>
        </p:txBody>
      </p:sp>
      <p:sp>
        <p:nvSpPr>
          <p:cNvPr id="52" name="Rectangle 51"/>
          <p:cNvSpPr/>
          <p:nvPr/>
        </p:nvSpPr>
        <p:spPr>
          <a:xfrm>
            <a:off x="2136398" y="5670066"/>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Arts</a:t>
            </a:r>
          </a:p>
        </p:txBody>
      </p:sp>
      <p:sp>
        <p:nvSpPr>
          <p:cNvPr id="53" name="Rectangle 52"/>
          <p:cNvSpPr/>
          <p:nvPr/>
        </p:nvSpPr>
        <p:spPr>
          <a:xfrm>
            <a:off x="3559031" y="5670066"/>
            <a:ext cx="1700834"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Cultural celebrations</a:t>
            </a:r>
          </a:p>
        </p:txBody>
      </p:sp>
      <p:sp>
        <p:nvSpPr>
          <p:cNvPr id="55" name="Rectangle 54"/>
          <p:cNvSpPr/>
          <p:nvPr/>
        </p:nvSpPr>
        <p:spPr>
          <a:xfrm>
            <a:off x="443132" y="2379514"/>
            <a:ext cx="8841940" cy="34945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en-US" sz="1400" b="1" dirty="0" smtClean="0">
                <a:solidFill>
                  <a:schemeClr val="bg1"/>
                </a:solidFill>
                <a:latin typeface="Arial" pitchFamily="34" charset="0"/>
                <a:cs typeface="Arial" pitchFamily="34" charset="0"/>
              </a:rPr>
              <a:t>Immigration</a:t>
            </a:r>
          </a:p>
        </p:txBody>
      </p:sp>
      <p:sp>
        <p:nvSpPr>
          <p:cNvPr id="56" name="Rectangle 55"/>
          <p:cNvSpPr/>
          <p:nvPr/>
        </p:nvSpPr>
        <p:spPr>
          <a:xfrm>
            <a:off x="2136398" y="2422854"/>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Reform / Policy</a:t>
            </a:r>
          </a:p>
        </p:txBody>
      </p:sp>
      <p:sp>
        <p:nvSpPr>
          <p:cNvPr id="57" name="Rectangle 56"/>
          <p:cNvSpPr/>
          <p:nvPr/>
        </p:nvSpPr>
        <p:spPr>
          <a:xfrm>
            <a:off x="3559031" y="2422854"/>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Integration</a:t>
            </a:r>
          </a:p>
        </p:txBody>
      </p:sp>
      <p:sp>
        <p:nvSpPr>
          <p:cNvPr id="58" name="Rectangle 57"/>
          <p:cNvSpPr/>
          <p:nvPr/>
        </p:nvSpPr>
        <p:spPr>
          <a:xfrm>
            <a:off x="4982827" y="2422854"/>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Translation services</a:t>
            </a:r>
          </a:p>
        </p:txBody>
      </p:sp>
      <p:sp>
        <p:nvSpPr>
          <p:cNvPr id="60" name="Rectangle 59"/>
          <p:cNvSpPr/>
          <p:nvPr/>
        </p:nvSpPr>
        <p:spPr>
          <a:xfrm>
            <a:off x="443132" y="6090613"/>
            <a:ext cx="8841940" cy="34945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fontAlgn="base">
              <a:buClr>
                <a:srgbClr val="000000"/>
              </a:buClr>
              <a:buSzPct val="100000"/>
              <a:buFont typeface=""/>
            </a:pPr>
            <a:r>
              <a:rPr lang="en-US" sz="1400" b="1" dirty="0" smtClean="0">
                <a:solidFill>
                  <a:schemeClr val="bg1"/>
                </a:solidFill>
                <a:latin typeface="Arial"/>
                <a:cs typeface="Arial" pitchFamily="34" charset="0"/>
              </a:rPr>
              <a:t>Family / Children</a:t>
            </a:r>
          </a:p>
        </p:txBody>
      </p:sp>
      <p:sp>
        <p:nvSpPr>
          <p:cNvPr id="61" name="Rectangle 60"/>
          <p:cNvSpPr/>
          <p:nvPr/>
        </p:nvSpPr>
        <p:spPr>
          <a:xfrm>
            <a:off x="6406624" y="6132066"/>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Domestic abuse</a:t>
            </a:r>
          </a:p>
        </p:txBody>
      </p:sp>
      <p:sp>
        <p:nvSpPr>
          <p:cNvPr id="62" name="Rectangle 61"/>
          <p:cNvSpPr/>
          <p:nvPr/>
        </p:nvSpPr>
        <p:spPr>
          <a:xfrm>
            <a:off x="3559613" y="6132066"/>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Child care</a:t>
            </a:r>
          </a:p>
        </p:txBody>
      </p:sp>
      <p:sp>
        <p:nvSpPr>
          <p:cNvPr id="63" name="Rectangle 62"/>
          <p:cNvSpPr/>
          <p:nvPr/>
        </p:nvSpPr>
        <p:spPr>
          <a:xfrm>
            <a:off x="4983408" y="6132066"/>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Youth support</a:t>
            </a:r>
          </a:p>
        </p:txBody>
      </p:sp>
      <p:sp>
        <p:nvSpPr>
          <p:cNvPr id="64" name="Rectangle 63"/>
          <p:cNvSpPr/>
          <p:nvPr/>
        </p:nvSpPr>
        <p:spPr>
          <a:xfrm>
            <a:off x="2136979" y="6132066"/>
            <a:ext cx="1352048" cy="26654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tx1"/>
                </a:solidFill>
                <a:latin typeface="Arial" pitchFamily="34" charset="0"/>
                <a:cs typeface="Arial" pitchFamily="34" charset="0"/>
              </a:rPr>
              <a:t>Pregnancy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nvPr>
        </p:nvGraphicFramePr>
        <p:xfrm>
          <a:off x="1586" y="1591"/>
          <a:ext cx="1587" cy="1587"/>
        </p:xfrm>
        <a:graphic>
          <a:graphicData uri="http://schemas.openxmlformats.org/presentationml/2006/ole">
            <mc:AlternateContent xmlns:mc="http://schemas.openxmlformats.org/markup-compatibility/2006">
              <mc:Choice xmlns:v="urn:schemas-microsoft-com:vml" Requires="v">
                <p:oleObj spid="_x0000_s14434" name="think-cell Slide" r:id="rId4" imgW="360" imgH="360" progId="TCLayout.ActiveDocument.1">
                  <p:embed/>
                </p:oleObj>
              </mc:Choice>
              <mc:Fallback>
                <p:oleObj name="think-cell Slide" r:id="rId4" imgW="360" imgH="360" progId="TCLayout.ActiveDocument.1">
                  <p:embed/>
                  <p:pic>
                    <p:nvPicPr>
                      <p:cNvPr id="0" name="Picture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6" y="1591"/>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43132" y="410296"/>
            <a:ext cx="7005417" cy="831600"/>
          </a:xfrm>
        </p:spPr>
        <p:txBody>
          <a:bodyPr/>
          <a:lstStyle/>
          <a:p>
            <a:r>
              <a:rPr lang="en-US" dirty="0" smtClean="0"/>
              <a:t>... and five models of engagement exist for organizations like the Forum to work to improve the status quo</a:t>
            </a:r>
            <a:endParaRPr lang="en-US" dirty="0"/>
          </a:p>
        </p:txBody>
      </p:sp>
      <p:sp>
        <p:nvSpPr>
          <p:cNvPr id="5" name="Rounded Rectangle 4"/>
          <p:cNvSpPr/>
          <p:nvPr/>
        </p:nvSpPr>
        <p:spPr>
          <a:xfrm>
            <a:off x="5807638" y="2192767"/>
            <a:ext cx="1414551" cy="618356"/>
          </a:xfrm>
          <a:prstGeom prst="round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000000"/>
                </a:solidFill>
                <a:latin typeface="Arial" pitchFamily="34" charset="0"/>
                <a:cs typeface="Arial" pitchFamily="34" charset="0"/>
              </a:rPr>
              <a:t>Equip community</a:t>
            </a:r>
          </a:p>
        </p:txBody>
      </p:sp>
      <p:sp>
        <p:nvSpPr>
          <p:cNvPr id="6" name="Rounded Rectangle 5"/>
          <p:cNvSpPr/>
          <p:nvPr/>
        </p:nvSpPr>
        <p:spPr>
          <a:xfrm>
            <a:off x="544421" y="2192767"/>
            <a:ext cx="1414551" cy="618356"/>
          </a:xfrm>
          <a:prstGeom prst="round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Research</a:t>
            </a:r>
          </a:p>
        </p:txBody>
      </p:sp>
      <p:sp>
        <p:nvSpPr>
          <p:cNvPr id="7" name="Rounded Rectangle 6"/>
          <p:cNvSpPr/>
          <p:nvPr/>
        </p:nvSpPr>
        <p:spPr>
          <a:xfrm>
            <a:off x="2298827" y="2192767"/>
            <a:ext cx="1414551" cy="618356"/>
          </a:xfrm>
          <a:prstGeom prst="round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000000"/>
                </a:solidFill>
                <a:latin typeface="Arial" pitchFamily="34" charset="0"/>
                <a:cs typeface="Arial" pitchFamily="34" charset="0"/>
              </a:rPr>
              <a:t>Synthesize and share</a:t>
            </a:r>
          </a:p>
        </p:txBody>
      </p:sp>
      <p:sp>
        <p:nvSpPr>
          <p:cNvPr id="8" name="Rounded Rectangle 7"/>
          <p:cNvSpPr/>
          <p:nvPr/>
        </p:nvSpPr>
        <p:spPr>
          <a:xfrm>
            <a:off x="4053233" y="2192767"/>
            <a:ext cx="1414551" cy="618356"/>
          </a:xfrm>
          <a:prstGeom prst="round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000000"/>
                </a:solidFill>
                <a:latin typeface="Arial" pitchFamily="34" charset="0"/>
                <a:cs typeface="Arial" pitchFamily="34" charset="0"/>
              </a:rPr>
              <a:t>Advocate</a:t>
            </a:r>
          </a:p>
        </p:txBody>
      </p:sp>
      <p:sp>
        <p:nvSpPr>
          <p:cNvPr id="25" name="Rounded Rectangle 24"/>
          <p:cNvSpPr/>
          <p:nvPr/>
        </p:nvSpPr>
        <p:spPr>
          <a:xfrm>
            <a:off x="7562044" y="2192767"/>
            <a:ext cx="1414551" cy="618356"/>
          </a:xfrm>
          <a:prstGeom prst="round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Provide services</a:t>
            </a:r>
          </a:p>
        </p:txBody>
      </p:sp>
      <p:cxnSp>
        <p:nvCxnSpPr>
          <p:cNvPr id="27" name="Straight Connector 26"/>
          <p:cNvCxnSpPr/>
          <p:nvPr/>
        </p:nvCxnSpPr>
        <p:spPr>
          <a:xfrm>
            <a:off x="595064" y="4925134"/>
            <a:ext cx="8330887" cy="0"/>
          </a:xfrm>
          <a:prstGeom prst="line">
            <a:avLst/>
          </a:prstGeom>
          <a:ln>
            <a:solidFill>
              <a:schemeClr val="bg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6543" y="4963521"/>
            <a:ext cx="997041" cy="612645"/>
          </a:xfrm>
          <a:prstGeom prst="rect">
            <a:avLst/>
          </a:prstGeom>
          <a:noFill/>
        </p:spPr>
        <p:txBody>
          <a:bodyPr wrap="square" tIns="90000" bIns="90000" rtlCol="0" anchor="t">
            <a:spAutoFit/>
          </a:bodyPr>
          <a:lstStyle/>
          <a:p>
            <a:pPr algn="ctr"/>
            <a:r>
              <a:rPr lang="en-US" sz="1400" b="1" dirty="0" smtClean="0">
                <a:solidFill>
                  <a:srgbClr val="000000"/>
                </a:solidFill>
                <a:latin typeface="Arial" pitchFamily="34" charset="0"/>
                <a:cs typeface="Arial" pitchFamily="34" charset="0"/>
              </a:rPr>
              <a:t>Think</a:t>
            </a:r>
          </a:p>
          <a:p>
            <a:pPr algn="ctr"/>
            <a:r>
              <a:rPr lang="en-US" sz="1400" b="1" dirty="0" smtClean="0">
                <a:solidFill>
                  <a:srgbClr val="000000"/>
                </a:solidFill>
                <a:latin typeface="Arial" pitchFamily="34" charset="0"/>
                <a:cs typeface="Arial" pitchFamily="34" charset="0"/>
              </a:rPr>
              <a:t>tank</a:t>
            </a:r>
          </a:p>
        </p:txBody>
      </p:sp>
      <p:sp>
        <p:nvSpPr>
          <p:cNvPr id="30" name="TextBox 29"/>
          <p:cNvSpPr txBox="1"/>
          <p:nvPr/>
        </p:nvSpPr>
        <p:spPr>
          <a:xfrm>
            <a:off x="8294640" y="4931872"/>
            <a:ext cx="1183029" cy="612643"/>
          </a:xfrm>
          <a:prstGeom prst="rect">
            <a:avLst/>
          </a:prstGeom>
          <a:noFill/>
        </p:spPr>
        <p:txBody>
          <a:bodyPr wrap="square" lIns="0" tIns="89999" rIns="0" bIns="89999" rtlCol="0" anchor="t">
            <a:spAutoFit/>
          </a:bodyPr>
          <a:lstStyle/>
          <a:p>
            <a:pPr algn="ctr"/>
            <a:r>
              <a:rPr lang="en-US" sz="1400" b="1" dirty="0" smtClean="0">
                <a:solidFill>
                  <a:srgbClr val="000000"/>
                </a:solidFill>
                <a:latin typeface="Arial" pitchFamily="34" charset="0"/>
                <a:cs typeface="Arial" pitchFamily="34" charset="0"/>
              </a:rPr>
              <a:t>Direct programmer</a:t>
            </a:r>
          </a:p>
        </p:txBody>
      </p:sp>
      <p:sp>
        <p:nvSpPr>
          <p:cNvPr id="34" name="Block arrow"/>
          <p:cNvSpPr>
            <a:spLocks noChangeArrowheads="1"/>
          </p:cNvSpPr>
          <p:nvPr/>
        </p:nvSpPr>
        <p:spPr bwMode="gray">
          <a:xfrm>
            <a:off x="1093584" y="5016576"/>
            <a:ext cx="7262626" cy="469454"/>
          </a:xfrm>
          <a:prstGeom prst="rightArrow">
            <a:avLst>
              <a:gd name="adj1" fmla="val 50000"/>
              <a:gd name="adj2" fmla="val 32292"/>
            </a:avLst>
          </a:prstGeom>
          <a:solidFill>
            <a:schemeClr val="accent6">
              <a:lumMod val="90000"/>
            </a:schemeClr>
          </a:solidFill>
          <a:ln w="9525" algn="ctr">
            <a:noFill/>
            <a:miter lim="800000"/>
            <a:headEnd/>
            <a:tailEnd/>
          </a:ln>
        </p:spPr>
        <p:txBody>
          <a:bodyPr wrap="none" anchor="ctr"/>
          <a:lstStyle/>
          <a:p>
            <a:pPr algn="ctr"/>
            <a:endParaRPr lang="en-US" sz="1400" b="1" dirty="0">
              <a:solidFill>
                <a:srgbClr val="000000"/>
              </a:solidFill>
              <a:latin typeface="Arial" pitchFamily="34" charset="0"/>
              <a:cs typeface="Arial" pitchFamily="34" charset="0"/>
            </a:endParaRPr>
          </a:p>
        </p:txBody>
      </p:sp>
      <p:sp>
        <p:nvSpPr>
          <p:cNvPr id="35" name="TextBox 34"/>
          <p:cNvSpPr txBox="1"/>
          <p:nvPr/>
        </p:nvSpPr>
        <p:spPr>
          <a:xfrm>
            <a:off x="2061734" y="5039592"/>
            <a:ext cx="5451139" cy="397201"/>
          </a:xfrm>
          <a:prstGeom prst="rect">
            <a:avLst/>
          </a:prstGeom>
          <a:noFill/>
        </p:spPr>
        <p:txBody>
          <a:bodyPr wrap="square" tIns="90000" bIns="90000" rtlCol="0" anchor="t">
            <a:spAutoFit/>
          </a:bodyPr>
          <a:lstStyle/>
          <a:p>
            <a:pPr algn="ctr"/>
            <a:r>
              <a:rPr lang="en-US" sz="1400" b="1" i="1" dirty="0" smtClean="0">
                <a:latin typeface="Arial" pitchFamily="34" charset="0"/>
                <a:cs typeface="Arial" pitchFamily="34" charset="0"/>
              </a:rPr>
              <a:t>Moving further right brings organizations closer to the ground</a:t>
            </a:r>
          </a:p>
        </p:txBody>
      </p:sp>
      <p:sp>
        <p:nvSpPr>
          <p:cNvPr id="44" name="TextBox 43"/>
          <p:cNvSpPr txBox="1"/>
          <p:nvPr/>
        </p:nvSpPr>
        <p:spPr>
          <a:xfrm>
            <a:off x="544421" y="2811125"/>
            <a:ext cx="1414551" cy="1474417"/>
          </a:xfrm>
          <a:prstGeom prst="rect">
            <a:avLst/>
          </a:prstGeom>
          <a:noFill/>
        </p:spPr>
        <p:txBody>
          <a:bodyPr wrap="square" lIns="0" tIns="89999" rIns="0" bIns="89999" rtlCol="0" anchor="t">
            <a:spAutoFit/>
          </a:bodyPr>
          <a:lstStyle/>
          <a:p>
            <a:r>
              <a:rPr lang="en-US" sz="1400" dirty="0" smtClean="0">
                <a:solidFill>
                  <a:srgbClr val="000000"/>
                </a:solidFill>
                <a:latin typeface="Arial" pitchFamily="34" charset="0"/>
                <a:cs typeface="Arial" pitchFamily="34" charset="0"/>
              </a:rPr>
              <a:t>Conduct new primary research to determine recommendations for improving community</a:t>
            </a:r>
          </a:p>
        </p:txBody>
      </p:sp>
      <p:sp>
        <p:nvSpPr>
          <p:cNvPr id="46" name="TextBox 45"/>
          <p:cNvSpPr txBox="1"/>
          <p:nvPr/>
        </p:nvSpPr>
        <p:spPr>
          <a:xfrm>
            <a:off x="2298827" y="2811125"/>
            <a:ext cx="1414551" cy="1905305"/>
          </a:xfrm>
          <a:prstGeom prst="rect">
            <a:avLst/>
          </a:prstGeom>
          <a:noFill/>
        </p:spPr>
        <p:txBody>
          <a:bodyPr wrap="square" lIns="0" tIns="89999" rIns="0" bIns="89999" rtlCol="0" anchor="t">
            <a:spAutoFit/>
          </a:bodyPr>
          <a:lstStyle/>
          <a:p>
            <a:r>
              <a:rPr lang="en-US" sz="1400" dirty="0" smtClean="0">
                <a:solidFill>
                  <a:srgbClr val="000000"/>
                </a:solidFill>
                <a:latin typeface="Arial" pitchFamily="34" charset="0"/>
                <a:cs typeface="Arial" pitchFamily="34" charset="0"/>
              </a:rPr>
              <a:t>Review, analyze,</a:t>
            </a:r>
          </a:p>
          <a:p>
            <a:r>
              <a:rPr lang="en-US" sz="1400" dirty="0" smtClean="0">
                <a:solidFill>
                  <a:srgbClr val="000000"/>
                </a:solidFill>
                <a:latin typeface="Arial" pitchFamily="34" charset="0"/>
                <a:cs typeface="Arial" pitchFamily="34" charset="0"/>
              </a:rPr>
              <a:t>synthesize, and disseminate research findings to inform community of recommended changes</a:t>
            </a:r>
          </a:p>
        </p:txBody>
      </p:sp>
      <p:sp>
        <p:nvSpPr>
          <p:cNvPr id="47" name="TextBox 46"/>
          <p:cNvSpPr txBox="1"/>
          <p:nvPr/>
        </p:nvSpPr>
        <p:spPr>
          <a:xfrm>
            <a:off x="4053233" y="2811124"/>
            <a:ext cx="1414551" cy="2120748"/>
          </a:xfrm>
          <a:prstGeom prst="rect">
            <a:avLst/>
          </a:prstGeom>
          <a:noFill/>
        </p:spPr>
        <p:txBody>
          <a:bodyPr wrap="square" lIns="0" tIns="89999" rIns="0" bIns="89999" rtlCol="0" anchor="t">
            <a:spAutoFit/>
          </a:bodyPr>
          <a:lstStyle/>
          <a:p>
            <a:r>
              <a:rPr lang="en-US" sz="1400" dirty="0" smtClean="0">
                <a:solidFill>
                  <a:srgbClr val="000000"/>
                </a:solidFill>
                <a:latin typeface="Arial" pitchFamily="34" charset="0"/>
                <a:cs typeface="Arial" pitchFamily="34" charset="0"/>
              </a:rPr>
              <a:t>Act on behalf of, and alongside, community to encourage government to act on recommended changes, achieve impact at scale</a:t>
            </a:r>
          </a:p>
        </p:txBody>
      </p:sp>
      <p:sp>
        <p:nvSpPr>
          <p:cNvPr id="48" name="TextBox 47"/>
          <p:cNvSpPr txBox="1"/>
          <p:nvPr/>
        </p:nvSpPr>
        <p:spPr>
          <a:xfrm>
            <a:off x="5807638" y="2811125"/>
            <a:ext cx="1414551" cy="1905305"/>
          </a:xfrm>
          <a:prstGeom prst="rect">
            <a:avLst/>
          </a:prstGeom>
          <a:noFill/>
        </p:spPr>
        <p:txBody>
          <a:bodyPr wrap="square" lIns="0" tIns="89999" rIns="0" bIns="89999" rtlCol="0" anchor="t">
            <a:spAutoFit/>
          </a:bodyPr>
          <a:lstStyle/>
          <a:p>
            <a:r>
              <a:rPr lang="en-US" sz="1400" dirty="0" smtClean="0">
                <a:solidFill>
                  <a:srgbClr val="000000"/>
                </a:solidFill>
                <a:latin typeface="Arial" pitchFamily="34" charset="0"/>
                <a:cs typeface="Arial" pitchFamily="34" charset="0"/>
              </a:rPr>
              <a:t>Train community in civic engagement to enable them to become own advocates for recommended changes</a:t>
            </a:r>
          </a:p>
        </p:txBody>
      </p:sp>
      <p:sp>
        <p:nvSpPr>
          <p:cNvPr id="49" name="TextBox 48"/>
          <p:cNvSpPr txBox="1"/>
          <p:nvPr/>
        </p:nvSpPr>
        <p:spPr>
          <a:xfrm>
            <a:off x="7587365" y="2811125"/>
            <a:ext cx="1414551" cy="828087"/>
          </a:xfrm>
          <a:prstGeom prst="rect">
            <a:avLst/>
          </a:prstGeom>
          <a:noFill/>
        </p:spPr>
        <p:txBody>
          <a:bodyPr wrap="square" lIns="0" tIns="89999" rIns="0" bIns="89999" rtlCol="0" anchor="t">
            <a:spAutoFit/>
          </a:bodyPr>
          <a:lstStyle/>
          <a:p>
            <a:r>
              <a:rPr lang="en-US" sz="1400" dirty="0" smtClean="0">
                <a:solidFill>
                  <a:srgbClr val="000000"/>
                </a:solidFill>
                <a:latin typeface="Arial" pitchFamily="34" charset="0"/>
                <a:cs typeface="Arial" pitchFamily="34" charset="0"/>
              </a:rPr>
              <a:t>Directly provide improvements to community</a:t>
            </a:r>
          </a:p>
        </p:txBody>
      </p:sp>
      <p:sp>
        <p:nvSpPr>
          <p:cNvPr id="22" name="takeaway_box"/>
          <p:cNvSpPr>
            <a:spLocks noChangeArrowheads="1"/>
          </p:cNvSpPr>
          <p:nvPr/>
        </p:nvSpPr>
        <p:spPr bwMode="gray">
          <a:xfrm>
            <a:off x="1907714" y="5776913"/>
            <a:ext cx="5759180" cy="531812"/>
          </a:xfrm>
          <a:prstGeom prst="rect">
            <a:avLst/>
          </a:prstGeom>
          <a:solidFill>
            <a:schemeClr val="tx2"/>
          </a:solidFill>
          <a:ln w="9525" algn="ctr">
            <a:solidFill>
              <a:schemeClr val="tx2"/>
            </a:solidFill>
            <a:miter lim="800000"/>
            <a:headEnd type="none" w="lg" len="lg"/>
            <a:tailEnd type="none" w="lg" len="lg"/>
          </a:ln>
        </p:spPr>
        <p:txBody>
          <a:bodyPr anchor="ctr" anchorCtr="1"/>
          <a:lstStyle/>
          <a:p>
            <a:pPr algn="ctr"/>
            <a:r>
              <a:rPr lang="en-US" sz="1600" b="1" dirty="0" smtClean="0">
                <a:solidFill>
                  <a:srgbClr val="FFFFFF"/>
                </a:solidFill>
                <a:latin typeface="Arial" pitchFamily="34" charset="0"/>
                <a:cs typeface="Arial" pitchFamily="34" charset="0"/>
              </a:rPr>
              <a:t>Many organizations engage the community in multiple ways to drive maximum impact</a:t>
            </a:r>
            <a:endParaRPr lang="en-US" sz="1600" b="1" dirty="0">
              <a:solidFill>
                <a:srgbClr val="FFFFFF"/>
              </a:solidFill>
              <a:latin typeface="Arial" pitchFamily="34" charset="0"/>
              <a:cs typeface="Arial" pitchFamily="34" charset="0"/>
            </a:endParaRPr>
          </a:p>
        </p:txBody>
      </p:sp>
      <p:sp>
        <p:nvSpPr>
          <p:cNvPr id="36" name="ValueChainStarter"/>
          <p:cNvSpPr>
            <a:spLocks noChangeArrowheads="1"/>
          </p:cNvSpPr>
          <p:nvPr/>
        </p:nvSpPr>
        <p:spPr bwMode="auto">
          <a:xfrm>
            <a:off x="457620" y="1508125"/>
            <a:ext cx="3793638" cy="533400"/>
          </a:xfrm>
          <a:prstGeom prst="homePlate">
            <a:avLst>
              <a:gd name="adj" fmla="val 28025"/>
            </a:avLst>
          </a:prstGeom>
          <a:solidFill>
            <a:schemeClr val="tx2"/>
          </a:solidFill>
          <a:ln w="9525" algn="ctr">
            <a:solidFill>
              <a:schemeClr val="bg1"/>
            </a:solidFill>
            <a:miter lim="800000"/>
            <a:headEnd/>
            <a:tailEnd/>
          </a:ln>
        </p:spPr>
        <p:txBody>
          <a:bodyPr lIns="182880" tIns="91440" bIns="91440" anchor="ctr"/>
          <a:lstStyle/>
          <a:p>
            <a:pPr algn="ctr" eaLnBrk="0" fontAlgn="base" hangingPunct="0">
              <a:spcBef>
                <a:spcPct val="0"/>
              </a:spcBef>
              <a:spcAft>
                <a:spcPct val="0"/>
              </a:spcAft>
            </a:pPr>
            <a:r>
              <a:rPr lang="en-US" sz="1600" b="1" dirty="0" smtClean="0">
                <a:solidFill>
                  <a:srgbClr val="FFFFFF"/>
                </a:solidFill>
                <a:latin typeface="Arial" pitchFamily="34" charset="0"/>
                <a:cs typeface="Arial" pitchFamily="34" charset="0"/>
              </a:rPr>
              <a:t>Inform</a:t>
            </a:r>
            <a:endParaRPr lang="en-US" sz="1600" b="1" dirty="0">
              <a:solidFill>
                <a:srgbClr val="FFFFFF"/>
              </a:solidFill>
              <a:latin typeface="Arial" pitchFamily="34" charset="0"/>
              <a:cs typeface="Arial" pitchFamily="34" charset="0"/>
            </a:endParaRPr>
          </a:p>
        </p:txBody>
      </p:sp>
      <p:sp>
        <p:nvSpPr>
          <p:cNvPr id="37" name="ValueChainHeader"/>
          <p:cNvSpPr>
            <a:spLocks noChangeArrowheads="1"/>
          </p:cNvSpPr>
          <p:nvPr/>
        </p:nvSpPr>
        <p:spPr bwMode="auto">
          <a:xfrm>
            <a:off x="4053233" y="1508125"/>
            <a:ext cx="2011284" cy="533400"/>
          </a:xfrm>
          <a:prstGeom prst="chevron">
            <a:avLst>
              <a:gd name="adj" fmla="val 27720"/>
            </a:avLst>
          </a:prstGeom>
          <a:solidFill>
            <a:schemeClr val="tx2"/>
          </a:solidFill>
          <a:ln w="9525" algn="ctr">
            <a:solidFill>
              <a:schemeClr val="bg1"/>
            </a:solidFill>
            <a:miter lim="800000"/>
            <a:headEnd/>
            <a:tailEnd/>
          </a:ln>
        </p:spPr>
        <p:txBody>
          <a:bodyPr lIns="182880" tIns="91440" bIns="91440" anchor="ctr"/>
          <a:lstStyle/>
          <a:p>
            <a:pPr algn="ctr" eaLnBrk="0" fontAlgn="base" hangingPunct="0">
              <a:spcBef>
                <a:spcPct val="0"/>
              </a:spcBef>
              <a:spcAft>
                <a:spcPct val="0"/>
              </a:spcAft>
            </a:pPr>
            <a:r>
              <a:rPr lang="en-US" sz="1600" b="1" dirty="0" smtClean="0">
                <a:solidFill>
                  <a:srgbClr val="FFFFFF"/>
                </a:solidFill>
                <a:latin typeface="Arial" pitchFamily="34" charset="0"/>
                <a:cs typeface="Arial" pitchFamily="34" charset="0"/>
              </a:rPr>
              <a:t>Influence</a:t>
            </a:r>
            <a:endParaRPr lang="en-US" sz="1600" b="1" dirty="0">
              <a:solidFill>
                <a:srgbClr val="FFFFFF"/>
              </a:solidFill>
              <a:latin typeface="Arial" pitchFamily="34" charset="0"/>
              <a:cs typeface="Arial" pitchFamily="34" charset="0"/>
            </a:endParaRPr>
          </a:p>
        </p:txBody>
      </p:sp>
      <p:sp>
        <p:nvSpPr>
          <p:cNvPr id="38" name="ValueChainHeader"/>
          <p:cNvSpPr>
            <a:spLocks noChangeArrowheads="1"/>
          </p:cNvSpPr>
          <p:nvPr/>
        </p:nvSpPr>
        <p:spPr bwMode="auto">
          <a:xfrm>
            <a:off x="5807637" y="1508125"/>
            <a:ext cx="3489183" cy="533400"/>
          </a:xfrm>
          <a:prstGeom prst="chevron">
            <a:avLst>
              <a:gd name="adj" fmla="val 27734"/>
            </a:avLst>
          </a:prstGeom>
          <a:solidFill>
            <a:schemeClr val="tx2"/>
          </a:solidFill>
          <a:ln w="9525" algn="ctr">
            <a:solidFill>
              <a:schemeClr val="bg1"/>
            </a:solidFill>
            <a:miter lim="800000"/>
            <a:headEnd/>
            <a:tailEnd/>
          </a:ln>
        </p:spPr>
        <p:txBody>
          <a:bodyPr lIns="182880" tIns="91440" bIns="91440" anchor="ctr"/>
          <a:lstStyle/>
          <a:p>
            <a:pPr algn="ctr" eaLnBrk="0" fontAlgn="base" hangingPunct="0">
              <a:spcBef>
                <a:spcPct val="0"/>
              </a:spcBef>
              <a:spcAft>
                <a:spcPct val="0"/>
              </a:spcAft>
            </a:pPr>
            <a:r>
              <a:rPr lang="en-US" sz="1600" b="1" dirty="0" smtClean="0">
                <a:solidFill>
                  <a:srgbClr val="FFFFFF"/>
                </a:solidFill>
                <a:latin typeface="Arial" pitchFamily="34" charset="0"/>
                <a:cs typeface="Arial" pitchFamily="34" charset="0"/>
              </a:rPr>
              <a:t>Lead</a:t>
            </a:r>
            <a:endParaRPr lang="en-US" sz="16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32" y="422408"/>
            <a:ext cx="7005417" cy="831600"/>
          </a:xfrm>
        </p:spPr>
        <p:txBody>
          <a:bodyPr/>
          <a:lstStyle/>
          <a:p>
            <a:r>
              <a:rPr lang="en-US" dirty="0" smtClean="0"/>
              <a:t>The Forum's strategic plan seeks to define the optimal intersection of focus areas and models of engagement</a:t>
            </a:r>
            <a:endParaRPr lang="en-US" dirty="0"/>
          </a:p>
        </p:txBody>
      </p:sp>
      <p:sp>
        <p:nvSpPr>
          <p:cNvPr id="5" name="Rectangle 4"/>
          <p:cNvSpPr/>
          <p:nvPr/>
        </p:nvSpPr>
        <p:spPr>
          <a:xfrm>
            <a:off x="5710535" y="1871006"/>
            <a:ext cx="3559942" cy="3784209"/>
          </a:xfrm>
          <a:prstGeom prst="rect">
            <a:avLst/>
          </a:prstGeom>
          <a:solidFill>
            <a:schemeClr val="bg1"/>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latin typeface="Arial" pitchFamily="34" charset="0"/>
              <a:cs typeface="Arial" pitchFamily="34" charset="0"/>
            </a:endParaRPr>
          </a:p>
        </p:txBody>
      </p:sp>
      <p:sp>
        <p:nvSpPr>
          <p:cNvPr id="6" name="TextBox 5"/>
          <p:cNvSpPr txBox="1"/>
          <p:nvPr/>
        </p:nvSpPr>
        <p:spPr>
          <a:xfrm>
            <a:off x="5794929" y="2021281"/>
            <a:ext cx="3363023" cy="3998187"/>
          </a:xfrm>
          <a:prstGeom prst="rect">
            <a:avLst/>
          </a:prstGeom>
          <a:noFill/>
        </p:spPr>
        <p:txBody>
          <a:bodyPr wrap="square" tIns="90000" bIns="90000" rtlCol="0" anchor="t">
            <a:spAutoFit/>
          </a:bodyPr>
          <a:lstStyle/>
          <a:p>
            <a:pPr algn="ctr"/>
            <a:r>
              <a:rPr lang="en-US" dirty="0" smtClean="0">
                <a:solidFill>
                  <a:srgbClr val="000000"/>
                </a:solidFill>
                <a:latin typeface="Arial" pitchFamily="34" charset="0"/>
                <a:cs typeface="Arial" pitchFamily="34" charset="0"/>
              </a:rPr>
              <a:t>Where are the </a:t>
            </a:r>
            <a:r>
              <a:rPr lang="en-US" b="1" dirty="0" smtClean="0">
                <a:solidFill>
                  <a:srgbClr val="DC6E00"/>
                </a:solidFill>
                <a:latin typeface="Arial" pitchFamily="34" charset="0"/>
                <a:cs typeface="Arial" pitchFamily="34" charset="0"/>
              </a:rPr>
              <a:t>needs of the community</a:t>
            </a:r>
            <a:r>
              <a:rPr lang="en-US" dirty="0" smtClean="0">
                <a:solidFill>
                  <a:srgbClr val="000000"/>
                </a:solidFill>
                <a:latin typeface="Arial" pitchFamily="34" charset="0"/>
                <a:cs typeface="Arial" pitchFamily="34" charset="0"/>
              </a:rPr>
              <a:t>?</a:t>
            </a:r>
          </a:p>
          <a:p>
            <a:pPr algn="ctr"/>
            <a:endParaRPr lang="en-US" dirty="0" smtClean="0">
              <a:solidFill>
                <a:srgbClr val="000000"/>
              </a:solidFill>
              <a:latin typeface="Arial" pitchFamily="34" charset="0"/>
              <a:cs typeface="Arial" pitchFamily="34" charset="0"/>
            </a:endParaRPr>
          </a:p>
          <a:p>
            <a:pPr algn="ctr"/>
            <a:r>
              <a:rPr lang="en-US" dirty="0" smtClean="0">
                <a:solidFill>
                  <a:srgbClr val="000000"/>
                </a:solidFill>
                <a:latin typeface="Arial" pitchFamily="34" charset="0"/>
                <a:cs typeface="Arial" pitchFamily="34" charset="0"/>
              </a:rPr>
              <a:t>Where can the </a:t>
            </a:r>
            <a:r>
              <a:rPr lang="en-US" b="1" dirty="0" smtClean="0">
                <a:solidFill>
                  <a:srgbClr val="DC6E00"/>
                </a:solidFill>
                <a:latin typeface="Arial" pitchFamily="34" charset="0"/>
                <a:cs typeface="Arial" pitchFamily="34" charset="0"/>
              </a:rPr>
              <a:t>Forum best provide value</a:t>
            </a:r>
            <a:r>
              <a:rPr lang="en-US" dirty="0" smtClean="0">
                <a:solidFill>
                  <a:srgbClr val="000000"/>
                </a:solidFill>
                <a:latin typeface="Arial" pitchFamily="34" charset="0"/>
                <a:cs typeface="Arial" pitchFamily="34" charset="0"/>
              </a:rPr>
              <a:t> to the community?</a:t>
            </a:r>
          </a:p>
          <a:p>
            <a:pPr algn="ctr"/>
            <a:endParaRPr lang="en-US" dirty="0" smtClean="0">
              <a:solidFill>
                <a:srgbClr val="000000"/>
              </a:solidFill>
              <a:latin typeface="Arial" pitchFamily="34" charset="0"/>
              <a:cs typeface="Arial" pitchFamily="34" charset="0"/>
            </a:endParaRPr>
          </a:p>
          <a:p>
            <a:pPr algn="ctr"/>
            <a:endParaRPr lang="en-US" dirty="0" smtClean="0">
              <a:solidFill>
                <a:srgbClr val="000000"/>
              </a:solidFill>
              <a:latin typeface="Arial" pitchFamily="34" charset="0"/>
              <a:cs typeface="Arial" pitchFamily="34" charset="0"/>
            </a:endParaRPr>
          </a:p>
          <a:p>
            <a:pPr algn="ctr"/>
            <a:endParaRPr lang="en-US" dirty="0" smtClean="0">
              <a:solidFill>
                <a:srgbClr val="000000"/>
              </a:solidFill>
              <a:latin typeface="Arial" pitchFamily="34" charset="0"/>
              <a:cs typeface="Arial" pitchFamily="34" charset="0"/>
            </a:endParaRPr>
          </a:p>
          <a:p>
            <a:pPr algn="ctr"/>
            <a:r>
              <a:rPr lang="en-US" b="1" dirty="0" smtClean="0">
                <a:solidFill>
                  <a:srgbClr val="DC6E00"/>
                </a:solidFill>
                <a:latin typeface="Arial" pitchFamily="34" charset="0"/>
                <a:cs typeface="Arial" pitchFamily="34" charset="0"/>
              </a:rPr>
              <a:t>Strategic plan</a:t>
            </a:r>
            <a:r>
              <a:rPr lang="en-US" dirty="0" smtClean="0">
                <a:solidFill>
                  <a:srgbClr val="000000"/>
                </a:solidFill>
                <a:latin typeface="Arial" pitchFamily="34" charset="0"/>
                <a:cs typeface="Arial" pitchFamily="34" charset="0"/>
              </a:rPr>
              <a:t>: Where should the </a:t>
            </a:r>
            <a:r>
              <a:rPr lang="en-US" dirty="0" smtClean="0">
                <a:latin typeface="Arial" pitchFamily="34" charset="0"/>
                <a:cs typeface="Arial" pitchFamily="34" charset="0"/>
              </a:rPr>
              <a:t>Forum focus on becoming a leader?</a:t>
            </a:r>
          </a:p>
          <a:p>
            <a:pPr algn="ctr"/>
            <a:endParaRPr lang="en-US" sz="1600" dirty="0" smtClean="0">
              <a:solidFill>
                <a:srgbClr val="000000"/>
              </a:solidFill>
              <a:latin typeface="Arial" pitchFamily="34" charset="0"/>
              <a:cs typeface="Arial" pitchFamily="34" charset="0"/>
            </a:endParaRPr>
          </a:p>
          <a:p>
            <a:pPr algn="ctr"/>
            <a:endParaRPr lang="en-US" sz="1600" dirty="0" smtClean="0">
              <a:solidFill>
                <a:srgbClr val="000000"/>
              </a:solidFill>
              <a:latin typeface="Arial" pitchFamily="34" charset="0"/>
              <a:cs typeface="Arial" pitchFamily="34" charset="0"/>
            </a:endParaRPr>
          </a:p>
        </p:txBody>
      </p:sp>
      <p:cxnSp>
        <p:nvCxnSpPr>
          <p:cNvPr id="7" name="Straight Connector 6"/>
          <p:cNvCxnSpPr/>
          <p:nvPr/>
        </p:nvCxnSpPr>
        <p:spPr>
          <a:xfrm flipV="1">
            <a:off x="4794298" y="1871006"/>
            <a:ext cx="930306" cy="7925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94298" y="5135873"/>
            <a:ext cx="930306" cy="51934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lowTriangle"/>
          <p:cNvSpPr>
            <a:spLocks noChangeArrowheads="1"/>
          </p:cNvSpPr>
          <p:nvPr/>
        </p:nvSpPr>
        <p:spPr bwMode="gray">
          <a:xfrm rot="10800000">
            <a:off x="6188766" y="4010404"/>
            <a:ext cx="2599394" cy="239157"/>
          </a:xfrm>
          <a:prstGeom prst="triangle">
            <a:avLst>
              <a:gd name="adj" fmla="val 50000"/>
            </a:avLst>
          </a:prstGeom>
          <a:solidFill>
            <a:srgbClr val="B2B2B2"/>
          </a:solidFill>
          <a:ln w="9525" algn="ctr">
            <a:solidFill>
              <a:srgbClr val="B2B2B2"/>
            </a:solidFill>
            <a:miter lim="800000"/>
            <a:headEnd/>
            <a:tailEnd/>
          </a:ln>
        </p:spPr>
        <p:txBody>
          <a:bodyPr rot="10800000" vert="eaVert" wrap="none" anchor="ctr"/>
          <a:lstStyle/>
          <a:p>
            <a:pPr algn="ctr"/>
            <a:endParaRPr lang="en-US" sz="1400" b="1" dirty="0">
              <a:solidFill>
                <a:srgbClr val="000000"/>
              </a:solidFill>
              <a:latin typeface="Arial" pitchFamily="34" charset="0"/>
              <a:cs typeface="Arial" pitchFamily="34" charset="0"/>
            </a:endParaRPr>
          </a:p>
        </p:txBody>
      </p:sp>
      <p:grpSp>
        <p:nvGrpSpPr>
          <p:cNvPr id="3" name="Group 62"/>
          <p:cNvGrpSpPr/>
          <p:nvPr/>
        </p:nvGrpSpPr>
        <p:grpSpPr>
          <a:xfrm>
            <a:off x="536000" y="1927640"/>
            <a:ext cx="4624390" cy="3305767"/>
            <a:chOff x="534549" y="1308647"/>
            <a:chExt cx="5781444" cy="4132209"/>
          </a:xfrm>
        </p:grpSpPr>
        <p:sp>
          <p:nvSpPr>
            <p:cNvPr id="11" name="Rounded Rectangle 10"/>
            <p:cNvSpPr/>
            <p:nvPr/>
          </p:nvSpPr>
          <p:spPr>
            <a:xfrm>
              <a:off x="2488768" y="1774670"/>
              <a:ext cx="1097423" cy="3666186"/>
            </a:xfrm>
            <a:prstGeom prst="roundRect">
              <a:avLst/>
            </a:prstGeom>
            <a:solidFill>
              <a:srgbClr val="FFF0C2"/>
            </a:solidFill>
            <a:ln w="9525">
              <a:solidFill>
                <a:srgbClr val="FFF0C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9" rIns="0" bIns="71999" rtlCol="0" anchor="t" anchorCtr="0"/>
            <a:lstStyle/>
            <a:p>
              <a:pPr algn="ctr"/>
              <a:r>
                <a:rPr lang="en-US" sz="1120" dirty="0" smtClean="0">
                  <a:solidFill>
                    <a:srgbClr val="000000"/>
                  </a:solidFill>
                  <a:latin typeface="Arial" pitchFamily="34" charset="0"/>
                  <a:cs typeface="Arial" pitchFamily="34" charset="0"/>
                </a:rPr>
                <a:t>Synthesize and share</a:t>
              </a:r>
            </a:p>
          </p:txBody>
        </p:sp>
        <p:sp>
          <p:nvSpPr>
            <p:cNvPr id="12" name="Rounded Rectangle 11"/>
            <p:cNvSpPr/>
            <p:nvPr/>
          </p:nvSpPr>
          <p:spPr>
            <a:xfrm>
              <a:off x="3807435" y="1774669"/>
              <a:ext cx="1097423" cy="3666187"/>
            </a:xfrm>
            <a:prstGeom prst="roundRect">
              <a:avLst/>
            </a:prstGeom>
            <a:solidFill>
              <a:srgbClr val="FFF0C2"/>
            </a:solidFill>
            <a:ln w="9525">
              <a:solidFill>
                <a:srgbClr val="FFF0C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9" rIns="0" bIns="71999" rtlCol="0" anchor="t" anchorCtr="0"/>
            <a:lstStyle/>
            <a:p>
              <a:pPr algn="ctr"/>
              <a:r>
                <a:rPr lang="en-US" sz="1120" dirty="0" smtClean="0">
                  <a:solidFill>
                    <a:srgbClr val="000000"/>
                  </a:solidFill>
                  <a:latin typeface="Arial" pitchFamily="34" charset="0"/>
                  <a:cs typeface="Arial" pitchFamily="34" charset="0"/>
                </a:rPr>
                <a:t>Advocate</a:t>
              </a:r>
            </a:p>
          </p:txBody>
        </p:sp>
        <p:sp>
          <p:nvSpPr>
            <p:cNvPr id="13" name="Rounded Rectangle 12"/>
            <p:cNvSpPr/>
            <p:nvPr/>
          </p:nvSpPr>
          <p:spPr>
            <a:xfrm>
              <a:off x="5068894" y="1774669"/>
              <a:ext cx="1097423" cy="3666187"/>
            </a:xfrm>
            <a:prstGeom prst="roundRect">
              <a:avLst/>
            </a:prstGeom>
            <a:solidFill>
              <a:srgbClr val="FFF0C2"/>
            </a:solidFill>
            <a:ln w="9525">
              <a:solidFill>
                <a:srgbClr val="FFF0C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9" rIns="0" bIns="71999" rtlCol="0" anchor="t" anchorCtr="0"/>
            <a:lstStyle/>
            <a:p>
              <a:pPr algn="ctr"/>
              <a:r>
                <a:rPr lang="en-US" sz="1120" dirty="0" smtClean="0">
                  <a:solidFill>
                    <a:srgbClr val="000000"/>
                  </a:solidFill>
                  <a:latin typeface="Arial" pitchFamily="34" charset="0"/>
                  <a:cs typeface="Arial" pitchFamily="34" charset="0"/>
                </a:rPr>
                <a:t>Equip community</a:t>
              </a:r>
            </a:p>
          </p:txBody>
        </p:sp>
        <p:sp>
          <p:nvSpPr>
            <p:cNvPr id="14" name="Rectangle 13"/>
            <p:cNvSpPr/>
            <p:nvPr/>
          </p:nvSpPr>
          <p:spPr>
            <a:xfrm>
              <a:off x="1008338" y="4158294"/>
              <a:ext cx="5307655" cy="42358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t" anchorCtr="0"/>
            <a:lstStyle/>
            <a:p>
              <a:r>
                <a:rPr lang="en-US" sz="1120" dirty="0" smtClean="0">
                  <a:solidFill>
                    <a:srgbClr val="000000"/>
                  </a:solidFill>
                  <a:latin typeface="Arial" pitchFamily="34" charset="0"/>
                  <a:cs typeface="Arial" pitchFamily="34" charset="0"/>
                </a:rPr>
                <a:t>Leadership</a:t>
              </a:r>
            </a:p>
          </p:txBody>
        </p:sp>
        <p:sp>
          <p:nvSpPr>
            <p:cNvPr id="15" name="Rectangle 14"/>
            <p:cNvSpPr/>
            <p:nvPr/>
          </p:nvSpPr>
          <p:spPr>
            <a:xfrm>
              <a:off x="1008338" y="2403848"/>
              <a:ext cx="5307655" cy="42358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t" anchorCtr="0"/>
            <a:lstStyle/>
            <a:p>
              <a:r>
                <a:rPr lang="en-US" sz="1120" dirty="0" smtClean="0">
                  <a:solidFill>
                    <a:srgbClr val="000000"/>
                  </a:solidFill>
                  <a:latin typeface="Arial" pitchFamily="34" charset="0"/>
                  <a:cs typeface="Arial" pitchFamily="34" charset="0"/>
                </a:rPr>
                <a:t>Education</a:t>
              </a:r>
            </a:p>
          </p:txBody>
        </p:sp>
        <p:sp>
          <p:nvSpPr>
            <p:cNvPr id="16" name="Rectangle 15"/>
            <p:cNvSpPr/>
            <p:nvPr/>
          </p:nvSpPr>
          <p:spPr>
            <a:xfrm>
              <a:off x="1008338" y="2988664"/>
              <a:ext cx="5307655" cy="42358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t" anchorCtr="0"/>
            <a:lstStyle/>
            <a:p>
              <a:r>
                <a:rPr lang="en-US" sz="1120" dirty="0" smtClean="0">
                  <a:solidFill>
                    <a:srgbClr val="000000"/>
                  </a:solidFill>
                  <a:latin typeface="Arial" pitchFamily="34" charset="0"/>
                  <a:cs typeface="Arial" pitchFamily="34" charset="0"/>
                </a:rPr>
                <a:t>Housing</a:t>
              </a:r>
            </a:p>
          </p:txBody>
        </p:sp>
        <p:sp>
          <p:nvSpPr>
            <p:cNvPr id="17" name="Rectangle 16"/>
            <p:cNvSpPr/>
            <p:nvPr/>
          </p:nvSpPr>
          <p:spPr>
            <a:xfrm>
              <a:off x="1008338" y="3573480"/>
              <a:ext cx="5307655" cy="42358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t" anchorCtr="0"/>
            <a:lstStyle/>
            <a:p>
              <a:r>
                <a:rPr lang="en-US" sz="1120" dirty="0" smtClean="0">
                  <a:solidFill>
                    <a:srgbClr val="000000"/>
                  </a:solidFill>
                  <a:latin typeface="Arial" pitchFamily="34" charset="0"/>
                  <a:cs typeface="Arial" pitchFamily="34" charset="0"/>
                </a:rPr>
                <a:t>Immigration</a:t>
              </a:r>
            </a:p>
          </p:txBody>
        </p:sp>
        <p:sp>
          <p:nvSpPr>
            <p:cNvPr id="18" name="Rectangle 17"/>
            <p:cNvSpPr/>
            <p:nvPr/>
          </p:nvSpPr>
          <p:spPr>
            <a:xfrm>
              <a:off x="1008338" y="4715382"/>
              <a:ext cx="5307655" cy="423587"/>
            </a:xfrm>
            <a:prstGeom prst="rect">
              <a:avLst/>
            </a:prstGeom>
            <a:solidFill>
              <a:srgbClr val="EEA90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3151" tIns="72000" rIns="73151" bIns="72000" rtlCol="0" anchor="t" anchorCtr="0"/>
            <a:lstStyle/>
            <a:p>
              <a:r>
                <a:rPr lang="en-US" sz="1120" dirty="0" smtClean="0">
                  <a:solidFill>
                    <a:srgbClr val="000000"/>
                  </a:solidFill>
                  <a:latin typeface="Arial" pitchFamily="34" charset="0"/>
                  <a:cs typeface="Arial" pitchFamily="34" charset="0"/>
                </a:rPr>
                <a:t>Voting &amp; Civic Participation</a:t>
              </a:r>
            </a:p>
          </p:txBody>
        </p:sp>
        <p:sp>
          <p:nvSpPr>
            <p:cNvPr id="19" name="TextBox 18"/>
            <p:cNvSpPr txBox="1"/>
            <p:nvPr/>
          </p:nvSpPr>
          <p:spPr>
            <a:xfrm>
              <a:off x="2374351" y="1308647"/>
              <a:ext cx="3827225" cy="412590"/>
            </a:xfrm>
            <a:prstGeom prst="rect">
              <a:avLst/>
            </a:prstGeom>
            <a:noFill/>
          </p:spPr>
          <p:txBody>
            <a:bodyPr wrap="square" lIns="73151" tIns="72000" rIns="73151" bIns="72000" rtlCol="0">
              <a:spAutoFit/>
            </a:bodyPr>
            <a:lstStyle/>
            <a:p>
              <a:pPr algn="ctr"/>
              <a:r>
                <a:rPr lang="en-US" sz="1200" b="1" dirty="0" smtClean="0">
                  <a:latin typeface="Arial" pitchFamily="34" charset="0"/>
                  <a:cs typeface="Arial" pitchFamily="34" charset="0"/>
                </a:rPr>
                <a:t>Forum models of engagement today</a:t>
              </a:r>
            </a:p>
          </p:txBody>
        </p:sp>
        <p:sp>
          <p:nvSpPr>
            <p:cNvPr id="20" name="TextBox 19"/>
            <p:cNvSpPr txBox="1"/>
            <p:nvPr/>
          </p:nvSpPr>
          <p:spPr>
            <a:xfrm rot="16200000">
              <a:off x="-970368" y="3523348"/>
              <a:ext cx="3422424" cy="412590"/>
            </a:xfrm>
            <a:prstGeom prst="rect">
              <a:avLst/>
            </a:prstGeom>
            <a:noFill/>
          </p:spPr>
          <p:txBody>
            <a:bodyPr wrap="square" lIns="73151" tIns="72000" rIns="73151" bIns="72000" rtlCol="0">
              <a:spAutoFit/>
            </a:bodyPr>
            <a:lstStyle/>
            <a:p>
              <a:pPr algn="ctr"/>
              <a:r>
                <a:rPr lang="en-US" sz="1200" b="1" dirty="0" smtClean="0">
                  <a:latin typeface="Arial" pitchFamily="34" charset="0"/>
                  <a:cs typeface="Arial" pitchFamily="34" charset="0"/>
                </a:rPr>
                <a:t>Forum areas of focus today</a:t>
              </a:r>
            </a:p>
          </p:txBody>
        </p:sp>
      </p:grpSp>
      <p:sp>
        <p:nvSpPr>
          <p:cNvPr id="21" name="Rounded Rectangle 20"/>
          <p:cNvSpPr/>
          <p:nvPr/>
        </p:nvSpPr>
        <p:spPr>
          <a:xfrm>
            <a:off x="2099116" y="5479361"/>
            <a:ext cx="877793" cy="593185"/>
          </a:xfrm>
          <a:prstGeom prst="roundRect">
            <a:avLst/>
          </a:prstGeom>
          <a:solidFill>
            <a:srgbClr val="8D5614"/>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120" dirty="0" smtClean="0">
                <a:solidFill>
                  <a:schemeClr val="bg1"/>
                </a:solidFill>
                <a:latin typeface="Arial" pitchFamily="34" charset="0"/>
                <a:cs typeface="Arial" pitchFamily="34" charset="0"/>
              </a:rPr>
              <a:t>Society Change</a:t>
            </a:r>
          </a:p>
        </p:txBody>
      </p:sp>
      <p:sp>
        <p:nvSpPr>
          <p:cNvPr id="24" name="Rounded Rectangle 23"/>
          <p:cNvSpPr/>
          <p:nvPr/>
        </p:nvSpPr>
        <p:spPr>
          <a:xfrm>
            <a:off x="3153875" y="5479361"/>
            <a:ext cx="877793" cy="593185"/>
          </a:xfrm>
          <a:prstGeom prst="roundRect">
            <a:avLst/>
          </a:prstGeom>
          <a:solidFill>
            <a:srgbClr val="8D5614"/>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120" dirty="0" smtClean="0">
                <a:solidFill>
                  <a:schemeClr val="bg1"/>
                </a:solidFill>
                <a:latin typeface="Arial" pitchFamily="34" charset="0"/>
                <a:cs typeface="Arial" pitchFamily="34" charset="0"/>
              </a:rPr>
              <a:t>Policy Change</a:t>
            </a:r>
          </a:p>
        </p:txBody>
      </p:sp>
      <p:sp>
        <p:nvSpPr>
          <p:cNvPr id="25" name="Rounded Rectangle 24"/>
          <p:cNvSpPr/>
          <p:nvPr/>
        </p:nvSpPr>
        <p:spPr>
          <a:xfrm>
            <a:off x="4160603" y="5479361"/>
            <a:ext cx="969311" cy="593185"/>
          </a:xfrm>
          <a:prstGeom prst="roundRect">
            <a:avLst/>
          </a:prstGeom>
          <a:solidFill>
            <a:srgbClr val="8D5614"/>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60" dirty="0" smtClean="0">
                <a:solidFill>
                  <a:schemeClr val="bg1"/>
                </a:solidFill>
                <a:latin typeface="Arial" pitchFamily="34" charset="0"/>
                <a:cs typeface="Arial" pitchFamily="34" charset="0"/>
              </a:rPr>
              <a:t>Community Change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9" name="Object 578" hidden="1"/>
          <p:cNvGraphicFramePr>
            <a:graphicFrameLocks noChangeAspect="1"/>
          </p:cNvGraphicFramePr>
          <p:nvPr>
            <p:custDataLst>
              <p:tags r:id="rId2"/>
            </p:custDataLst>
          </p:nvPr>
        </p:nvGraphicFramePr>
        <p:xfrm>
          <a:off x="1538" y="1590"/>
          <a:ext cx="1538" cy="1587"/>
        </p:xfrm>
        <a:graphic>
          <a:graphicData uri="http://schemas.openxmlformats.org/presentationml/2006/ole">
            <mc:AlternateContent xmlns:mc="http://schemas.openxmlformats.org/markup-compatibility/2006">
              <mc:Choice xmlns:v="urn:schemas-microsoft-com:vml" Requires="v">
                <p:oleObj spid="_x0000_s15458" name="think-cell Slide" r:id="rId4" imgW="216" imgH="216" progId="TCLayout.ActiveDocument.1">
                  <p:embed/>
                </p:oleObj>
              </mc:Choice>
              <mc:Fallback>
                <p:oleObj name="think-cell Slide" r:id="rId4" imgW="216" imgH="216" progId="TCLayout.ActiveDocument.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 y="1590"/>
                        <a:ext cx="1538"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solidFill>
                  <a:srgbClr val="DC6E00"/>
                </a:solidFill>
              </a:rPr>
              <a:t>Needs:</a:t>
            </a:r>
            <a:r>
              <a:rPr lang="en-US" dirty="0" smtClean="0"/>
              <a:t> 270 nation-wide organizations exist today focused on Latino issues</a:t>
            </a:r>
            <a:endParaRPr lang="en-US" dirty="0"/>
          </a:p>
        </p:txBody>
      </p:sp>
      <p:sp>
        <p:nvSpPr>
          <p:cNvPr id="275" name="Freeform 58"/>
          <p:cNvSpPr>
            <a:spLocks/>
          </p:cNvSpPr>
          <p:nvPr/>
        </p:nvSpPr>
        <p:spPr bwMode="gray">
          <a:xfrm>
            <a:off x="6141742" y="4548956"/>
            <a:ext cx="1187872" cy="869950"/>
          </a:xfrm>
          <a:custGeom>
            <a:avLst/>
            <a:gdLst>
              <a:gd name="T0" fmla="*/ 558 w 772"/>
              <a:gd name="T1" fmla="*/ 16 h 548"/>
              <a:gd name="T2" fmla="*/ 575 w 772"/>
              <a:gd name="T3" fmla="*/ 76 h 548"/>
              <a:gd name="T4" fmla="*/ 649 w 772"/>
              <a:gd name="T5" fmla="*/ 176 h 548"/>
              <a:gd name="T6" fmla="*/ 680 w 772"/>
              <a:gd name="T7" fmla="*/ 176 h 548"/>
              <a:gd name="T8" fmla="*/ 684 w 772"/>
              <a:gd name="T9" fmla="*/ 232 h 548"/>
              <a:gd name="T10" fmla="*/ 746 w 772"/>
              <a:gd name="T11" fmla="*/ 328 h 548"/>
              <a:gd name="T12" fmla="*/ 759 w 772"/>
              <a:gd name="T13" fmla="*/ 412 h 548"/>
              <a:gd name="T14" fmla="*/ 772 w 772"/>
              <a:gd name="T15" fmla="*/ 468 h 548"/>
              <a:gd name="T16" fmla="*/ 759 w 772"/>
              <a:gd name="T17" fmla="*/ 492 h 548"/>
              <a:gd name="T18" fmla="*/ 737 w 772"/>
              <a:gd name="T19" fmla="*/ 544 h 548"/>
              <a:gd name="T20" fmla="*/ 719 w 772"/>
              <a:gd name="T21" fmla="*/ 536 h 548"/>
              <a:gd name="T22" fmla="*/ 693 w 772"/>
              <a:gd name="T23" fmla="*/ 548 h 548"/>
              <a:gd name="T24" fmla="*/ 671 w 772"/>
              <a:gd name="T25" fmla="*/ 516 h 548"/>
              <a:gd name="T26" fmla="*/ 601 w 772"/>
              <a:gd name="T27" fmla="*/ 468 h 548"/>
              <a:gd name="T28" fmla="*/ 579 w 772"/>
              <a:gd name="T29" fmla="*/ 412 h 548"/>
              <a:gd name="T30" fmla="*/ 544 w 772"/>
              <a:gd name="T31" fmla="*/ 396 h 548"/>
              <a:gd name="T32" fmla="*/ 509 w 772"/>
              <a:gd name="T33" fmla="*/ 364 h 548"/>
              <a:gd name="T34" fmla="*/ 492 w 772"/>
              <a:gd name="T35" fmla="*/ 304 h 548"/>
              <a:gd name="T36" fmla="*/ 474 w 772"/>
              <a:gd name="T37" fmla="*/ 304 h 548"/>
              <a:gd name="T38" fmla="*/ 466 w 772"/>
              <a:gd name="T39" fmla="*/ 272 h 548"/>
              <a:gd name="T40" fmla="*/ 470 w 772"/>
              <a:gd name="T41" fmla="*/ 236 h 548"/>
              <a:gd name="T42" fmla="*/ 461 w 772"/>
              <a:gd name="T43" fmla="*/ 172 h 548"/>
              <a:gd name="T44" fmla="*/ 422 w 772"/>
              <a:gd name="T45" fmla="*/ 144 h 548"/>
              <a:gd name="T46" fmla="*/ 387 w 772"/>
              <a:gd name="T47" fmla="*/ 144 h 548"/>
              <a:gd name="T48" fmla="*/ 374 w 772"/>
              <a:gd name="T49" fmla="*/ 116 h 548"/>
              <a:gd name="T50" fmla="*/ 300 w 772"/>
              <a:gd name="T51" fmla="*/ 112 h 548"/>
              <a:gd name="T52" fmla="*/ 291 w 772"/>
              <a:gd name="T53" fmla="*/ 128 h 548"/>
              <a:gd name="T54" fmla="*/ 225 w 772"/>
              <a:gd name="T55" fmla="*/ 156 h 548"/>
              <a:gd name="T56" fmla="*/ 212 w 772"/>
              <a:gd name="T57" fmla="*/ 136 h 548"/>
              <a:gd name="T58" fmla="*/ 186 w 772"/>
              <a:gd name="T59" fmla="*/ 124 h 548"/>
              <a:gd name="T60" fmla="*/ 177 w 772"/>
              <a:gd name="T61" fmla="*/ 112 h 548"/>
              <a:gd name="T62" fmla="*/ 164 w 772"/>
              <a:gd name="T63" fmla="*/ 116 h 548"/>
              <a:gd name="T64" fmla="*/ 133 w 772"/>
              <a:gd name="T65" fmla="*/ 112 h 548"/>
              <a:gd name="T66" fmla="*/ 125 w 772"/>
              <a:gd name="T67" fmla="*/ 100 h 548"/>
              <a:gd name="T68" fmla="*/ 76 w 772"/>
              <a:gd name="T69" fmla="*/ 112 h 548"/>
              <a:gd name="T70" fmla="*/ 68 w 772"/>
              <a:gd name="T71" fmla="*/ 100 h 548"/>
              <a:gd name="T72" fmla="*/ 46 w 772"/>
              <a:gd name="T73" fmla="*/ 116 h 548"/>
              <a:gd name="T74" fmla="*/ 10 w 772"/>
              <a:gd name="T75" fmla="*/ 124 h 548"/>
              <a:gd name="T76" fmla="*/ 15 w 772"/>
              <a:gd name="T77" fmla="*/ 100 h 548"/>
              <a:gd name="T78" fmla="*/ 0 w 772"/>
              <a:gd name="T79" fmla="*/ 67 h 548"/>
              <a:gd name="T80" fmla="*/ 10 w 772"/>
              <a:gd name="T81" fmla="*/ 57 h 548"/>
              <a:gd name="T82" fmla="*/ 230 w 772"/>
              <a:gd name="T83" fmla="*/ 24 h 548"/>
              <a:gd name="T84" fmla="*/ 243 w 772"/>
              <a:gd name="T85" fmla="*/ 48 h 548"/>
              <a:gd name="T86" fmla="*/ 492 w 772"/>
              <a:gd name="T87" fmla="*/ 20 h 548"/>
              <a:gd name="T88" fmla="*/ 505 w 772"/>
              <a:gd name="T89" fmla="*/ 32 h 548"/>
              <a:gd name="T90" fmla="*/ 514 w 772"/>
              <a:gd name="T91" fmla="*/ 32 h 548"/>
              <a:gd name="T92" fmla="*/ 518 w 772"/>
              <a:gd name="T93" fmla="*/ 0 h 548"/>
              <a:gd name="T94" fmla="*/ 536 w 772"/>
              <a:gd name="T95" fmla="*/ 8 h 548"/>
              <a:gd name="T96" fmla="*/ 558 w 772"/>
              <a:gd name="T97" fmla="*/ 16 h 5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2"/>
              <a:gd name="T148" fmla="*/ 0 h 548"/>
              <a:gd name="T149" fmla="*/ 772 w 772"/>
              <a:gd name="T150" fmla="*/ 548 h 5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2" h="548">
                <a:moveTo>
                  <a:pt x="558" y="16"/>
                </a:moveTo>
                <a:lnTo>
                  <a:pt x="575" y="76"/>
                </a:lnTo>
                <a:lnTo>
                  <a:pt x="649" y="176"/>
                </a:lnTo>
                <a:lnTo>
                  <a:pt x="680" y="176"/>
                </a:lnTo>
                <a:lnTo>
                  <a:pt x="684" y="232"/>
                </a:lnTo>
                <a:lnTo>
                  <a:pt x="746" y="328"/>
                </a:lnTo>
                <a:lnTo>
                  <a:pt x="759" y="412"/>
                </a:lnTo>
                <a:lnTo>
                  <a:pt x="772" y="468"/>
                </a:lnTo>
                <a:lnTo>
                  <a:pt x="759" y="492"/>
                </a:lnTo>
                <a:lnTo>
                  <a:pt x="737" y="544"/>
                </a:lnTo>
                <a:lnTo>
                  <a:pt x="719" y="536"/>
                </a:lnTo>
                <a:lnTo>
                  <a:pt x="693" y="548"/>
                </a:lnTo>
                <a:lnTo>
                  <a:pt x="671" y="516"/>
                </a:lnTo>
                <a:lnTo>
                  <a:pt x="601" y="468"/>
                </a:lnTo>
                <a:lnTo>
                  <a:pt x="579" y="412"/>
                </a:lnTo>
                <a:lnTo>
                  <a:pt x="544" y="396"/>
                </a:lnTo>
                <a:lnTo>
                  <a:pt x="509" y="364"/>
                </a:lnTo>
                <a:lnTo>
                  <a:pt x="492" y="304"/>
                </a:lnTo>
                <a:lnTo>
                  <a:pt x="474" y="304"/>
                </a:lnTo>
                <a:lnTo>
                  <a:pt x="466" y="272"/>
                </a:lnTo>
                <a:lnTo>
                  <a:pt x="470" y="236"/>
                </a:lnTo>
                <a:lnTo>
                  <a:pt x="461" y="172"/>
                </a:lnTo>
                <a:lnTo>
                  <a:pt x="422" y="144"/>
                </a:lnTo>
                <a:lnTo>
                  <a:pt x="387" y="144"/>
                </a:lnTo>
                <a:lnTo>
                  <a:pt x="374" y="116"/>
                </a:lnTo>
                <a:lnTo>
                  <a:pt x="300" y="112"/>
                </a:lnTo>
                <a:lnTo>
                  <a:pt x="291" y="128"/>
                </a:lnTo>
                <a:lnTo>
                  <a:pt x="225" y="156"/>
                </a:lnTo>
                <a:lnTo>
                  <a:pt x="212" y="136"/>
                </a:lnTo>
                <a:lnTo>
                  <a:pt x="186" y="124"/>
                </a:lnTo>
                <a:lnTo>
                  <a:pt x="177" y="112"/>
                </a:lnTo>
                <a:lnTo>
                  <a:pt x="164" y="116"/>
                </a:lnTo>
                <a:lnTo>
                  <a:pt x="133" y="112"/>
                </a:lnTo>
                <a:lnTo>
                  <a:pt x="125" y="100"/>
                </a:lnTo>
                <a:lnTo>
                  <a:pt x="76" y="112"/>
                </a:lnTo>
                <a:lnTo>
                  <a:pt x="68" y="100"/>
                </a:lnTo>
                <a:lnTo>
                  <a:pt x="46" y="116"/>
                </a:lnTo>
                <a:lnTo>
                  <a:pt x="10" y="124"/>
                </a:lnTo>
                <a:lnTo>
                  <a:pt x="15" y="100"/>
                </a:lnTo>
                <a:lnTo>
                  <a:pt x="0" y="67"/>
                </a:lnTo>
                <a:lnTo>
                  <a:pt x="10" y="57"/>
                </a:lnTo>
                <a:lnTo>
                  <a:pt x="230" y="24"/>
                </a:lnTo>
                <a:lnTo>
                  <a:pt x="243" y="48"/>
                </a:lnTo>
                <a:lnTo>
                  <a:pt x="492" y="20"/>
                </a:lnTo>
                <a:lnTo>
                  <a:pt x="505" y="32"/>
                </a:lnTo>
                <a:lnTo>
                  <a:pt x="514" y="32"/>
                </a:lnTo>
                <a:lnTo>
                  <a:pt x="518" y="0"/>
                </a:lnTo>
                <a:lnTo>
                  <a:pt x="536" y="8"/>
                </a:lnTo>
                <a:lnTo>
                  <a:pt x="558" y="16"/>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76" name="Freeform 223"/>
          <p:cNvSpPr>
            <a:spLocks/>
          </p:cNvSpPr>
          <p:nvPr/>
        </p:nvSpPr>
        <p:spPr bwMode="gray">
          <a:xfrm rot="21117057">
            <a:off x="5972487" y="3964758"/>
            <a:ext cx="489304" cy="771525"/>
          </a:xfrm>
          <a:custGeom>
            <a:avLst/>
            <a:gdLst>
              <a:gd name="T0" fmla="*/ 2 w 1045"/>
              <a:gd name="T1" fmla="*/ 477 h 1597"/>
              <a:gd name="T2" fmla="*/ 0 w 1045"/>
              <a:gd name="T3" fmla="*/ 308 h 1597"/>
              <a:gd name="T4" fmla="*/ 43 w 1045"/>
              <a:gd name="T5" fmla="*/ 1 h 1597"/>
              <a:gd name="T6" fmla="*/ 266 w 1045"/>
              <a:gd name="T7" fmla="*/ 0 h 1597"/>
              <a:gd name="T8" fmla="*/ 317 w 1045"/>
              <a:gd name="T9" fmla="*/ 295 h 1597"/>
              <a:gd name="T10" fmla="*/ 308 w 1045"/>
              <a:gd name="T11" fmla="*/ 335 h 1597"/>
              <a:gd name="T12" fmla="*/ 302 w 1045"/>
              <a:gd name="T13" fmla="*/ 379 h 1597"/>
              <a:gd name="T14" fmla="*/ 318 w 1045"/>
              <a:gd name="T15" fmla="*/ 419 h 1597"/>
              <a:gd name="T16" fmla="*/ 92 w 1045"/>
              <a:gd name="T17" fmla="*/ 418 h 1597"/>
              <a:gd name="T18" fmla="*/ 84 w 1045"/>
              <a:gd name="T19" fmla="*/ 430 h 1597"/>
              <a:gd name="T20" fmla="*/ 93 w 1045"/>
              <a:gd name="T21" fmla="*/ 460 h 1597"/>
              <a:gd name="T22" fmla="*/ 85 w 1045"/>
              <a:gd name="T23" fmla="*/ 486 h 1597"/>
              <a:gd name="T24" fmla="*/ 54 w 1045"/>
              <a:gd name="T25" fmla="*/ 485 h 1597"/>
              <a:gd name="T26" fmla="*/ 48 w 1045"/>
              <a:gd name="T27" fmla="*/ 468 h 1597"/>
              <a:gd name="T28" fmla="*/ 46 w 1045"/>
              <a:gd name="T29" fmla="*/ 455 h 1597"/>
              <a:gd name="T30" fmla="*/ 38 w 1045"/>
              <a:gd name="T31" fmla="*/ 449 h 1597"/>
              <a:gd name="T32" fmla="*/ 28 w 1045"/>
              <a:gd name="T33" fmla="*/ 453 h 1597"/>
              <a:gd name="T34" fmla="*/ 24 w 1045"/>
              <a:gd name="T35" fmla="*/ 475 h 1597"/>
              <a:gd name="T36" fmla="*/ 15 w 1045"/>
              <a:gd name="T37" fmla="*/ 479 h 1597"/>
              <a:gd name="T38" fmla="*/ 2 w 1045"/>
              <a:gd name="T39" fmla="*/ 477 h 15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5"/>
              <a:gd name="T61" fmla="*/ 0 h 1597"/>
              <a:gd name="T62" fmla="*/ 1045 w 1045"/>
              <a:gd name="T63" fmla="*/ 1597 h 15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5" h="1597">
                <a:moveTo>
                  <a:pt x="7" y="1567"/>
                </a:moveTo>
                <a:lnTo>
                  <a:pt x="0" y="1011"/>
                </a:lnTo>
                <a:lnTo>
                  <a:pt x="142" y="3"/>
                </a:lnTo>
                <a:lnTo>
                  <a:pt x="874" y="0"/>
                </a:lnTo>
                <a:lnTo>
                  <a:pt x="1043" y="971"/>
                </a:lnTo>
                <a:lnTo>
                  <a:pt x="1011" y="1101"/>
                </a:lnTo>
                <a:lnTo>
                  <a:pt x="991" y="1245"/>
                </a:lnTo>
                <a:lnTo>
                  <a:pt x="1045" y="1376"/>
                </a:lnTo>
                <a:lnTo>
                  <a:pt x="301" y="1375"/>
                </a:lnTo>
                <a:lnTo>
                  <a:pt x="277" y="1414"/>
                </a:lnTo>
                <a:lnTo>
                  <a:pt x="307" y="1510"/>
                </a:lnTo>
                <a:lnTo>
                  <a:pt x="280" y="1597"/>
                </a:lnTo>
                <a:lnTo>
                  <a:pt x="178" y="1594"/>
                </a:lnTo>
                <a:lnTo>
                  <a:pt x="157" y="1537"/>
                </a:lnTo>
                <a:lnTo>
                  <a:pt x="151" y="1495"/>
                </a:lnTo>
                <a:lnTo>
                  <a:pt x="124" y="1474"/>
                </a:lnTo>
                <a:lnTo>
                  <a:pt x="91" y="1489"/>
                </a:lnTo>
                <a:lnTo>
                  <a:pt x="79" y="1561"/>
                </a:lnTo>
                <a:lnTo>
                  <a:pt x="49" y="1573"/>
                </a:lnTo>
                <a:lnTo>
                  <a:pt x="7" y="1567"/>
                </a:lnTo>
                <a:close/>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77" name="Freeform 31"/>
          <p:cNvSpPr>
            <a:spLocks/>
          </p:cNvSpPr>
          <p:nvPr/>
        </p:nvSpPr>
        <p:spPr bwMode="gray">
          <a:xfrm>
            <a:off x="1391794" y="2591568"/>
            <a:ext cx="1072471" cy="1766888"/>
          </a:xfrm>
          <a:custGeom>
            <a:avLst/>
            <a:gdLst>
              <a:gd name="T0" fmla="*/ 66 w 637"/>
              <a:gd name="T1" fmla="*/ 0 h 1113"/>
              <a:gd name="T2" fmla="*/ 376 w 637"/>
              <a:gd name="T3" fmla="*/ 80 h 1113"/>
              <a:gd name="T4" fmla="*/ 315 w 637"/>
              <a:gd name="T5" fmla="*/ 380 h 1113"/>
              <a:gd name="T6" fmla="*/ 683 w 637"/>
              <a:gd name="T7" fmla="*/ 872 h 1113"/>
              <a:gd name="T8" fmla="*/ 678 w 637"/>
              <a:gd name="T9" fmla="*/ 920 h 1113"/>
              <a:gd name="T10" fmla="*/ 696 w 637"/>
              <a:gd name="T11" fmla="*/ 960 h 1113"/>
              <a:gd name="T12" fmla="*/ 674 w 637"/>
              <a:gd name="T13" fmla="*/ 980 h 1113"/>
              <a:gd name="T14" fmla="*/ 657 w 637"/>
              <a:gd name="T15" fmla="*/ 1024 h 1113"/>
              <a:gd name="T16" fmla="*/ 635 w 637"/>
              <a:gd name="T17" fmla="*/ 1064 h 1113"/>
              <a:gd name="T18" fmla="*/ 657 w 637"/>
              <a:gd name="T19" fmla="*/ 1080 h 1113"/>
              <a:gd name="T20" fmla="*/ 635 w 637"/>
              <a:gd name="T21" fmla="*/ 1112 h 1113"/>
              <a:gd name="T22" fmla="*/ 425 w 637"/>
              <a:gd name="T23" fmla="*/ 1096 h 1113"/>
              <a:gd name="T24" fmla="*/ 411 w 637"/>
              <a:gd name="T25" fmla="*/ 1048 h 1113"/>
              <a:gd name="T26" fmla="*/ 390 w 637"/>
              <a:gd name="T27" fmla="*/ 992 h 1113"/>
              <a:gd name="T28" fmla="*/ 355 w 637"/>
              <a:gd name="T29" fmla="*/ 960 h 1113"/>
              <a:gd name="T30" fmla="*/ 324 w 637"/>
              <a:gd name="T31" fmla="*/ 952 h 1113"/>
              <a:gd name="T32" fmla="*/ 324 w 637"/>
              <a:gd name="T33" fmla="*/ 940 h 1113"/>
              <a:gd name="T34" fmla="*/ 293 w 637"/>
              <a:gd name="T35" fmla="*/ 916 h 1113"/>
              <a:gd name="T36" fmla="*/ 249 w 637"/>
              <a:gd name="T37" fmla="*/ 904 h 1113"/>
              <a:gd name="T38" fmla="*/ 232 w 637"/>
              <a:gd name="T39" fmla="*/ 872 h 1113"/>
              <a:gd name="T40" fmla="*/ 201 w 637"/>
              <a:gd name="T41" fmla="*/ 864 h 1113"/>
              <a:gd name="T42" fmla="*/ 158 w 637"/>
              <a:gd name="T43" fmla="*/ 828 h 1113"/>
              <a:gd name="T44" fmla="*/ 175 w 637"/>
              <a:gd name="T45" fmla="*/ 780 h 1113"/>
              <a:gd name="T46" fmla="*/ 105 w 637"/>
              <a:gd name="T47" fmla="*/ 600 h 1113"/>
              <a:gd name="T48" fmla="*/ 118 w 637"/>
              <a:gd name="T49" fmla="*/ 600 h 1113"/>
              <a:gd name="T50" fmla="*/ 118 w 637"/>
              <a:gd name="T51" fmla="*/ 576 h 1113"/>
              <a:gd name="T52" fmla="*/ 96 w 637"/>
              <a:gd name="T53" fmla="*/ 568 h 1113"/>
              <a:gd name="T54" fmla="*/ 70 w 637"/>
              <a:gd name="T55" fmla="*/ 480 h 1113"/>
              <a:gd name="T56" fmla="*/ 83 w 637"/>
              <a:gd name="T57" fmla="*/ 476 h 1113"/>
              <a:gd name="T58" fmla="*/ 105 w 637"/>
              <a:gd name="T59" fmla="*/ 492 h 1113"/>
              <a:gd name="T60" fmla="*/ 92 w 637"/>
              <a:gd name="T61" fmla="*/ 460 h 1113"/>
              <a:gd name="T62" fmla="*/ 144 w 637"/>
              <a:gd name="T63" fmla="*/ 448 h 1113"/>
              <a:gd name="T64" fmla="*/ 127 w 637"/>
              <a:gd name="T65" fmla="*/ 432 h 1113"/>
              <a:gd name="T66" fmla="*/ 96 w 637"/>
              <a:gd name="T67" fmla="*/ 436 h 1113"/>
              <a:gd name="T68" fmla="*/ 79 w 637"/>
              <a:gd name="T69" fmla="*/ 452 h 1113"/>
              <a:gd name="T70" fmla="*/ 39 w 637"/>
              <a:gd name="T71" fmla="*/ 400 h 1113"/>
              <a:gd name="T72" fmla="*/ 22 w 637"/>
              <a:gd name="T73" fmla="*/ 360 h 1113"/>
              <a:gd name="T74" fmla="*/ 18 w 637"/>
              <a:gd name="T75" fmla="*/ 320 h 1113"/>
              <a:gd name="T76" fmla="*/ 18 w 637"/>
              <a:gd name="T77" fmla="*/ 244 h 1113"/>
              <a:gd name="T78" fmla="*/ 9 w 637"/>
              <a:gd name="T79" fmla="*/ 224 h 1113"/>
              <a:gd name="T80" fmla="*/ 0 w 637"/>
              <a:gd name="T81" fmla="*/ 180 h 1113"/>
              <a:gd name="T82" fmla="*/ 9 w 637"/>
              <a:gd name="T83" fmla="*/ 148 h 1113"/>
              <a:gd name="T84" fmla="*/ 18 w 637"/>
              <a:gd name="T85" fmla="*/ 116 h 1113"/>
              <a:gd name="T86" fmla="*/ 35 w 637"/>
              <a:gd name="T87" fmla="*/ 96 h 1113"/>
              <a:gd name="T88" fmla="*/ 31 w 637"/>
              <a:gd name="T89" fmla="*/ 68 h 1113"/>
              <a:gd name="T90" fmla="*/ 57 w 637"/>
              <a:gd name="T91" fmla="*/ 52 h 1113"/>
              <a:gd name="T92" fmla="*/ 66 w 637"/>
              <a:gd name="T93" fmla="*/ 0 h 1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7"/>
              <a:gd name="T142" fmla="*/ 0 h 1113"/>
              <a:gd name="T143" fmla="*/ 637 w 637"/>
              <a:gd name="T144" fmla="*/ 1113 h 1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7" h="1113">
                <a:moveTo>
                  <a:pt x="60" y="0"/>
                </a:moveTo>
                <a:lnTo>
                  <a:pt x="344" y="80"/>
                </a:lnTo>
                <a:lnTo>
                  <a:pt x="288" y="380"/>
                </a:lnTo>
                <a:lnTo>
                  <a:pt x="624" y="872"/>
                </a:lnTo>
                <a:lnTo>
                  <a:pt x="620" y="920"/>
                </a:lnTo>
                <a:lnTo>
                  <a:pt x="636" y="960"/>
                </a:lnTo>
                <a:lnTo>
                  <a:pt x="616" y="980"/>
                </a:lnTo>
                <a:lnTo>
                  <a:pt x="600" y="1024"/>
                </a:lnTo>
                <a:lnTo>
                  <a:pt x="580" y="1064"/>
                </a:lnTo>
                <a:lnTo>
                  <a:pt x="600" y="1080"/>
                </a:lnTo>
                <a:lnTo>
                  <a:pt x="580" y="1112"/>
                </a:lnTo>
                <a:lnTo>
                  <a:pt x="388" y="1096"/>
                </a:lnTo>
                <a:lnTo>
                  <a:pt x="376" y="1048"/>
                </a:lnTo>
                <a:lnTo>
                  <a:pt x="356" y="992"/>
                </a:lnTo>
                <a:lnTo>
                  <a:pt x="324" y="960"/>
                </a:lnTo>
                <a:lnTo>
                  <a:pt x="296" y="952"/>
                </a:lnTo>
                <a:lnTo>
                  <a:pt x="296" y="940"/>
                </a:lnTo>
                <a:lnTo>
                  <a:pt x="268" y="916"/>
                </a:lnTo>
                <a:lnTo>
                  <a:pt x="228" y="904"/>
                </a:lnTo>
                <a:lnTo>
                  <a:pt x="212" y="872"/>
                </a:lnTo>
                <a:lnTo>
                  <a:pt x="184" y="864"/>
                </a:lnTo>
                <a:lnTo>
                  <a:pt x="144" y="828"/>
                </a:lnTo>
                <a:lnTo>
                  <a:pt x="160" y="780"/>
                </a:lnTo>
                <a:lnTo>
                  <a:pt x="96" y="600"/>
                </a:lnTo>
                <a:lnTo>
                  <a:pt x="108" y="600"/>
                </a:lnTo>
                <a:lnTo>
                  <a:pt x="108" y="576"/>
                </a:lnTo>
                <a:lnTo>
                  <a:pt x="88" y="568"/>
                </a:lnTo>
                <a:lnTo>
                  <a:pt x="64" y="480"/>
                </a:lnTo>
                <a:lnTo>
                  <a:pt x="76" y="476"/>
                </a:lnTo>
                <a:lnTo>
                  <a:pt x="96" y="492"/>
                </a:lnTo>
                <a:lnTo>
                  <a:pt x="84" y="460"/>
                </a:lnTo>
                <a:lnTo>
                  <a:pt x="132" y="448"/>
                </a:lnTo>
                <a:lnTo>
                  <a:pt x="116" y="432"/>
                </a:lnTo>
                <a:lnTo>
                  <a:pt x="88" y="436"/>
                </a:lnTo>
                <a:lnTo>
                  <a:pt x="72" y="452"/>
                </a:lnTo>
                <a:lnTo>
                  <a:pt x="36" y="400"/>
                </a:lnTo>
                <a:lnTo>
                  <a:pt x="20" y="360"/>
                </a:lnTo>
                <a:lnTo>
                  <a:pt x="16" y="320"/>
                </a:lnTo>
                <a:lnTo>
                  <a:pt x="16" y="244"/>
                </a:lnTo>
                <a:lnTo>
                  <a:pt x="8" y="224"/>
                </a:lnTo>
                <a:lnTo>
                  <a:pt x="0" y="180"/>
                </a:lnTo>
                <a:lnTo>
                  <a:pt x="8" y="148"/>
                </a:lnTo>
                <a:lnTo>
                  <a:pt x="16" y="116"/>
                </a:lnTo>
                <a:lnTo>
                  <a:pt x="32" y="96"/>
                </a:lnTo>
                <a:lnTo>
                  <a:pt x="28" y="68"/>
                </a:lnTo>
                <a:lnTo>
                  <a:pt x="52" y="52"/>
                </a:lnTo>
                <a:lnTo>
                  <a:pt x="60" y="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78" name="Freeform 32"/>
          <p:cNvSpPr>
            <a:spLocks/>
          </p:cNvSpPr>
          <p:nvPr/>
        </p:nvSpPr>
        <p:spPr bwMode="gray">
          <a:xfrm>
            <a:off x="1876483" y="2718568"/>
            <a:ext cx="815508" cy="1258888"/>
          </a:xfrm>
          <a:custGeom>
            <a:avLst/>
            <a:gdLst>
              <a:gd name="T0" fmla="*/ 61 w 485"/>
              <a:gd name="T1" fmla="*/ 0 h 793"/>
              <a:gd name="T2" fmla="*/ 0 w 485"/>
              <a:gd name="T3" fmla="*/ 300 h 793"/>
              <a:gd name="T4" fmla="*/ 367 w 485"/>
              <a:gd name="T5" fmla="*/ 792 h 793"/>
              <a:gd name="T6" fmla="*/ 367 w 485"/>
              <a:gd name="T7" fmla="*/ 692 h 793"/>
              <a:gd name="T8" fmla="*/ 380 w 485"/>
              <a:gd name="T9" fmla="*/ 672 h 793"/>
              <a:gd name="T10" fmla="*/ 398 w 485"/>
              <a:gd name="T11" fmla="*/ 672 h 793"/>
              <a:gd name="T12" fmla="*/ 407 w 485"/>
              <a:gd name="T13" fmla="*/ 692 h 793"/>
              <a:gd name="T14" fmla="*/ 433 w 485"/>
              <a:gd name="T15" fmla="*/ 680 h 793"/>
              <a:gd name="T16" fmla="*/ 441 w 485"/>
              <a:gd name="T17" fmla="*/ 604 h 793"/>
              <a:gd name="T18" fmla="*/ 529 w 485"/>
              <a:gd name="T19" fmla="*/ 88 h 793"/>
              <a:gd name="T20" fmla="*/ 293 w 485"/>
              <a:gd name="T21" fmla="*/ 48 h 793"/>
              <a:gd name="T22" fmla="*/ 61 w 485"/>
              <a:gd name="T23" fmla="*/ 0 h 7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5"/>
              <a:gd name="T37" fmla="*/ 0 h 793"/>
              <a:gd name="T38" fmla="*/ 485 w 485"/>
              <a:gd name="T39" fmla="*/ 793 h 7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5" h="793">
                <a:moveTo>
                  <a:pt x="56" y="0"/>
                </a:moveTo>
                <a:lnTo>
                  <a:pt x="0" y="300"/>
                </a:lnTo>
                <a:lnTo>
                  <a:pt x="336" y="792"/>
                </a:lnTo>
                <a:lnTo>
                  <a:pt x="336" y="692"/>
                </a:lnTo>
                <a:lnTo>
                  <a:pt x="348" y="672"/>
                </a:lnTo>
                <a:lnTo>
                  <a:pt x="364" y="672"/>
                </a:lnTo>
                <a:lnTo>
                  <a:pt x="372" y="692"/>
                </a:lnTo>
                <a:lnTo>
                  <a:pt x="396" y="680"/>
                </a:lnTo>
                <a:lnTo>
                  <a:pt x="404" y="604"/>
                </a:lnTo>
                <a:lnTo>
                  <a:pt x="484" y="88"/>
                </a:lnTo>
                <a:lnTo>
                  <a:pt x="268" y="48"/>
                </a:lnTo>
                <a:lnTo>
                  <a:pt x="56" y="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79" name="Freeform 33"/>
          <p:cNvSpPr>
            <a:spLocks/>
          </p:cNvSpPr>
          <p:nvPr/>
        </p:nvSpPr>
        <p:spPr bwMode="gray">
          <a:xfrm>
            <a:off x="2556585" y="2858268"/>
            <a:ext cx="713954" cy="884238"/>
          </a:xfrm>
          <a:custGeom>
            <a:avLst/>
            <a:gdLst>
              <a:gd name="T0" fmla="*/ 87 w 425"/>
              <a:gd name="T1" fmla="*/ 0 h 557"/>
              <a:gd name="T2" fmla="*/ 0 w 425"/>
              <a:gd name="T3" fmla="*/ 516 h 557"/>
              <a:gd name="T4" fmla="*/ 428 w 425"/>
              <a:gd name="T5" fmla="*/ 556 h 557"/>
              <a:gd name="T6" fmla="*/ 463 w 425"/>
              <a:gd name="T7" fmla="*/ 144 h 557"/>
              <a:gd name="T8" fmla="*/ 310 w 425"/>
              <a:gd name="T9" fmla="*/ 132 h 557"/>
              <a:gd name="T10" fmla="*/ 319 w 425"/>
              <a:gd name="T11" fmla="*/ 40 h 557"/>
              <a:gd name="T12" fmla="*/ 87 w 425"/>
              <a:gd name="T13" fmla="*/ 0 h 557"/>
              <a:gd name="T14" fmla="*/ 0 60000 65536"/>
              <a:gd name="T15" fmla="*/ 0 60000 65536"/>
              <a:gd name="T16" fmla="*/ 0 60000 65536"/>
              <a:gd name="T17" fmla="*/ 0 60000 65536"/>
              <a:gd name="T18" fmla="*/ 0 60000 65536"/>
              <a:gd name="T19" fmla="*/ 0 60000 65536"/>
              <a:gd name="T20" fmla="*/ 0 60000 65536"/>
              <a:gd name="T21" fmla="*/ 0 w 425"/>
              <a:gd name="T22" fmla="*/ 0 h 557"/>
              <a:gd name="T23" fmla="*/ 425 w 425"/>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5" h="557">
                <a:moveTo>
                  <a:pt x="80" y="0"/>
                </a:moveTo>
                <a:lnTo>
                  <a:pt x="0" y="516"/>
                </a:lnTo>
                <a:lnTo>
                  <a:pt x="392" y="556"/>
                </a:lnTo>
                <a:lnTo>
                  <a:pt x="424" y="144"/>
                </a:lnTo>
                <a:lnTo>
                  <a:pt x="284" y="132"/>
                </a:lnTo>
                <a:lnTo>
                  <a:pt x="292" y="40"/>
                </a:lnTo>
                <a:lnTo>
                  <a:pt x="80" y="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0" name="Freeform 34"/>
          <p:cNvSpPr>
            <a:spLocks/>
          </p:cNvSpPr>
          <p:nvPr/>
        </p:nvSpPr>
        <p:spPr bwMode="gray">
          <a:xfrm>
            <a:off x="3215147" y="3086868"/>
            <a:ext cx="924756" cy="706438"/>
          </a:xfrm>
          <a:custGeom>
            <a:avLst/>
            <a:gdLst>
              <a:gd name="T0" fmla="*/ 0 w 549"/>
              <a:gd name="T1" fmla="*/ 412 h 445"/>
              <a:gd name="T2" fmla="*/ 512 w 549"/>
              <a:gd name="T3" fmla="*/ 444 h 445"/>
              <a:gd name="T4" fmla="*/ 600 w 549"/>
              <a:gd name="T5" fmla="*/ 440 h 445"/>
              <a:gd name="T6" fmla="*/ 600 w 549"/>
              <a:gd name="T7" fmla="*/ 28 h 445"/>
              <a:gd name="T8" fmla="*/ 451 w 549"/>
              <a:gd name="T9" fmla="*/ 28 h 445"/>
              <a:gd name="T10" fmla="*/ 35 w 549"/>
              <a:gd name="T11" fmla="*/ 0 h 445"/>
              <a:gd name="T12" fmla="*/ 0 w 549"/>
              <a:gd name="T13" fmla="*/ 412 h 445"/>
              <a:gd name="T14" fmla="*/ 0 60000 65536"/>
              <a:gd name="T15" fmla="*/ 0 60000 65536"/>
              <a:gd name="T16" fmla="*/ 0 60000 65536"/>
              <a:gd name="T17" fmla="*/ 0 60000 65536"/>
              <a:gd name="T18" fmla="*/ 0 60000 65536"/>
              <a:gd name="T19" fmla="*/ 0 60000 65536"/>
              <a:gd name="T20" fmla="*/ 0 60000 65536"/>
              <a:gd name="T21" fmla="*/ 0 w 549"/>
              <a:gd name="T22" fmla="*/ 0 h 445"/>
              <a:gd name="T23" fmla="*/ 549 w 549"/>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445">
                <a:moveTo>
                  <a:pt x="0" y="412"/>
                </a:moveTo>
                <a:lnTo>
                  <a:pt x="468" y="444"/>
                </a:lnTo>
                <a:lnTo>
                  <a:pt x="548" y="440"/>
                </a:lnTo>
                <a:lnTo>
                  <a:pt x="548" y="28"/>
                </a:lnTo>
                <a:lnTo>
                  <a:pt x="412" y="28"/>
                </a:lnTo>
                <a:lnTo>
                  <a:pt x="32" y="0"/>
                </a:lnTo>
                <a:lnTo>
                  <a:pt x="0" y="41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1" name="Freeform 35"/>
          <p:cNvSpPr>
            <a:spLocks/>
          </p:cNvSpPr>
          <p:nvPr/>
        </p:nvSpPr>
        <p:spPr bwMode="gray">
          <a:xfrm>
            <a:off x="4002958" y="3753618"/>
            <a:ext cx="1140172" cy="534988"/>
          </a:xfrm>
          <a:custGeom>
            <a:avLst/>
            <a:gdLst>
              <a:gd name="T0" fmla="*/ 87 w 678"/>
              <a:gd name="T1" fmla="*/ 20 h 337"/>
              <a:gd name="T2" fmla="*/ 0 w 678"/>
              <a:gd name="T3" fmla="*/ 24 h 337"/>
              <a:gd name="T4" fmla="*/ 0 w 678"/>
              <a:gd name="T5" fmla="*/ 64 h 337"/>
              <a:gd name="T6" fmla="*/ 262 w 678"/>
              <a:gd name="T7" fmla="*/ 72 h 337"/>
              <a:gd name="T8" fmla="*/ 267 w 678"/>
              <a:gd name="T9" fmla="*/ 276 h 337"/>
              <a:gd name="T10" fmla="*/ 284 w 678"/>
              <a:gd name="T11" fmla="*/ 288 h 337"/>
              <a:gd name="T12" fmla="*/ 306 w 678"/>
              <a:gd name="T13" fmla="*/ 280 h 337"/>
              <a:gd name="T14" fmla="*/ 332 w 678"/>
              <a:gd name="T15" fmla="*/ 296 h 337"/>
              <a:gd name="T16" fmla="*/ 411 w 678"/>
              <a:gd name="T17" fmla="*/ 312 h 337"/>
              <a:gd name="T18" fmla="*/ 442 w 678"/>
              <a:gd name="T19" fmla="*/ 304 h 337"/>
              <a:gd name="T20" fmla="*/ 481 w 678"/>
              <a:gd name="T21" fmla="*/ 328 h 337"/>
              <a:gd name="T22" fmla="*/ 517 w 678"/>
              <a:gd name="T23" fmla="*/ 320 h 337"/>
              <a:gd name="T24" fmla="*/ 543 w 678"/>
              <a:gd name="T25" fmla="*/ 332 h 337"/>
              <a:gd name="T26" fmla="*/ 574 w 678"/>
              <a:gd name="T27" fmla="*/ 320 h 337"/>
              <a:gd name="T28" fmla="*/ 591 w 678"/>
              <a:gd name="T29" fmla="*/ 336 h 337"/>
              <a:gd name="T30" fmla="*/ 622 w 678"/>
              <a:gd name="T31" fmla="*/ 320 h 337"/>
              <a:gd name="T32" fmla="*/ 705 w 678"/>
              <a:gd name="T33" fmla="*/ 316 h 337"/>
              <a:gd name="T34" fmla="*/ 718 w 678"/>
              <a:gd name="T35" fmla="*/ 332 h 337"/>
              <a:gd name="T36" fmla="*/ 740 w 678"/>
              <a:gd name="T37" fmla="*/ 332 h 337"/>
              <a:gd name="T38" fmla="*/ 740 w 678"/>
              <a:gd name="T39" fmla="*/ 160 h 337"/>
              <a:gd name="T40" fmla="*/ 727 w 678"/>
              <a:gd name="T41" fmla="*/ 48 h 337"/>
              <a:gd name="T42" fmla="*/ 718 w 678"/>
              <a:gd name="T43" fmla="*/ 0 h 337"/>
              <a:gd name="T44" fmla="*/ 508 w 678"/>
              <a:gd name="T45" fmla="*/ 20 h 337"/>
              <a:gd name="T46" fmla="*/ 87 w 678"/>
              <a:gd name="T47" fmla="*/ 20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8"/>
              <a:gd name="T73" fmla="*/ 0 h 337"/>
              <a:gd name="T74" fmla="*/ 678 w 678"/>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8" h="337">
                <a:moveTo>
                  <a:pt x="80" y="20"/>
                </a:moveTo>
                <a:lnTo>
                  <a:pt x="0" y="24"/>
                </a:lnTo>
                <a:lnTo>
                  <a:pt x="0" y="64"/>
                </a:lnTo>
                <a:lnTo>
                  <a:pt x="240" y="72"/>
                </a:lnTo>
                <a:lnTo>
                  <a:pt x="244" y="276"/>
                </a:lnTo>
                <a:lnTo>
                  <a:pt x="260" y="288"/>
                </a:lnTo>
                <a:lnTo>
                  <a:pt x="280" y="280"/>
                </a:lnTo>
                <a:lnTo>
                  <a:pt x="304" y="296"/>
                </a:lnTo>
                <a:lnTo>
                  <a:pt x="376" y="312"/>
                </a:lnTo>
                <a:lnTo>
                  <a:pt x="404" y="304"/>
                </a:lnTo>
                <a:lnTo>
                  <a:pt x="440" y="328"/>
                </a:lnTo>
                <a:lnTo>
                  <a:pt x="473" y="320"/>
                </a:lnTo>
                <a:lnTo>
                  <a:pt x="497" y="332"/>
                </a:lnTo>
                <a:lnTo>
                  <a:pt x="525" y="320"/>
                </a:lnTo>
                <a:lnTo>
                  <a:pt x="541" y="336"/>
                </a:lnTo>
                <a:lnTo>
                  <a:pt x="569" y="320"/>
                </a:lnTo>
                <a:lnTo>
                  <a:pt x="645" y="316"/>
                </a:lnTo>
                <a:lnTo>
                  <a:pt x="657" y="332"/>
                </a:lnTo>
                <a:lnTo>
                  <a:pt x="677" y="332"/>
                </a:lnTo>
                <a:lnTo>
                  <a:pt x="677" y="160"/>
                </a:lnTo>
                <a:lnTo>
                  <a:pt x="665" y="48"/>
                </a:lnTo>
                <a:lnTo>
                  <a:pt x="657" y="0"/>
                </a:lnTo>
                <a:lnTo>
                  <a:pt x="465" y="20"/>
                </a:lnTo>
                <a:lnTo>
                  <a:pt x="80" y="2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2" name="Freeform 36"/>
          <p:cNvSpPr>
            <a:spLocks/>
          </p:cNvSpPr>
          <p:nvPr/>
        </p:nvSpPr>
        <p:spPr bwMode="gray">
          <a:xfrm>
            <a:off x="1728768" y="1523181"/>
            <a:ext cx="855514" cy="649288"/>
          </a:xfrm>
          <a:custGeom>
            <a:avLst/>
            <a:gdLst>
              <a:gd name="T0" fmla="*/ 170 w 509"/>
              <a:gd name="T1" fmla="*/ 0 h 409"/>
              <a:gd name="T2" fmla="*/ 363 w 509"/>
              <a:gd name="T3" fmla="*/ 48 h 409"/>
              <a:gd name="T4" fmla="*/ 555 w 509"/>
              <a:gd name="T5" fmla="*/ 96 h 409"/>
              <a:gd name="T6" fmla="*/ 494 w 509"/>
              <a:gd name="T7" fmla="*/ 348 h 409"/>
              <a:gd name="T8" fmla="*/ 498 w 509"/>
              <a:gd name="T9" fmla="*/ 372 h 409"/>
              <a:gd name="T10" fmla="*/ 489 w 509"/>
              <a:gd name="T11" fmla="*/ 408 h 409"/>
              <a:gd name="T12" fmla="*/ 371 w 509"/>
              <a:gd name="T13" fmla="*/ 372 h 409"/>
              <a:gd name="T14" fmla="*/ 358 w 509"/>
              <a:gd name="T15" fmla="*/ 376 h 409"/>
              <a:gd name="T16" fmla="*/ 175 w 509"/>
              <a:gd name="T17" fmla="*/ 360 h 409"/>
              <a:gd name="T18" fmla="*/ 157 w 509"/>
              <a:gd name="T19" fmla="*/ 348 h 409"/>
              <a:gd name="T20" fmla="*/ 83 w 509"/>
              <a:gd name="T21" fmla="*/ 340 h 409"/>
              <a:gd name="T22" fmla="*/ 70 w 509"/>
              <a:gd name="T23" fmla="*/ 316 h 409"/>
              <a:gd name="T24" fmla="*/ 61 w 509"/>
              <a:gd name="T25" fmla="*/ 284 h 409"/>
              <a:gd name="T26" fmla="*/ 17 w 509"/>
              <a:gd name="T27" fmla="*/ 264 h 409"/>
              <a:gd name="T28" fmla="*/ 0 w 509"/>
              <a:gd name="T29" fmla="*/ 244 h 409"/>
              <a:gd name="T30" fmla="*/ 0 w 509"/>
              <a:gd name="T31" fmla="*/ 208 h 409"/>
              <a:gd name="T32" fmla="*/ 13 w 509"/>
              <a:gd name="T33" fmla="*/ 196 h 409"/>
              <a:gd name="T34" fmla="*/ 4 w 509"/>
              <a:gd name="T35" fmla="*/ 176 h 409"/>
              <a:gd name="T36" fmla="*/ 26 w 509"/>
              <a:gd name="T37" fmla="*/ 176 h 409"/>
              <a:gd name="T38" fmla="*/ 9 w 509"/>
              <a:gd name="T39" fmla="*/ 152 h 409"/>
              <a:gd name="T40" fmla="*/ 4 w 509"/>
              <a:gd name="T41" fmla="*/ 68 h 409"/>
              <a:gd name="T42" fmla="*/ 17 w 509"/>
              <a:gd name="T43" fmla="*/ 28 h 409"/>
              <a:gd name="T44" fmla="*/ 79 w 509"/>
              <a:gd name="T45" fmla="*/ 68 h 409"/>
              <a:gd name="T46" fmla="*/ 122 w 509"/>
              <a:gd name="T47" fmla="*/ 84 h 409"/>
              <a:gd name="T48" fmla="*/ 140 w 509"/>
              <a:gd name="T49" fmla="*/ 104 h 409"/>
              <a:gd name="T50" fmla="*/ 127 w 509"/>
              <a:gd name="T51" fmla="*/ 124 h 409"/>
              <a:gd name="T52" fmla="*/ 105 w 509"/>
              <a:gd name="T53" fmla="*/ 140 h 409"/>
              <a:gd name="T54" fmla="*/ 140 w 509"/>
              <a:gd name="T55" fmla="*/ 140 h 409"/>
              <a:gd name="T56" fmla="*/ 131 w 509"/>
              <a:gd name="T57" fmla="*/ 164 h 409"/>
              <a:gd name="T58" fmla="*/ 96 w 509"/>
              <a:gd name="T59" fmla="*/ 168 h 409"/>
              <a:gd name="T60" fmla="*/ 96 w 509"/>
              <a:gd name="T61" fmla="*/ 184 h 409"/>
              <a:gd name="T62" fmla="*/ 140 w 509"/>
              <a:gd name="T63" fmla="*/ 168 h 409"/>
              <a:gd name="T64" fmla="*/ 157 w 509"/>
              <a:gd name="T65" fmla="*/ 136 h 409"/>
              <a:gd name="T66" fmla="*/ 179 w 509"/>
              <a:gd name="T67" fmla="*/ 100 h 409"/>
              <a:gd name="T68" fmla="*/ 188 w 509"/>
              <a:gd name="T69" fmla="*/ 48 h 409"/>
              <a:gd name="T70" fmla="*/ 170 w 509"/>
              <a:gd name="T71" fmla="*/ 0 h 4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9"/>
              <a:gd name="T109" fmla="*/ 0 h 409"/>
              <a:gd name="T110" fmla="*/ 509 w 509"/>
              <a:gd name="T111" fmla="*/ 409 h 4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9" h="409">
                <a:moveTo>
                  <a:pt x="156" y="0"/>
                </a:moveTo>
                <a:lnTo>
                  <a:pt x="332" y="48"/>
                </a:lnTo>
                <a:lnTo>
                  <a:pt x="508" y="96"/>
                </a:lnTo>
                <a:lnTo>
                  <a:pt x="452" y="348"/>
                </a:lnTo>
                <a:lnTo>
                  <a:pt x="456" y="372"/>
                </a:lnTo>
                <a:lnTo>
                  <a:pt x="448" y="408"/>
                </a:lnTo>
                <a:lnTo>
                  <a:pt x="340" y="372"/>
                </a:lnTo>
                <a:lnTo>
                  <a:pt x="328" y="376"/>
                </a:lnTo>
                <a:lnTo>
                  <a:pt x="160" y="360"/>
                </a:lnTo>
                <a:lnTo>
                  <a:pt x="144" y="348"/>
                </a:lnTo>
                <a:lnTo>
                  <a:pt x="76" y="340"/>
                </a:lnTo>
                <a:lnTo>
                  <a:pt x="64" y="316"/>
                </a:lnTo>
                <a:lnTo>
                  <a:pt x="56" y="284"/>
                </a:lnTo>
                <a:lnTo>
                  <a:pt x="16" y="264"/>
                </a:lnTo>
                <a:lnTo>
                  <a:pt x="0" y="244"/>
                </a:lnTo>
                <a:lnTo>
                  <a:pt x="0" y="208"/>
                </a:lnTo>
                <a:lnTo>
                  <a:pt x="12" y="196"/>
                </a:lnTo>
                <a:lnTo>
                  <a:pt x="4" y="176"/>
                </a:lnTo>
                <a:lnTo>
                  <a:pt x="24" y="176"/>
                </a:lnTo>
                <a:lnTo>
                  <a:pt x="8" y="152"/>
                </a:lnTo>
                <a:lnTo>
                  <a:pt x="4" y="68"/>
                </a:lnTo>
                <a:lnTo>
                  <a:pt x="16" y="28"/>
                </a:lnTo>
                <a:lnTo>
                  <a:pt x="72" y="68"/>
                </a:lnTo>
                <a:lnTo>
                  <a:pt x="112" y="84"/>
                </a:lnTo>
                <a:lnTo>
                  <a:pt x="128" y="104"/>
                </a:lnTo>
                <a:lnTo>
                  <a:pt x="116" y="124"/>
                </a:lnTo>
                <a:lnTo>
                  <a:pt x="96" y="140"/>
                </a:lnTo>
                <a:lnTo>
                  <a:pt x="128" y="140"/>
                </a:lnTo>
                <a:lnTo>
                  <a:pt x="120" y="164"/>
                </a:lnTo>
                <a:lnTo>
                  <a:pt x="88" y="168"/>
                </a:lnTo>
                <a:lnTo>
                  <a:pt x="88" y="184"/>
                </a:lnTo>
                <a:lnTo>
                  <a:pt x="128" y="168"/>
                </a:lnTo>
                <a:lnTo>
                  <a:pt x="144" y="136"/>
                </a:lnTo>
                <a:lnTo>
                  <a:pt x="164" y="100"/>
                </a:lnTo>
                <a:lnTo>
                  <a:pt x="172" y="48"/>
                </a:lnTo>
                <a:lnTo>
                  <a:pt x="156" y="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3" name="Freeform 37"/>
          <p:cNvSpPr>
            <a:spLocks/>
          </p:cNvSpPr>
          <p:nvPr/>
        </p:nvSpPr>
        <p:spPr bwMode="gray">
          <a:xfrm>
            <a:off x="1493348" y="1929581"/>
            <a:ext cx="1003228" cy="866775"/>
          </a:xfrm>
          <a:custGeom>
            <a:avLst/>
            <a:gdLst>
              <a:gd name="T0" fmla="*/ 642 w 597"/>
              <a:gd name="T1" fmla="*/ 152 h 546"/>
              <a:gd name="T2" fmla="*/ 651 w 597"/>
              <a:gd name="T3" fmla="*/ 180 h 546"/>
              <a:gd name="T4" fmla="*/ 642 w 597"/>
              <a:gd name="T5" fmla="*/ 204 h 546"/>
              <a:gd name="T6" fmla="*/ 616 w 597"/>
              <a:gd name="T7" fmla="*/ 248 h 546"/>
              <a:gd name="T8" fmla="*/ 585 w 597"/>
              <a:gd name="T9" fmla="*/ 292 h 546"/>
              <a:gd name="T10" fmla="*/ 585 w 597"/>
              <a:gd name="T11" fmla="*/ 316 h 546"/>
              <a:gd name="T12" fmla="*/ 607 w 597"/>
              <a:gd name="T13" fmla="*/ 336 h 546"/>
              <a:gd name="T14" fmla="*/ 568 w 597"/>
              <a:gd name="T15" fmla="*/ 413 h 546"/>
              <a:gd name="T16" fmla="*/ 542 w 597"/>
              <a:gd name="T17" fmla="*/ 545 h 546"/>
              <a:gd name="T18" fmla="*/ 310 w 597"/>
              <a:gd name="T19" fmla="*/ 497 h 546"/>
              <a:gd name="T20" fmla="*/ 0 w 597"/>
              <a:gd name="T21" fmla="*/ 417 h 546"/>
              <a:gd name="T22" fmla="*/ 0 w 597"/>
              <a:gd name="T23" fmla="*/ 312 h 546"/>
              <a:gd name="T24" fmla="*/ 26 w 597"/>
              <a:gd name="T25" fmla="*/ 268 h 546"/>
              <a:gd name="T26" fmla="*/ 66 w 597"/>
              <a:gd name="T27" fmla="*/ 224 h 546"/>
              <a:gd name="T28" fmla="*/ 70 w 597"/>
              <a:gd name="T29" fmla="*/ 192 h 546"/>
              <a:gd name="T30" fmla="*/ 149 w 597"/>
              <a:gd name="T31" fmla="*/ 0 h 546"/>
              <a:gd name="T32" fmla="*/ 170 w 597"/>
              <a:gd name="T33" fmla="*/ 8 h 546"/>
              <a:gd name="T34" fmla="*/ 214 w 597"/>
              <a:gd name="T35" fmla="*/ 28 h 546"/>
              <a:gd name="T36" fmla="*/ 223 w 597"/>
              <a:gd name="T37" fmla="*/ 60 h 546"/>
              <a:gd name="T38" fmla="*/ 236 w 597"/>
              <a:gd name="T39" fmla="*/ 84 h 546"/>
              <a:gd name="T40" fmla="*/ 310 w 597"/>
              <a:gd name="T41" fmla="*/ 92 h 546"/>
              <a:gd name="T42" fmla="*/ 328 w 597"/>
              <a:gd name="T43" fmla="*/ 104 h 546"/>
              <a:gd name="T44" fmla="*/ 511 w 597"/>
              <a:gd name="T45" fmla="*/ 120 h 546"/>
              <a:gd name="T46" fmla="*/ 524 w 597"/>
              <a:gd name="T47" fmla="*/ 116 h 546"/>
              <a:gd name="T48" fmla="*/ 642 w 597"/>
              <a:gd name="T49" fmla="*/ 152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7"/>
              <a:gd name="T76" fmla="*/ 0 h 546"/>
              <a:gd name="T77" fmla="*/ 597 w 597"/>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7" h="546">
                <a:moveTo>
                  <a:pt x="588" y="152"/>
                </a:moveTo>
                <a:lnTo>
                  <a:pt x="596" y="180"/>
                </a:lnTo>
                <a:lnTo>
                  <a:pt x="588" y="204"/>
                </a:lnTo>
                <a:lnTo>
                  <a:pt x="564" y="248"/>
                </a:lnTo>
                <a:lnTo>
                  <a:pt x="536" y="292"/>
                </a:lnTo>
                <a:lnTo>
                  <a:pt x="536" y="316"/>
                </a:lnTo>
                <a:lnTo>
                  <a:pt x="556" y="336"/>
                </a:lnTo>
                <a:lnTo>
                  <a:pt x="520" y="413"/>
                </a:lnTo>
                <a:lnTo>
                  <a:pt x="496" y="545"/>
                </a:lnTo>
                <a:lnTo>
                  <a:pt x="284" y="497"/>
                </a:lnTo>
                <a:lnTo>
                  <a:pt x="0" y="417"/>
                </a:lnTo>
                <a:lnTo>
                  <a:pt x="0" y="312"/>
                </a:lnTo>
                <a:lnTo>
                  <a:pt x="24" y="268"/>
                </a:lnTo>
                <a:lnTo>
                  <a:pt x="60" y="224"/>
                </a:lnTo>
                <a:lnTo>
                  <a:pt x="64" y="192"/>
                </a:lnTo>
                <a:lnTo>
                  <a:pt x="136" y="0"/>
                </a:lnTo>
                <a:lnTo>
                  <a:pt x="156" y="8"/>
                </a:lnTo>
                <a:lnTo>
                  <a:pt x="196" y="28"/>
                </a:lnTo>
                <a:lnTo>
                  <a:pt x="204" y="60"/>
                </a:lnTo>
                <a:lnTo>
                  <a:pt x="216" y="84"/>
                </a:lnTo>
                <a:lnTo>
                  <a:pt x="284" y="92"/>
                </a:lnTo>
                <a:lnTo>
                  <a:pt x="300" y="104"/>
                </a:lnTo>
                <a:lnTo>
                  <a:pt x="468" y="120"/>
                </a:lnTo>
                <a:lnTo>
                  <a:pt x="480" y="116"/>
                </a:lnTo>
                <a:lnTo>
                  <a:pt x="588" y="15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4" name="Freeform 38"/>
          <p:cNvSpPr>
            <a:spLocks/>
          </p:cNvSpPr>
          <p:nvPr/>
        </p:nvSpPr>
        <p:spPr bwMode="gray">
          <a:xfrm>
            <a:off x="2327320" y="1675583"/>
            <a:ext cx="781657" cy="1247775"/>
          </a:xfrm>
          <a:custGeom>
            <a:avLst/>
            <a:gdLst>
              <a:gd name="T0" fmla="*/ 0 w 465"/>
              <a:gd name="T1" fmla="*/ 705 h 786"/>
              <a:gd name="T2" fmla="*/ 236 w 465"/>
              <a:gd name="T3" fmla="*/ 745 h 786"/>
              <a:gd name="T4" fmla="*/ 468 w 465"/>
              <a:gd name="T5" fmla="*/ 785 h 786"/>
              <a:gd name="T6" fmla="*/ 507 w 465"/>
              <a:gd name="T7" fmla="*/ 521 h 786"/>
              <a:gd name="T8" fmla="*/ 476 w 465"/>
              <a:gd name="T9" fmla="*/ 496 h 786"/>
              <a:gd name="T10" fmla="*/ 441 w 465"/>
              <a:gd name="T11" fmla="*/ 504 h 786"/>
              <a:gd name="T12" fmla="*/ 376 w 465"/>
              <a:gd name="T13" fmla="*/ 484 h 786"/>
              <a:gd name="T14" fmla="*/ 345 w 465"/>
              <a:gd name="T15" fmla="*/ 484 h 786"/>
              <a:gd name="T16" fmla="*/ 332 w 465"/>
              <a:gd name="T17" fmla="*/ 460 h 786"/>
              <a:gd name="T18" fmla="*/ 315 w 465"/>
              <a:gd name="T19" fmla="*/ 384 h 786"/>
              <a:gd name="T20" fmla="*/ 280 w 465"/>
              <a:gd name="T21" fmla="*/ 384 h 786"/>
              <a:gd name="T22" fmla="*/ 275 w 465"/>
              <a:gd name="T23" fmla="*/ 360 h 786"/>
              <a:gd name="T24" fmla="*/ 288 w 465"/>
              <a:gd name="T25" fmla="*/ 336 h 786"/>
              <a:gd name="T26" fmla="*/ 288 w 465"/>
              <a:gd name="T27" fmla="*/ 300 h 786"/>
              <a:gd name="T28" fmla="*/ 271 w 465"/>
              <a:gd name="T29" fmla="*/ 272 h 786"/>
              <a:gd name="T30" fmla="*/ 258 w 465"/>
              <a:gd name="T31" fmla="*/ 284 h 786"/>
              <a:gd name="T32" fmla="*/ 258 w 465"/>
              <a:gd name="T33" fmla="*/ 260 h 786"/>
              <a:gd name="T34" fmla="*/ 227 w 465"/>
              <a:gd name="T35" fmla="*/ 168 h 786"/>
              <a:gd name="T36" fmla="*/ 227 w 465"/>
              <a:gd name="T37" fmla="*/ 132 h 786"/>
              <a:gd name="T38" fmla="*/ 214 w 465"/>
              <a:gd name="T39" fmla="*/ 132 h 786"/>
              <a:gd name="T40" fmla="*/ 245 w 465"/>
              <a:gd name="T41" fmla="*/ 20 h 786"/>
              <a:gd name="T42" fmla="*/ 166 w 465"/>
              <a:gd name="T43" fmla="*/ 0 h 786"/>
              <a:gd name="T44" fmla="*/ 105 w 465"/>
              <a:gd name="T45" fmla="*/ 252 h 786"/>
              <a:gd name="T46" fmla="*/ 109 w 465"/>
              <a:gd name="T47" fmla="*/ 276 h 786"/>
              <a:gd name="T48" fmla="*/ 101 w 465"/>
              <a:gd name="T49" fmla="*/ 312 h 786"/>
              <a:gd name="T50" fmla="*/ 109 w 465"/>
              <a:gd name="T51" fmla="*/ 340 h 786"/>
              <a:gd name="T52" fmla="*/ 101 w 465"/>
              <a:gd name="T53" fmla="*/ 364 h 786"/>
              <a:gd name="T54" fmla="*/ 74 w 465"/>
              <a:gd name="T55" fmla="*/ 408 h 786"/>
              <a:gd name="T56" fmla="*/ 44 w 465"/>
              <a:gd name="T57" fmla="*/ 452 h 786"/>
              <a:gd name="T58" fmla="*/ 44 w 465"/>
              <a:gd name="T59" fmla="*/ 476 h 786"/>
              <a:gd name="T60" fmla="*/ 66 w 465"/>
              <a:gd name="T61" fmla="*/ 496 h 786"/>
              <a:gd name="T62" fmla="*/ 26 w 465"/>
              <a:gd name="T63" fmla="*/ 573 h 786"/>
              <a:gd name="T64" fmla="*/ 0 w 465"/>
              <a:gd name="T65" fmla="*/ 705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5"/>
              <a:gd name="T100" fmla="*/ 0 h 786"/>
              <a:gd name="T101" fmla="*/ 465 w 465"/>
              <a:gd name="T102" fmla="*/ 786 h 7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5" h="786">
                <a:moveTo>
                  <a:pt x="0" y="705"/>
                </a:moveTo>
                <a:lnTo>
                  <a:pt x="216" y="745"/>
                </a:lnTo>
                <a:lnTo>
                  <a:pt x="428" y="785"/>
                </a:lnTo>
                <a:lnTo>
                  <a:pt x="464" y="521"/>
                </a:lnTo>
                <a:lnTo>
                  <a:pt x="436" y="496"/>
                </a:lnTo>
                <a:lnTo>
                  <a:pt x="404" y="504"/>
                </a:lnTo>
                <a:lnTo>
                  <a:pt x="344" y="484"/>
                </a:lnTo>
                <a:lnTo>
                  <a:pt x="316" y="484"/>
                </a:lnTo>
                <a:lnTo>
                  <a:pt x="304" y="460"/>
                </a:lnTo>
                <a:lnTo>
                  <a:pt x="288" y="384"/>
                </a:lnTo>
                <a:lnTo>
                  <a:pt x="256" y="384"/>
                </a:lnTo>
                <a:lnTo>
                  <a:pt x="252" y="360"/>
                </a:lnTo>
                <a:lnTo>
                  <a:pt x="264" y="336"/>
                </a:lnTo>
                <a:lnTo>
                  <a:pt x="264" y="300"/>
                </a:lnTo>
                <a:lnTo>
                  <a:pt x="248" y="272"/>
                </a:lnTo>
                <a:lnTo>
                  <a:pt x="236" y="284"/>
                </a:lnTo>
                <a:lnTo>
                  <a:pt x="236" y="260"/>
                </a:lnTo>
                <a:lnTo>
                  <a:pt x="208" y="168"/>
                </a:lnTo>
                <a:lnTo>
                  <a:pt x="208" y="132"/>
                </a:lnTo>
                <a:lnTo>
                  <a:pt x="196" y="132"/>
                </a:lnTo>
                <a:lnTo>
                  <a:pt x="224" y="20"/>
                </a:lnTo>
                <a:lnTo>
                  <a:pt x="152" y="0"/>
                </a:lnTo>
                <a:lnTo>
                  <a:pt x="96" y="252"/>
                </a:lnTo>
                <a:lnTo>
                  <a:pt x="100" y="276"/>
                </a:lnTo>
                <a:lnTo>
                  <a:pt x="92" y="312"/>
                </a:lnTo>
                <a:lnTo>
                  <a:pt x="100" y="340"/>
                </a:lnTo>
                <a:lnTo>
                  <a:pt x="92" y="364"/>
                </a:lnTo>
                <a:lnTo>
                  <a:pt x="68" y="408"/>
                </a:lnTo>
                <a:lnTo>
                  <a:pt x="40" y="452"/>
                </a:lnTo>
                <a:lnTo>
                  <a:pt x="40" y="476"/>
                </a:lnTo>
                <a:lnTo>
                  <a:pt x="60" y="496"/>
                </a:lnTo>
                <a:lnTo>
                  <a:pt x="24" y="573"/>
                </a:lnTo>
                <a:lnTo>
                  <a:pt x="0" y="705"/>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5" name="Freeform 39"/>
          <p:cNvSpPr>
            <a:spLocks/>
          </p:cNvSpPr>
          <p:nvPr/>
        </p:nvSpPr>
        <p:spPr bwMode="gray">
          <a:xfrm>
            <a:off x="2656599" y="1707333"/>
            <a:ext cx="1307890" cy="796925"/>
          </a:xfrm>
          <a:custGeom>
            <a:avLst/>
            <a:gdLst>
              <a:gd name="T0" fmla="*/ 293 w 777"/>
              <a:gd name="T1" fmla="*/ 501 h 502"/>
              <a:gd name="T2" fmla="*/ 302 w 777"/>
              <a:gd name="T3" fmla="*/ 452 h 502"/>
              <a:gd name="T4" fmla="*/ 827 w 777"/>
              <a:gd name="T5" fmla="*/ 493 h 502"/>
              <a:gd name="T6" fmla="*/ 836 w 777"/>
              <a:gd name="T7" fmla="*/ 404 h 502"/>
              <a:gd name="T8" fmla="*/ 849 w 777"/>
              <a:gd name="T9" fmla="*/ 72 h 502"/>
              <a:gd name="T10" fmla="*/ 578 w 777"/>
              <a:gd name="T11" fmla="*/ 64 h 502"/>
              <a:gd name="T12" fmla="*/ 394 w 777"/>
              <a:gd name="T13" fmla="*/ 44 h 502"/>
              <a:gd name="T14" fmla="*/ 83 w 777"/>
              <a:gd name="T15" fmla="*/ 4 h 502"/>
              <a:gd name="T16" fmla="*/ 31 w 777"/>
              <a:gd name="T17" fmla="*/ 0 h 502"/>
              <a:gd name="T18" fmla="*/ 0 w 777"/>
              <a:gd name="T19" fmla="*/ 112 h 502"/>
              <a:gd name="T20" fmla="*/ 13 w 777"/>
              <a:gd name="T21" fmla="*/ 112 h 502"/>
              <a:gd name="T22" fmla="*/ 13 w 777"/>
              <a:gd name="T23" fmla="*/ 148 h 502"/>
              <a:gd name="T24" fmla="*/ 44 w 777"/>
              <a:gd name="T25" fmla="*/ 240 h 502"/>
              <a:gd name="T26" fmla="*/ 44 w 777"/>
              <a:gd name="T27" fmla="*/ 264 h 502"/>
              <a:gd name="T28" fmla="*/ 57 w 777"/>
              <a:gd name="T29" fmla="*/ 252 h 502"/>
              <a:gd name="T30" fmla="*/ 74 w 777"/>
              <a:gd name="T31" fmla="*/ 280 h 502"/>
              <a:gd name="T32" fmla="*/ 74 w 777"/>
              <a:gd name="T33" fmla="*/ 316 h 502"/>
              <a:gd name="T34" fmla="*/ 61 w 777"/>
              <a:gd name="T35" fmla="*/ 340 h 502"/>
              <a:gd name="T36" fmla="*/ 66 w 777"/>
              <a:gd name="T37" fmla="*/ 364 h 502"/>
              <a:gd name="T38" fmla="*/ 101 w 777"/>
              <a:gd name="T39" fmla="*/ 364 h 502"/>
              <a:gd name="T40" fmla="*/ 118 w 777"/>
              <a:gd name="T41" fmla="*/ 440 h 502"/>
              <a:gd name="T42" fmla="*/ 131 w 777"/>
              <a:gd name="T43" fmla="*/ 464 h 502"/>
              <a:gd name="T44" fmla="*/ 162 w 777"/>
              <a:gd name="T45" fmla="*/ 464 h 502"/>
              <a:gd name="T46" fmla="*/ 228 w 777"/>
              <a:gd name="T47" fmla="*/ 484 h 502"/>
              <a:gd name="T48" fmla="*/ 263 w 777"/>
              <a:gd name="T49" fmla="*/ 476 h 502"/>
              <a:gd name="T50" fmla="*/ 293 w 777"/>
              <a:gd name="T51" fmla="*/ 501 h 5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7"/>
              <a:gd name="T79" fmla="*/ 0 h 502"/>
              <a:gd name="T80" fmla="*/ 777 w 777"/>
              <a:gd name="T81" fmla="*/ 502 h 5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7" h="502">
                <a:moveTo>
                  <a:pt x="268" y="501"/>
                </a:moveTo>
                <a:lnTo>
                  <a:pt x="276" y="452"/>
                </a:lnTo>
                <a:lnTo>
                  <a:pt x="756" y="493"/>
                </a:lnTo>
                <a:lnTo>
                  <a:pt x="764" y="404"/>
                </a:lnTo>
                <a:lnTo>
                  <a:pt x="776" y="72"/>
                </a:lnTo>
                <a:lnTo>
                  <a:pt x="528" y="64"/>
                </a:lnTo>
                <a:lnTo>
                  <a:pt x="360" y="44"/>
                </a:lnTo>
                <a:lnTo>
                  <a:pt x="76" y="4"/>
                </a:lnTo>
                <a:lnTo>
                  <a:pt x="28" y="0"/>
                </a:lnTo>
                <a:lnTo>
                  <a:pt x="0" y="112"/>
                </a:lnTo>
                <a:lnTo>
                  <a:pt x="12" y="112"/>
                </a:lnTo>
                <a:lnTo>
                  <a:pt x="12" y="148"/>
                </a:lnTo>
                <a:lnTo>
                  <a:pt x="40" y="240"/>
                </a:lnTo>
                <a:lnTo>
                  <a:pt x="40" y="264"/>
                </a:lnTo>
                <a:lnTo>
                  <a:pt x="52" y="252"/>
                </a:lnTo>
                <a:lnTo>
                  <a:pt x="68" y="280"/>
                </a:lnTo>
                <a:lnTo>
                  <a:pt x="68" y="316"/>
                </a:lnTo>
                <a:lnTo>
                  <a:pt x="56" y="340"/>
                </a:lnTo>
                <a:lnTo>
                  <a:pt x="60" y="364"/>
                </a:lnTo>
                <a:lnTo>
                  <a:pt x="92" y="364"/>
                </a:lnTo>
                <a:lnTo>
                  <a:pt x="108" y="440"/>
                </a:lnTo>
                <a:lnTo>
                  <a:pt x="120" y="464"/>
                </a:lnTo>
                <a:lnTo>
                  <a:pt x="148" y="464"/>
                </a:lnTo>
                <a:lnTo>
                  <a:pt x="208" y="484"/>
                </a:lnTo>
                <a:lnTo>
                  <a:pt x="240" y="476"/>
                </a:lnTo>
                <a:lnTo>
                  <a:pt x="268" y="501"/>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6" name="Freeform 40"/>
          <p:cNvSpPr>
            <a:spLocks/>
          </p:cNvSpPr>
          <p:nvPr/>
        </p:nvSpPr>
        <p:spPr bwMode="gray">
          <a:xfrm>
            <a:off x="3033581" y="2424883"/>
            <a:ext cx="897059" cy="708025"/>
          </a:xfrm>
          <a:custGeom>
            <a:avLst/>
            <a:gdLst>
              <a:gd name="T0" fmla="*/ 582 w 533"/>
              <a:gd name="T1" fmla="*/ 41 h 446"/>
              <a:gd name="T2" fmla="*/ 57 w 533"/>
              <a:gd name="T3" fmla="*/ 0 h 446"/>
              <a:gd name="T4" fmla="*/ 48 w 533"/>
              <a:gd name="T5" fmla="*/ 49 h 446"/>
              <a:gd name="T6" fmla="*/ 9 w 533"/>
              <a:gd name="T7" fmla="*/ 313 h 446"/>
              <a:gd name="T8" fmla="*/ 0 w 533"/>
              <a:gd name="T9" fmla="*/ 405 h 446"/>
              <a:gd name="T10" fmla="*/ 153 w 533"/>
              <a:gd name="T11" fmla="*/ 417 h 446"/>
              <a:gd name="T12" fmla="*/ 569 w 533"/>
              <a:gd name="T13" fmla="*/ 445 h 446"/>
              <a:gd name="T14" fmla="*/ 578 w 533"/>
              <a:gd name="T15" fmla="*/ 241 h 446"/>
              <a:gd name="T16" fmla="*/ 582 w 533"/>
              <a:gd name="T17" fmla="*/ 41 h 4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3"/>
              <a:gd name="T28" fmla="*/ 0 h 446"/>
              <a:gd name="T29" fmla="*/ 533 w 533"/>
              <a:gd name="T30" fmla="*/ 446 h 4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3" h="446">
                <a:moveTo>
                  <a:pt x="532" y="41"/>
                </a:moveTo>
                <a:lnTo>
                  <a:pt x="52" y="0"/>
                </a:lnTo>
                <a:lnTo>
                  <a:pt x="44" y="49"/>
                </a:lnTo>
                <a:lnTo>
                  <a:pt x="8" y="313"/>
                </a:lnTo>
                <a:lnTo>
                  <a:pt x="0" y="405"/>
                </a:lnTo>
                <a:lnTo>
                  <a:pt x="140" y="417"/>
                </a:lnTo>
                <a:lnTo>
                  <a:pt x="520" y="445"/>
                </a:lnTo>
                <a:lnTo>
                  <a:pt x="528" y="241"/>
                </a:lnTo>
                <a:lnTo>
                  <a:pt x="532" y="41"/>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7" name="Freeform 41"/>
          <p:cNvSpPr>
            <a:spLocks/>
          </p:cNvSpPr>
          <p:nvPr/>
        </p:nvSpPr>
        <p:spPr bwMode="gray">
          <a:xfrm>
            <a:off x="6958791" y="2921768"/>
            <a:ext cx="580087" cy="287338"/>
          </a:xfrm>
          <a:custGeom>
            <a:avLst/>
            <a:gdLst>
              <a:gd name="T0" fmla="*/ 376 w 345"/>
              <a:gd name="T1" fmla="*/ 108 h 181"/>
              <a:gd name="T2" fmla="*/ 367 w 345"/>
              <a:gd name="T3" fmla="*/ 172 h 181"/>
              <a:gd name="T4" fmla="*/ 337 w 345"/>
              <a:gd name="T5" fmla="*/ 180 h 181"/>
              <a:gd name="T6" fmla="*/ 315 w 345"/>
              <a:gd name="T7" fmla="*/ 152 h 181"/>
              <a:gd name="T8" fmla="*/ 275 w 345"/>
              <a:gd name="T9" fmla="*/ 124 h 181"/>
              <a:gd name="T10" fmla="*/ 271 w 345"/>
              <a:gd name="T11" fmla="*/ 100 h 181"/>
              <a:gd name="T12" fmla="*/ 284 w 345"/>
              <a:gd name="T13" fmla="*/ 100 h 181"/>
              <a:gd name="T14" fmla="*/ 284 w 345"/>
              <a:gd name="T15" fmla="*/ 76 h 181"/>
              <a:gd name="T16" fmla="*/ 275 w 345"/>
              <a:gd name="T17" fmla="*/ 52 h 181"/>
              <a:gd name="T18" fmla="*/ 284 w 345"/>
              <a:gd name="T19" fmla="*/ 24 h 181"/>
              <a:gd name="T20" fmla="*/ 262 w 345"/>
              <a:gd name="T21" fmla="*/ 40 h 181"/>
              <a:gd name="T22" fmla="*/ 245 w 345"/>
              <a:gd name="T23" fmla="*/ 56 h 181"/>
              <a:gd name="T24" fmla="*/ 249 w 345"/>
              <a:gd name="T25" fmla="*/ 108 h 181"/>
              <a:gd name="T26" fmla="*/ 271 w 345"/>
              <a:gd name="T27" fmla="*/ 140 h 181"/>
              <a:gd name="T28" fmla="*/ 280 w 345"/>
              <a:gd name="T29" fmla="*/ 168 h 181"/>
              <a:gd name="T30" fmla="*/ 262 w 345"/>
              <a:gd name="T31" fmla="*/ 176 h 181"/>
              <a:gd name="T32" fmla="*/ 227 w 345"/>
              <a:gd name="T33" fmla="*/ 152 h 181"/>
              <a:gd name="T34" fmla="*/ 205 w 345"/>
              <a:gd name="T35" fmla="*/ 152 h 181"/>
              <a:gd name="T36" fmla="*/ 210 w 345"/>
              <a:gd name="T37" fmla="*/ 124 h 181"/>
              <a:gd name="T38" fmla="*/ 223 w 345"/>
              <a:gd name="T39" fmla="*/ 108 h 181"/>
              <a:gd name="T40" fmla="*/ 170 w 345"/>
              <a:gd name="T41" fmla="*/ 80 h 181"/>
              <a:gd name="T42" fmla="*/ 153 w 345"/>
              <a:gd name="T43" fmla="*/ 84 h 181"/>
              <a:gd name="T44" fmla="*/ 140 w 345"/>
              <a:gd name="T45" fmla="*/ 60 h 181"/>
              <a:gd name="T46" fmla="*/ 109 w 345"/>
              <a:gd name="T47" fmla="*/ 52 h 181"/>
              <a:gd name="T48" fmla="*/ 92 w 345"/>
              <a:gd name="T49" fmla="*/ 72 h 181"/>
              <a:gd name="T50" fmla="*/ 52 w 345"/>
              <a:gd name="T51" fmla="*/ 72 h 181"/>
              <a:gd name="T52" fmla="*/ 39 w 345"/>
              <a:gd name="T53" fmla="*/ 100 h 181"/>
              <a:gd name="T54" fmla="*/ 9 w 345"/>
              <a:gd name="T55" fmla="*/ 104 h 181"/>
              <a:gd name="T56" fmla="*/ 0 w 345"/>
              <a:gd name="T57" fmla="*/ 60 h 181"/>
              <a:gd name="T58" fmla="*/ 280 w 345"/>
              <a:gd name="T59" fmla="*/ 0 h 181"/>
              <a:gd name="T60" fmla="*/ 328 w 345"/>
              <a:gd name="T61" fmla="*/ 120 h 181"/>
              <a:gd name="T62" fmla="*/ 376 w 345"/>
              <a:gd name="T63" fmla="*/ 108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5"/>
              <a:gd name="T97" fmla="*/ 0 h 181"/>
              <a:gd name="T98" fmla="*/ 345 w 345"/>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5" h="181">
                <a:moveTo>
                  <a:pt x="344" y="108"/>
                </a:moveTo>
                <a:lnTo>
                  <a:pt x="336" y="172"/>
                </a:lnTo>
                <a:lnTo>
                  <a:pt x="308" y="180"/>
                </a:lnTo>
                <a:lnTo>
                  <a:pt x="288" y="152"/>
                </a:lnTo>
                <a:lnTo>
                  <a:pt x="252" y="124"/>
                </a:lnTo>
                <a:lnTo>
                  <a:pt x="248" y="100"/>
                </a:lnTo>
                <a:lnTo>
                  <a:pt x="260" y="100"/>
                </a:lnTo>
                <a:lnTo>
                  <a:pt x="260" y="76"/>
                </a:lnTo>
                <a:lnTo>
                  <a:pt x="252" y="52"/>
                </a:lnTo>
                <a:lnTo>
                  <a:pt x="260" y="24"/>
                </a:lnTo>
                <a:lnTo>
                  <a:pt x="240" y="40"/>
                </a:lnTo>
                <a:lnTo>
                  <a:pt x="224" y="56"/>
                </a:lnTo>
                <a:lnTo>
                  <a:pt x="228" y="108"/>
                </a:lnTo>
                <a:lnTo>
                  <a:pt x="248" y="140"/>
                </a:lnTo>
                <a:lnTo>
                  <a:pt x="256" y="168"/>
                </a:lnTo>
                <a:lnTo>
                  <a:pt x="240" y="176"/>
                </a:lnTo>
                <a:lnTo>
                  <a:pt x="208" y="152"/>
                </a:lnTo>
                <a:lnTo>
                  <a:pt x="188" y="152"/>
                </a:lnTo>
                <a:lnTo>
                  <a:pt x="192" y="124"/>
                </a:lnTo>
                <a:lnTo>
                  <a:pt x="204" y="108"/>
                </a:lnTo>
                <a:lnTo>
                  <a:pt x="156" y="80"/>
                </a:lnTo>
                <a:lnTo>
                  <a:pt x="140" y="84"/>
                </a:lnTo>
                <a:lnTo>
                  <a:pt x="128" y="60"/>
                </a:lnTo>
                <a:lnTo>
                  <a:pt x="100" y="52"/>
                </a:lnTo>
                <a:lnTo>
                  <a:pt x="84" y="72"/>
                </a:lnTo>
                <a:lnTo>
                  <a:pt x="48" y="72"/>
                </a:lnTo>
                <a:lnTo>
                  <a:pt x="36" y="100"/>
                </a:lnTo>
                <a:lnTo>
                  <a:pt x="8" y="104"/>
                </a:lnTo>
                <a:lnTo>
                  <a:pt x="0" y="60"/>
                </a:lnTo>
                <a:lnTo>
                  <a:pt x="256" y="0"/>
                </a:lnTo>
                <a:lnTo>
                  <a:pt x="300" y="120"/>
                </a:lnTo>
                <a:lnTo>
                  <a:pt x="344" y="108"/>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8" name="Freeform 42"/>
          <p:cNvSpPr>
            <a:spLocks/>
          </p:cNvSpPr>
          <p:nvPr/>
        </p:nvSpPr>
        <p:spPr bwMode="gray">
          <a:xfrm>
            <a:off x="5781689" y="3277368"/>
            <a:ext cx="929371" cy="490538"/>
          </a:xfrm>
          <a:custGeom>
            <a:avLst/>
            <a:gdLst>
              <a:gd name="T0" fmla="*/ 22 w 553"/>
              <a:gd name="T1" fmla="*/ 308 h 309"/>
              <a:gd name="T2" fmla="*/ 26 w 553"/>
              <a:gd name="T3" fmla="*/ 292 h 309"/>
              <a:gd name="T4" fmla="*/ 9 w 553"/>
              <a:gd name="T5" fmla="*/ 280 h 309"/>
              <a:gd name="T6" fmla="*/ 0 w 553"/>
              <a:gd name="T7" fmla="*/ 268 h 309"/>
              <a:gd name="T8" fmla="*/ 13 w 553"/>
              <a:gd name="T9" fmla="*/ 252 h 309"/>
              <a:gd name="T10" fmla="*/ 70 w 553"/>
              <a:gd name="T11" fmla="*/ 252 h 309"/>
              <a:gd name="T12" fmla="*/ 66 w 553"/>
              <a:gd name="T13" fmla="*/ 232 h 309"/>
              <a:gd name="T14" fmla="*/ 87 w 553"/>
              <a:gd name="T15" fmla="*/ 220 h 309"/>
              <a:gd name="T16" fmla="*/ 74 w 553"/>
              <a:gd name="T17" fmla="*/ 208 h 309"/>
              <a:gd name="T18" fmla="*/ 100 w 553"/>
              <a:gd name="T19" fmla="*/ 168 h 309"/>
              <a:gd name="T20" fmla="*/ 127 w 553"/>
              <a:gd name="T21" fmla="*/ 148 h 309"/>
              <a:gd name="T22" fmla="*/ 232 w 553"/>
              <a:gd name="T23" fmla="*/ 136 h 309"/>
              <a:gd name="T24" fmla="*/ 236 w 553"/>
              <a:gd name="T25" fmla="*/ 108 h 309"/>
              <a:gd name="T26" fmla="*/ 267 w 553"/>
              <a:gd name="T27" fmla="*/ 128 h 309"/>
              <a:gd name="T28" fmla="*/ 288 w 553"/>
              <a:gd name="T29" fmla="*/ 84 h 309"/>
              <a:gd name="T30" fmla="*/ 310 w 553"/>
              <a:gd name="T31" fmla="*/ 48 h 309"/>
              <a:gd name="T32" fmla="*/ 345 w 553"/>
              <a:gd name="T33" fmla="*/ 16 h 309"/>
              <a:gd name="T34" fmla="*/ 411 w 553"/>
              <a:gd name="T35" fmla="*/ 0 h 309"/>
              <a:gd name="T36" fmla="*/ 441 w 553"/>
              <a:gd name="T37" fmla="*/ 20 h 309"/>
              <a:gd name="T38" fmla="*/ 467 w 553"/>
              <a:gd name="T39" fmla="*/ 4 h 309"/>
              <a:gd name="T40" fmla="*/ 489 w 553"/>
              <a:gd name="T41" fmla="*/ 16 h 309"/>
              <a:gd name="T42" fmla="*/ 498 w 553"/>
              <a:gd name="T43" fmla="*/ 0 h 309"/>
              <a:gd name="T44" fmla="*/ 516 w 553"/>
              <a:gd name="T45" fmla="*/ 0 h 309"/>
              <a:gd name="T46" fmla="*/ 546 w 553"/>
              <a:gd name="T47" fmla="*/ 28 h 309"/>
              <a:gd name="T48" fmla="*/ 555 w 553"/>
              <a:gd name="T49" fmla="*/ 80 h 309"/>
              <a:gd name="T50" fmla="*/ 577 w 553"/>
              <a:gd name="T51" fmla="*/ 96 h 309"/>
              <a:gd name="T52" fmla="*/ 585 w 553"/>
              <a:gd name="T53" fmla="*/ 120 h 309"/>
              <a:gd name="T54" fmla="*/ 603 w 553"/>
              <a:gd name="T55" fmla="*/ 120 h 309"/>
              <a:gd name="T56" fmla="*/ 581 w 553"/>
              <a:gd name="T57" fmla="*/ 156 h 309"/>
              <a:gd name="T58" fmla="*/ 555 w 553"/>
              <a:gd name="T59" fmla="*/ 168 h 309"/>
              <a:gd name="T60" fmla="*/ 550 w 553"/>
              <a:gd name="T61" fmla="*/ 200 h 309"/>
              <a:gd name="T62" fmla="*/ 498 w 553"/>
              <a:gd name="T63" fmla="*/ 232 h 309"/>
              <a:gd name="T64" fmla="*/ 144 w 553"/>
              <a:gd name="T65" fmla="*/ 284 h 309"/>
              <a:gd name="T66" fmla="*/ 109 w 553"/>
              <a:gd name="T67" fmla="*/ 280 h 309"/>
              <a:gd name="T68" fmla="*/ 114 w 553"/>
              <a:gd name="T69" fmla="*/ 296 h 309"/>
              <a:gd name="T70" fmla="*/ 22 w 553"/>
              <a:gd name="T71" fmla="*/ 308 h 3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309"/>
              <a:gd name="T110" fmla="*/ 553 w 553"/>
              <a:gd name="T111" fmla="*/ 309 h 3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309">
                <a:moveTo>
                  <a:pt x="20" y="308"/>
                </a:moveTo>
                <a:lnTo>
                  <a:pt x="24" y="292"/>
                </a:lnTo>
                <a:lnTo>
                  <a:pt x="8" y="280"/>
                </a:lnTo>
                <a:lnTo>
                  <a:pt x="0" y="268"/>
                </a:lnTo>
                <a:lnTo>
                  <a:pt x="12" y="252"/>
                </a:lnTo>
                <a:lnTo>
                  <a:pt x="64" y="252"/>
                </a:lnTo>
                <a:lnTo>
                  <a:pt x="60" y="232"/>
                </a:lnTo>
                <a:lnTo>
                  <a:pt x="80" y="220"/>
                </a:lnTo>
                <a:lnTo>
                  <a:pt x="68" y="208"/>
                </a:lnTo>
                <a:lnTo>
                  <a:pt x="92" y="168"/>
                </a:lnTo>
                <a:lnTo>
                  <a:pt x="116" y="148"/>
                </a:lnTo>
                <a:lnTo>
                  <a:pt x="212" y="136"/>
                </a:lnTo>
                <a:lnTo>
                  <a:pt x="216" y="108"/>
                </a:lnTo>
                <a:lnTo>
                  <a:pt x="244" y="128"/>
                </a:lnTo>
                <a:lnTo>
                  <a:pt x="264" y="84"/>
                </a:lnTo>
                <a:lnTo>
                  <a:pt x="284" y="48"/>
                </a:lnTo>
                <a:lnTo>
                  <a:pt x="316" y="16"/>
                </a:lnTo>
                <a:lnTo>
                  <a:pt x="376" y="0"/>
                </a:lnTo>
                <a:lnTo>
                  <a:pt x="404" y="20"/>
                </a:lnTo>
                <a:lnTo>
                  <a:pt x="428" y="4"/>
                </a:lnTo>
                <a:lnTo>
                  <a:pt x="448" y="16"/>
                </a:lnTo>
                <a:lnTo>
                  <a:pt x="456" y="0"/>
                </a:lnTo>
                <a:lnTo>
                  <a:pt x="472" y="0"/>
                </a:lnTo>
                <a:lnTo>
                  <a:pt x="500" y="28"/>
                </a:lnTo>
                <a:lnTo>
                  <a:pt x="508" y="80"/>
                </a:lnTo>
                <a:lnTo>
                  <a:pt x="528" y="96"/>
                </a:lnTo>
                <a:lnTo>
                  <a:pt x="536" y="120"/>
                </a:lnTo>
                <a:lnTo>
                  <a:pt x="552" y="120"/>
                </a:lnTo>
                <a:lnTo>
                  <a:pt x="532" y="156"/>
                </a:lnTo>
                <a:lnTo>
                  <a:pt x="508" y="168"/>
                </a:lnTo>
                <a:lnTo>
                  <a:pt x="504" y="200"/>
                </a:lnTo>
                <a:lnTo>
                  <a:pt x="456" y="232"/>
                </a:lnTo>
                <a:lnTo>
                  <a:pt x="132" y="284"/>
                </a:lnTo>
                <a:lnTo>
                  <a:pt x="100" y="280"/>
                </a:lnTo>
                <a:lnTo>
                  <a:pt x="104" y="296"/>
                </a:lnTo>
                <a:lnTo>
                  <a:pt x="20" y="308"/>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89" name="Freeform 43"/>
          <p:cNvSpPr>
            <a:spLocks/>
          </p:cNvSpPr>
          <p:nvPr/>
        </p:nvSpPr>
        <p:spPr bwMode="gray">
          <a:xfrm>
            <a:off x="7389624" y="2883668"/>
            <a:ext cx="156947" cy="230188"/>
          </a:xfrm>
          <a:custGeom>
            <a:avLst/>
            <a:gdLst>
              <a:gd name="T0" fmla="*/ 0 w 93"/>
              <a:gd name="T1" fmla="*/ 24 h 145"/>
              <a:gd name="T2" fmla="*/ 48 w 93"/>
              <a:gd name="T3" fmla="*/ 144 h 145"/>
              <a:gd name="T4" fmla="*/ 97 w 93"/>
              <a:gd name="T5" fmla="*/ 132 h 145"/>
              <a:gd name="T6" fmla="*/ 101 w 93"/>
              <a:gd name="T7" fmla="*/ 116 h 145"/>
              <a:gd name="T8" fmla="*/ 83 w 93"/>
              <a:gd name="T9" fmla="*/ 100 h 145"/>
              <a:gd name="T10" fmla="*/ 61 w 93"/>
              <a:gd name="T11" fmla="*/ 88 h 145"/>
              <a:gd name="T12" fmla="*/ 35 w 93"/>
              <a:gd name="T13" fmla="*/ 32 h 145"/>
              <a:gd name="T14" fmla="*/ 39 w 93"/>
              <a:gd name="T15" fmla="*/ 8 h 145"/>
              <a:gd name="T16" fmla="*/ 13 w 93"/>
              <a:gd name="T17" fmla="*/ 0 h 145"/>
              <a:gd name="T18" fmla="*/ 0 w 93"/>
              <a:gd name="T19" fmla="*/ 24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45"/>
              <a:gd name="T32" fmla="*/ 93 w 9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45">
                <a:moveTo>
                  <a:pt x="0" y="24"/>
                </a:moveTo>
                <a:lnTo>
                  <a:pt x="44" y="144"/>
                </a:lnTo>
                <a:lnTo>
                  <a:pt x="88" y="132"/>
                </a:lnTo>
                <a:lnTo>
                  <a:pt x="92" y="116"/>
                </a:lnTo>
                <a:lnTo>
                  <a:pt x="76" y="100"/>
                </a:lnTo>
                <a:lnTo>
                  <a:pt x="56" y="88"/>
                </a:lnTo>
                <a:lnTo>
                  <a:pt x="32" y="32"/>
                </a:lnTo>
                <a:lnTo>
                  <a:pt x="36" y="8"/>
                </a:lnTo>
                <a:lnTo>
                  <a:pt x="12" y="0"/>
                </a:lnTo>
                <a:lnTo>
                  <a:pt x="0" y="24"/>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0" name="Freeform 44"/>
          <p:cNvSpPr>
            <a:spLocks/>
          </p:cNvSpPr>
          <p:nvPr/>
        </p:nvSpPr>
        <p:spPr bwMode="gray">
          <a:xfrm>
            <a:off x="7471174" y="3194818"/>
            <a:ext cx="55393" cy="147638"/>
          </a:xfrm>
          <a:custGeom>
            <a:avLst/>
            <a:gdLst>
              <a:gd name="T0" fmla="*/ 0 w 33"/>
              <a:gd name="T1" fmla="*/ 48 h 93"/>
              <a:gd name="T2" fmla="*/ 17 w 33"/>
              <a:gd name="T3" fmla="*/ 92 h 93"/>
              <a:gd name="T4" fmla="*/ 26 w 33"/>
              <a:gd name="T5" fmla="*/ 80 h 93"/>
              <a:gd name="T6" fmla="*/ 22 w 33"/>
              <a:gd name="T7" fmla="*/ 48 h 93"/>
              <a:gd name="T8" fmla="*/ 31 w 33"/>
              <a:gd name="T9" fmla="*/ 48 h 93"/>
              <a:gd name="T10" fmla="*/ 35 w 33"/>
              <a:gd name="T11" fmla="*/ 0 h 93"/>
              <a:gd name="T12" fmla="*/ 4 w 33"/>
              <a:gd name="T13" fmla="*/ 8 h 93"/>
              <a:gd name="T14" fmla="*/ 0 w 33"/>
              <a:gd name="T15" fmla="*/ 48 h 9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93"/>
              <a:gd name="T26" fmla="*/ 33 w 3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93">
                <a:moveTo>
                  <a:pt x="0" y="48"/>
                </a:moveTo>
                <a:lnTo>
                  <a:pt x="16" y="92"/>
                </a:lnTo>
                <a:lnTo>
                  <a:pt x="24" y="80"/>
                </a:lnTo>
                <a:lnTo>
                  <a:pt x="20" y="48"/>
                </a:lnTo>
                <a:lnTo>
                  <a:pt x="28" y="48"/>
                </a:lnTo>
                <a:lnTo>
                  <a:pt x="32" y="0"/>
                </a:lnTo>
                <a:lnTo>
                  <a:pt x="4" y="8"/>
                </a:lnTo>
                <a:lnTo>
                  <a:pt x="0" y="48"/>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1" name="Freeform 45"/>
          <p:cNvSpPr>
            <a:spLocks/>
          </p:cNvSpPr>
          <p:nvPr/>
        </p:nvSpPr>
        <p:spPr bwMode="gray">
          <a:xfrm>
            <a:off x="6621815" y="2934468"/>
            <a:ext cx="573933" cy="579438"/>
          </a:xfrm>
          <a:custGeom>
            <a:avLst/>
            <a:gdLst>
              <a:gd name="T0" fmla="*/ 114 w 341"/>
              <a:gd name="T1" fmla="*/ 0 h 365"/>
              <a:gd name="T2" fmla="*/ 131 w 341"/>
              <a:gd name="T3" fmla="*/ 72 h 365"/>
              <a:gd name="T4" fmla="*/ 219 w 341"/>
              <a:gd name="T5" fmla="*/ 52 h 365"/>
              <a:gd name="T6" fmla="*/ 228 w 341"/>
              <a:gd name="T7" fmla="*/ 96 h 365"/>
              <a:gd name="T8" fmla="*/ 258 w 341"/>
              <a:gd name="T9" fmla="*/ 92 h 365"/>
              <a:gd name="T10" fmla="*/ 271 w 341"/>
              <a:gd name="T11" fmla="*/ 64 h 365"/>
              <a:gd name="T12" fmla="*/ 311 w 341"/>
              <a:gd name="T13" fmla="*/ 64 h 365"/>
              <a:gd name="T14" fmla="*/ 328 w 341"/>
              <a:gd name="T15" fmla="*/ 44 h 365"/>
              <a:gd name="T16" fmla="*/ 359 w 341"/>
              <a:gd name="T17" fmla="*/ 52 h 365"/>
              <a:gd name="T18" fmla="*/ 372 w 341"/>
              <a:gd name="T19" fmla="*/ 76 h 365"/>
              <a:gd name="T20" fmla="*/ 333 w 341"/>
              <a:gd name="T21" fmla="*/ 64 h 365"/>
              <a:gd name="T22" fmla="*/ 311 w 341"/>
              <a:gd name="T23" fmla="*/ 120 h 365"/>
              <a:gd name="T24" fmla="*/ 289 w 341"/>
              <a:gd name="T25" fmla="*/ 140 h 365"/>
              <a:gd name="T26" fmla="*/ 280 w 341"/>
              <a:gd name="T27" fmla="*/ 176 h 365"/>
              <a:gd name="T28" fmla="*/ 249 w 341"/>
              <a:gd name="T29" fmla="*/ 192 h 365"/>
              <a:gd name="T30" fmla="*/ 236 w 341"/>
              <a:gd name="T31" fmla="*/ 184 h 365"/>
              <a:gd name="T32" fmla="*/ 214 w 341"/>
              <a:gd name="T33" fmla="*/ 196 h 365"/>
              <a:gd name="T34" fmla="*/ 223 w 341"/>
              <a:gd name="T35" fmla="*/ 212 h 365"/>
              <a:gd name="T36" fmla="*/ 206 w 341"/>
              <a:gd name="T37" fmla="*/ 264 h 365"/>
              <a:gd name="T38" fmla="*/ 206 w 341"/>
              <a:gd name="T39" fmla="*/ 292 h 365"/>
              <a:gd name="T40" fmla="*/ 149 w 341"/>
              <a:gd name="T41" fmla="*/ 332 h 365"/>
              <a:gd name="T42" fmla="*/ 136 w 341"/>
              <a:gd name="T43" fmla="*/ 332 h 365"/>
              <a:gd name="T44" fmla="*/ 118 w 341"/>
              <a:gd name="T45" fmla="*/ 356 h 365"/>
              <a:gd name="T46" fmla="*/ 83 w 341"/>
              <a:gd name="T47" fmla="*/ 364 h 365"/>
              <a:gd name="T48" fmla="*/ 66 w 341"/>
              <a:gd name="T49" fmla="*/ 336 h 365"/>
              <a:gd name="T50" fmla="*/ 39 w 341"/>
              <a:gd name="T51" fmla="*/ 336 h 365"/>
              <a:gd name="T52" fmla="*/ 31 w 341"/>
              <a:gd name="T53" fmla="*/ 312 h 365"/>
              <a:gd name="T54" fmla="*/ 9 w 341"/>
              <a:gd name="T55" fmla="*/ 296 h 365"/>
              <a:gd name="T56" fmla="*/ 0 w 341"/>
              <a:gd name="T57" fmla="*/ 244 h 365"/>
              <a:gd name="T58" fmla="*/ 18 w 341"/>
              <a:gd name="T59" fmla="*/ 232 h 365"/>
              <a:gd name="T60" fmla="*/ 26 w 341"/>
              <a:gd name="T61" fmla="*/ 216 h 365"/>
              <a:gd name="T62" fmla="*/ 26 w 341"/>
              <a:gd name="T63" fmla="*/ 196 h 365"/>
              <a:gd name="T64" fmla="*/ 39 w 341"/>
              <a:gd name="T65" fmla="*/ 172 h 365"/>
              <a:gd name="T66" fmla="*/ 53 w 341"/>
              <a:gd name="T67" fmla="*/ 168 h 365"/>
              <a:gd name="T68" fmla="*/ 57 w 341"/>
              <a:gd name="T69" fmla="*/ 144 h 365"/>
              <a:gd name="T70" fmla="*/ 66 w 341"/>
              <a:gd name="T71" fmla="*/ 124 h 365"/>
              <a:gd name="T72" fmla="*/ 74 w 341"/>
              <a:gd name="T73" fmla="*/ 112 h 365"/>
              <a:gd name="T74" fmla="*/ 74 w 341"/>
              <a:gd name="T75" fmla="*/ 120 h 365"/>
              <a:gd name="T76" fmla="*/ 92 w 341"/>
              <a:gd name="T77" fmla="*/ 100 h 365"/>
              <a:gd name="T78" fmla="*/ 105 w 341"/>
              <a:gd name="T79" fmla="*/ 68 h 365"/>
              <a:gd name="T80" fmla="*/ 105 w 341"/>
              <a:gd name="T81" fmla="*/ 24 h 365"/>
              <a:gd name="T82" fmla="*/ 114 w 341"/>
              <a:gd name="T83" fmla="*/ 0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365"/>
              <a:gd name="T128" fmla="*/ 341 w 341"/>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365">
                <a:moveTo>
                  <a:pt x="104" y="0"/>
                </a:moveTo>
                <a:lnTo>
                  <a:pt x="120" y="72"/>
                </a:lnTo>
                <a:lnTo>
                  <a:pt x="200" y="52"/>
                </a:lnTo>
                <a:lnTo>
                  <a:pt x="208" y="96"/>
                </a:lnTo>
                <a:lnTo>
                  <a:pt x="236" y="92"/>
                </a:lnTo>
                <a:lnTo>
                  <a:pt x="248" y="64"/>
                </a:lnTo>
                <a:lnTo>
                  <a:pt x="284" y="64"/>
                </a:lnTo>
                <a:lnTo>
                  <a:pt x="300" y="44"/>
                </a:lnTo>
                <a:lnTo>
                  <a:pt x="328" y="52"/>
                </a:lnTo>
                <a:lnTo>
                  <a:pt x="340" y="76"/>
                </a:lnTo>
                <a:lnTo>
                  <a:pt x="304" y="64"/>
                </a:lnTo>
                <a:lnTo>
                  <a:pt x="284" y="120"/>
                </a:lnTo>
                <a:lnTo>
                  <a:pt x="264" y="140"/>
                </a:lnTo>
                <a:lnTo>
                  <a:pt x="256" y="176"/>
                </a:lnTo>
                <a:lnTo>
                  <a:pt x="228" y="192"/>
                </a:lnTo>
                <a:lnTo>
                  <a:pt x="216" y="184"/>
                </a:lnTo>
                <a:lnTo>
                  <a:pt x="196" y="196"/>
                </a:lnTo>
                <a:lnTo>
                  <a:pt x="204" y="212"/>
                </a:lnTo>
                <a:lnTo>
                  <a:pt x="188" y="264"/>
                </a:lnTo>
                <a:lnTo>
                  <a:pt x="188" y="292"/>
                </a:lnTo>
                <a:lnTo>
                  <a:pt x="136" y="332"/>
                </a:lnTo>
                <a:lnTo>
                  <a:pt x="124" y="332"/>
                </a:lnTo>
                <a:lnTo>
                  <a:pt x="108" y="356"/>
                </a:lnTo>
                <a:lnTo>
                  <a:pt x="76" y="364"/>
                </a:lnTo>
                <a:lnTo>
                  <a:pt x="60" y="336"/>
                </a:lnTo>
                <a:lnTo>
                  <a:pt x="36" y="336"/>
                </a:lnTo>
                <a:lnTo>
                  <a:pt x="28" y="312"/>
                </a:lnTo>
                <a:lnTo>
                  <a:pt x="8" y="296"/>
                </a:lnTo>
                <a:lnTo>
                  <a:pt x="0" y="244"/>
                </a:lnTo>
                <a:lnTo>
                  <a:pt x="16" y="232"/>
                </a:lnTo>
                <a:lnTo>
                  <a:pt x="24" y="216"/>
                </a:lnTo>
                <a:lnTo>
                  <a:pt x="24" y="196"/>
                </a:lnTo>
                <a:lnTo>
                  <a:pt x="36" y="172"/>
                </a:lnTo>
                <a:lnTo>
                  <a:pt x="48" y="168"/>
                </a:lnTo>
                <a:lnTo>
                  <a:pt x="52" y="144"/>
                </a:lnTo>
                <a:lnTo>
                  <a:pt x="60" y="124"/>
                </a:lnTo>
                <a:lnTo>
                  <a:pt x="68" y="112"/>
                </a:lnTo>
                <a:lnTo>
                  <a:pt x="68" y="120"/>
                </a:lnTo>
                <a:lnTo>
                  <a:pt x="84" y="100"/>
                </a:lnTo>
                <a:lnTo>
                  <a:pt x="96" y="68"/>
                </a:lnTo>
                <a:lnTo>
                  <a:pt x="96" y="24"/>
                </a:lnTo>
                <a:lnTo>
                  <a:pt x="104" y="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2" name="Freeform 46"/>
          <p:cNvSpPr>
            <a:spLocks/>
          </p:cNvSpPr>
          <p:nvPr/>
        </p:nvSpPr>
        <p:spPr bwMode="gray">
          <a:xfrm>
            <a:off x="6547959" y="3036068"/>
            <a:ext cx="970916" cy="611188"/>
          </a:xfrm>
          <a:custGeom>
            <a:avLst/>
            <a:gdLst>
              <a:gd name="T0" fmla="*/ 420 w 577"/>
              <a:gd name="T1" fmla="*/ 12 h 385"/>
              <a:gd name="T2" fmla="*/ 381 w 577"/>
              <a:gd name="T3" fmla="*/ 0 h 385"/>
              <a:gd name="T4" fmla="*/ 359 w 577"/>
              <a:gd name="T5" fmla="*/ 56 h 385"/>
              <a:gd name="T6" fmla="*/ 337 w 577"/>
              <a:gd name="T7" fmla="*/ 76 h 385"/>
              <a:gd name="T8" fmla="*/ 328 w 577"/>
              <a:gd name="T9" fmla="*/ 112 h 385"/>
              <a:gd name="T10" fmla="*/ 297 w 577"/>
              <a:gd name="T11" fmla="*/ 128 h 385"/>
              <a:gd name="T12" fmla="*/ 284 w 577"/>
              <a:gd name="T13" fmla="*/ 120 h 385"/>
              <a:gd name="T14" fmla="*/ 262 w 577"/>
              <a:gd name="T15" fmla="*/ 132 h 385"/>
              <a:gd name="T16" fmla="*/ 271 w 577"/>
              <a:gd name="T17" fmla="*/ 148 h 385"/>
              <a:gd name="T18" fmla="*/ 254 w 577"/>
              <a:gd name="T19" fmla="*/ 200 h 385"/>
              <a:gd name="T20" fmla="*/ 254 w 577"/>
              <a:gd name="T21" fmla="*/ 228 h 385"/>
              <a:gd name="T22" fmla="*/ 197 w 577"/>
              <a:gd name="T23" fmla="*/ 268 h 385"/>
              <a:gd name="T24" fmla="*/ 184 w 577"/>
              <a:gd name="T25" fmla="*/ 268 h 385"/>
              <a:gd name="T26" fmla="*/ 166 w 577"/>
              <a:gd name="T27" fmla="*/ 292 h 385"/>
              <a:gd name="T28" fmla="*/ 131 w 577"/>
              <a:gd name="T29" fmla="*/ 300 h 385"/>
              <a:gd name="T30" fmla="*/ 114 w 577"/>
              <a:gd name="T31" fmla="*/ 272 h 385"/>
              <a:gd name="T32" fmla="*/ 105 w 577"/>
              <a:gd name="T33" fmla="*/ 272 h 385"/>
              <a:gd name="T34" fmla="*/ 83 w 577"/>
              <a:gd name="T35" fmla="*/ 308 h 385"/>
              <a:gd name="T36" fmla="*/ 57 w 577"/>
              <a:gd name="T37" fmla="*/ 320 h 385"/>
              <a:gd name="T38" fmla="*/ 52 w 577"/>
              <a:gd name="T39" fmla="*/ 352 h 385"/>
              <a:gd name="T40" fmla="*/ 0 w 577"/>
              <a:gd name="T41" fmla="*/ 384 h 385"/>
              <a:gd name="T42" fmla="*/ 162 w 577"/>
              <a:gd name="T43" fmla="*/ 356 h 385"/>
              <a:gd name="T44" fmla="*/ 630 w 577"/>
              <a:gd name="T45" fmla="*/ 256 h 385"/>
              <a:gd name="T46" fmla="*/ 617 w 577"/>
              <a:gd name="T47" fmla="*/ 216 h 385"/>
              <a:gd name="T48" fmla="*/ 591 w 577"/>
              <a:gd name="T49" fmla="*/ 212 h 385"/>
              <a:gd name="T50" fmla="*/ 577 w 577"/>
              <a:gd name="T51" fmla="*/ 228 h 385"/>
              <a:gd name="T52" fmla="*/ 564 w 577"/>
              <a:gd name="T53" fmla="*/ 220 h 385"/>
              <a:gd name="T54" fmla="*/ 573 w 577"/>
              <a:gd name="T55" fmla="*/ 208 h 385"/>
              <a:gd name="T56" fmla="*/ 573 w 577"/>
              <a:gd name="T57" fmla="*/ 192 h 385"/>
              <a:gd name="T58" fmla="*/ 560 w 577"/>
              <a:gd name="T59" fmla="*/ 184 h 385"/>
              <a:gd name="T60" fmla="*/ 577 w 577"/>
              <a:gd name="T61" fmla="*/ 172 h 385"/>
              <a:gd name="T62" fmla="*/ 564 w 577"/>
              <a:gd name="T63" fmla="*/ 156 h 385"/>
              <a:gd name="T64" fmla="*/ 529 w 577"/>
              <a:gd name="T65" fmla="*/ 136 h 385"/>
              <a:gd name="T66" fmla="*/ 560 w 577"/>
              <a:gd name="T67" fmla="*/ 136 h 385"/>
              <a:gd name="T68" fmla="*/ 551 w 577"/>
              <a:gd name="T69" fmla="*/ 116 h 385"/>
              <a:gd name="T70" fmla="*/ 529 w 577"/>
              <a:gd name="T71" fmla="*/ 104 h 385"/>
              <a:gd name="T72" fmla="*/ 494 w 577"/>
              <a:gd name="T73" fmla="*/ 80 h 385"/>
              <a:gd name="T74" fmla="*/ 472 w 577"/>
              <a:gd name="T75" fmla="*/ 80 h 385"/>
              <a:gd name="T76" fmla="*/ 477 w 577"/>
              <a:gd name="T77" fmla="*/ 52 h 385"/>
              <a:gd name="T78" fmla="*/ 490 w 577"/>
              <a:gd name="T79" fmla="*/ 36 h 385"/>
              <a:gd name="T80" fmla="*/ 437 w 577"/>
              <a:gd name="T81" fmla="*/ 8 h 385"/>
              <a:gd name="T82" fmla="*/ 420 w 577"/>
              <a:gd name="T83" fmla="*/ 12 h 3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7"/>
              <a:gd name="T127" fmla="*/ 0 h 385"/>
              <a:gd name="T128" fmla="*/ 577 w 577"/>
              <a:gd name="T129" fmla="*/ 385 h 3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7" h="385">
                <a:moveTo>
                  <a:pt x="384" y="12"/>
                </a:moveTo>
                <a:lnTo>
                  <a:pt x="348" y="0"/>
                </a:lnTo>
                <a:lnTo>
                  <a:pt x="328" y="56"/>
                </a:lnTo>
                <a:lnTo>
                  <a:pt x="308" y="76"/>
                </a:lnTo>
                <a:lnTo>
                  <a:pt x="300" y="112"/>
                </a:lnTo>
                <a:lnTo>
                  <a:pt x="272" y="128"/>
                </a:lnTo>
                <a:lnTo>
                  <a:pt x="260" y="120"/>
                </a:lnTo>
                <a:lnTo>
                  <a:pt x="240" y="132"/>
                </a:lnTo>
                <a:lnTo>
                  <a:pt x="248" y="148"/>
                </a:lnTo>
                <a:lnTo>
                  <a:pt x="232" y="200"/>
                </a:lnTo>
                <a:lnTo>
                  <a:pt x="232" y="228"/>
                </a:lnTo>
                <a:lnTo>
                  <a:pt x="180" y="268"/>
                </a:lnTo>
                <a:lnTo>
                  <a:pt x="168" y="268"/>
                </a:lnTo>
                <a:lnTo>
                  <a:pt x="152" y="292"/>
                </a:lnTo>
                <a:lnTo>
                  <a:pt x="120" y="300"/>
                </a:lnTo>
                <a:lnTo>
                  <a:pt x="104" y="272"/>
                </a:lnTo>
                <a:lnTo>
                  <a:pt x="96" y="272"/>
                </a:lnTo>
                <a:lnTo>
                  <a:pt x="76" y="308"/>
                </a:lnTo>
                <a:lnTo>
                  <a:pt x="52" y="320"/>
                </a:lnTo>
                <a:lnTo>
                  <a:pt x="48" y="352"/>
                </a:lnTo>
                <a:lnTo>
                  <a:pt x="0" y="384"/>
                </a:lnTo>
                <a:lnTo>
                  <a:pt x="148" y="356"/>
                </a:lnTo>
                <a:lnTo>
                  <a:pt x="576" y="256"/>
                </a:lnTo>
                <a:lnTo>
                  <a:pt x="564" y="216"/>
                </a:lnTo>
                <a:lnTo>
                  <a:pt x="540" y="212"/>
                </a:lnTo>
                <a:lnTo>
                  <a:pt x="528" y="228"/>
                </a:lnTo>
                <a:lnTo>
                  <a:pt x="516" y="220"/>
                </a:lnTo>
                <a:lnTo>
                  <a:pt x="524" y="208"/>
                </a:lnTo>
                <a:lnTo>
                  <a:pt x="524" y="192"/>
                </a:lnTo>
                <a:lnTo>
                  <a:pt x="512" y="184"/>
                </a:lnTo>
                <a:lnTo>
                  <a:pt x="528" y="172"/>
                </a:lnTo>
                <a:lnTo>
                  <a:pt x="516" y="156"/>
                </a:lnTo>
                <a:lnTo>
                  <a:pt x="484" y="136"/>
                </a:lnTo>
                <a:lnTo>
                  <a:pt x="512" y="136"/>
                </a:lnTo>
                <a:lnTo>
                  <a:pt x="504" y="116"/>
                </a:lnTo>
                <a:lnTo>
                  <a:pt x="484" y="104"/>
                </a:lnTo>
                <a:lnTo>
                  <a:pt x="452" y="80"/>
                </a:lnTo>
                <a:lnTo>
                  <a:pt x="432" y="80"/>
                </a:lnTo>
                <a:lnTo>
                  <a:pt x="436" y="52"/>
                </a:lnTo>
                <a:lnTo>
                  <a:pt x="448" y="36"/>
                </a:lnTo>
                <a:lnTo>
                  <a:pt x="400" y="8"/>
                </a:lnTo>
                <a:lnTo>
                  <a:pt x="384" y="1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3" name="Freeform 47"/>
          <p:cNvSpPr>
            <a:spLocks/>
          </p:cNvSpPr>
          <p:nvPr/>
        </p:nvSpPr>
        <p:spPr bwMode="gray">
          <a:xfrm>
            <a:off x="2361171" y="3677420"/>
            <a:ext cx="855514" cy="1000125"/>
          </a:xfrm>
          <a:custGeom>
            <a:avLst/>
            <a:gdLst>
              <a:gd name="T0" fmla="*/ 555 w 509"/>
              <a:gd name="T1" fmla="*/ 40 h 630"/>
              <a:gd name="T2" fmla="*/ 498 w 509"/>
              <a:gd name="T3" fmla="*/ 629 h 630"/>
              <a:gd name="T4" fmla="*/ 297 w 509"/>
              <a:gd name="T5" fmla="*/ 613 h 630"/>
              <a:gd name="T6" fmla="*/ 0 w 509"/>
              <a:gd name="T7" fmla="*/ 460 h 630"/>
              <a:gd name="T8" fmla="*/ 4 w 509"/>
              <a:gd name="T9" fmla="*/ 428 h 630"/>
              <a:gd name="T10" fmla="*/ 26 w 509"/>
              <a:gd name="T11" fmla="*/ 396 h 630"/>
              <a:gd name="T12" fmla="*/ 4 w 509"/>
              <a:gd name="T13" fmla="*/ 380 h 630"/>
              <a:gd name="T14" fmla="*/ 26 w 509"/>
              <a:gd name="T15" fmla="*/ 340 h 630"/>
              <a:gd name="T16" fmla="*/ 44 w 509"/>
              <a:gd name="T17" fmla="*/ 296 h 630"/>
              <a:gd name="T18" fmla="*/ 66 w 509"/>
              <a:gd name="T19" fmla="*/ 276 h 630"/>
              <a:gd name="T20" fmla="*/ 48 w 509"/>
              <a:gd name="T21" fmla="*/ 236 h 630"/>
              <a:gd name="T22" fmla="*/ 52 w 509"/>
              <a:gd name="T23" fmla="*/ 188 h 630"/>
              <a:gd name="T24" fmla="*/ 52 w 509"/>
              <a:gd name="T25" fmla="*/ 88 h 630"/>
              <a:gd name="T26" fmla="*/ 66 w 509"/>
              <a:gd name="T27" fmla="*/ 68 h 630"/>
              <a:gd name="T28" fmla="*/ 83 w 509"/>
              <a:gd name="T29" fmla="*/ 68 h 630"/>
              <a:gd name="T30" fmla="*/ 92 w 509"/>
              <a:gd name="T31" fmla="*/ 88 h 630"/>
              <a:gd name="T32" fmla="*/ 118 w 509"/>
              <a:gd name="T33" fmla="*/ 76 h 630"/>
              <a:gd name="T34" fmla="*/ 127 w 509"/>
              <a:gd name="T35" fmla="*/ 0 h 630"/>
              <a:gd name="T36" fmla="*/ 555 w 509"/>
              <a:gd name="T37" fmla="*/ 40 h 6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9"/>
              <a:gd name="T58" fmla="*/ 0 h 630"/>
              <a:gd name="T59" fmla="*/ 509 w 509"/>
              <a:gd name="T60" fmla="*/ 630 h 6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9" h="630">
                <a:moveTo>
                  <a:pt x="508" y="40"/>
                </a:moveTo>
                <a:lnTo>
                  <a:pt x="456" y="629"/>
                </a:lnTo>
                <a:lnTo>
                  <a:pt x="272" y="613"/>
                </a:lnTo>
                <a:lnTo>
                  <a:pt x="0" y="460"/>
                </a:lnTo>
                <a:lnTo>
                  <a:pt x="4" y="428"/>
                </a:lnTo>
                <a:lnTo>
                  <a:pt x="24" y="396"/>
                </a:lnTo>
                <a:lnTo>
                  <a:pt x="4" y="380"/>
                </a:lnTo>
                <a:lnTo>
                  <a:pt x="24" y="340"/>
                </a:lnTo>
                <a:lnTo>
                  <a:pt x="40" y="296"/>
                </a:lnTo>
                <a:lnTo>
                  <a:pt x="60" y="276"/>
                </a:lnTo>
                <a:lnTo>
                  <a:pt x="44" y="236"/>
                </a:lnTo>
                <a:lnTo>
                  <a:pt x="48" y="188"/>
                </a:lnTo>
                <a:lnTo>
                  <a:pt x="48" y="88"/>
                </a:lnTo>
                <a:lnTo>
                  <a:pt x="60" y="68"/>
                </a:lnTo>
                <a:lnTo>
                  <a:pt x="76" y="68"/>
                </a:lnTo>
                <a:lnTo>
                  <a:pt x="84" y="88"/>
                </a:lnTo>
                <a:lnTo>
                  <a:pt x="108" y="76"/>
                </a:lnTo>
                <a:lnTo>
                  <a:pt x="116" y="0"/>
                </a:lnTo>
                <a:lnTo>
                  <a:pt x="508" y="4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4" name="Freeform 48"/>
          <p:cNvSpPr>
            <a:spLocks/>
          </p:cNvSpPr>
          <p:nvPr/>
        </p:nvSpPr>
        <p:spPr bwMode="gray">
          <a:xfrm>
            <a:off x="3127441" y="3740920"/>
            <a:ext cx="877056" cy="942975"/>
          </a:xfrm>
          <a:custGeom>
            <a:avLst/>
            <a:gdLst>
              <a:gd name="T0" fmla="*/ 0 w 521"/>
              <a:gd name="T1" fmla="*/ 589 h 594"/>
              <a:gd name="T2" fmla="*/ 74 w 521"/>
              <a:gd name="T3" fmla="*/ 593 h 594"/>
              <a:gd name="T4" fmla="*/ 83 w 521"/>
              <a:gd name="T5" fmla="*/ 549 h 594"/>
              <a:gd name="T6" fmla="*/ 249 w 521"/>
              <a:gd name="T7" fmla="*/ 557 h 594"/>
              <a:gd name="T8" fmla="*/ 249 w 521"/>
              <a:gd name="T9" fmla="*/ 533 h 594"/>
              <a:gd name="T10" fmla="*/ 560 w 521"/>
              <a:gd name="T11" fmla="*/ 533 h 594"/>
              <a:gd name="T12" fmla="*/ 569 w 521"/>
              <a:gd name="T13" fmla="*/ 72 h 594"/>
              <a:gd name="T14" fmla="*/ 569 w 521"/>
              <a:gd name="T15" fmla="*/ 32 h 594"/>
              <a:gd name="T16" fmla="*/ 57 w 521"/>
              <a:gd name="T17" fmla="*/ 0 h 594"/>
              <a:gd name="T18" fmla="*/ 0 w 521"/>
              <a:gd name="T19" fmla="*/ 589 h 5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1"/>
              <a:gd name="T31" fmla="*/ 0 h 594"/>
              <a:gd name="T32" fmla="*/ 521 w 521"/>
              <a:gd name="T33" fmla="*/ 594 h 5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1" h="594">
                <a:moveTo>
                  <a:pt x="0" y="589"/>
                </a:moveTo>
                <a:lnTo>
                  <a:pt x="68" y="593"/>
                </a:lnTo>
                <a:lnTo>
                  <a:pt x="76" y="549"/>
                </a:lnTo>
                <a:lnTo>
                  <a:pt x="228" y="557"/>
                </a:lnTo>
                <a:lnTo>
                  <a:pt x="228" y="533"/>
                </a:lnTo>
                <a:lnTo>
                  <a:pt x="512" y="533"/>
                </a:lnTo>
                <a:lnTo>
                  <a:pt x="520" y="72"/>
                </a:lnTo>
                <a:lnTo>
                  <a:pt x="520" y="32"/>
                </a:lnTo>
                <a:lnTo>
                  <a:pt x="52" y="0"/>
                </a:lnTo>
                <a:lnTo>
                  <a:pt x="0" y="589"/>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5" name="Freeform 49"/>
          <p:cNvSpPr>
            <a:spLocks/>
          </p:cNvSpPr>
          <p:nvPr/>
        </p:nvSpPr>
        <p:spPr bwMode="gray">
          <a:xfrm>
            <a:off x="3512114" y="3855220"/>
            <a:ext cx="1806427" cy="1698625"/>
          </a:xfrm>
          <a:custGeom>
            <a:avLst/>
            <a:gdLst>
              <a:gd name="T0" fmla="*/ 1103 w 1074"/>
              <a:gd name="T1" fmla="*/ 292 h 1070"/>
              <a:gd name="T2" fmla="*/ 1116 w 1074"/>
              <a:gd name="T3" fmla="*/ 441 h 1070"/>
              <a:gd name="T4" fmla="*/ 1138 w 1074"/>
              <a:gd name="T5" fmla="*/ 501 h 1070"/>
              <a:gd name="T6" fmla="*/ 1155 w 1074"/>
              <a:gd name="T7" fmla="*/ 605 h 1070"/>
              <a:gd name="T8" fmla="*/ 1125 w 1074"/>
              <a:gd name="T9" fmla="*/ 673 h 1070"/>
              <a:gd name="T10" fmla="*/ 1068 w 1074"/>
              <a:gd name="T11" fmla="*/ 701 h 1070"/>
              <a:gd name="T12" fmla="*/ 1050 w 1074"/>
              <a:gd name="T13" fmla="*/ 673 h 1070"/>
              <a:gd name="T14" fmla="*/ 1050 w 1074"/>
              <a:gd name="T15" fmla="*/ 717 h 1070"/>
              <a:gd name="T16" fmla="*/ 963 w 1074"/>
              <a:gd name="T17" fmla="*/ 785 h 1070"/>
              <a:gd name="T18" fmla="*/ 911 w 1074"/>
              <a:gd name="T19" fmla="*/ 793 h 1070"/>
              <a:gd name="T20" fmla="*/ 889 w 1074"/>
              <a:gd name="T21" fmla="*/ 821 h 1070"/>
              <a:gd name="T22" fmla="*/ 876 w 1074"/>
              <a:gd name="T23" fmla="*/ 841 h 1070"/>
              <a:gd name="T24" fmla="*/ 800 w 1074"/>
              <a:gd name="T25" fmla="*/ 913 h 1070"/>
              <a:gd name="T26" fmla="*/ 827 w 1074"/>
              <a:gd name="T27" fmla="*/ 941 h 1070"/>
              <a:gd name="T28" fmla="*/ 862 w 1074"/>
              <a:gd name="T29" fmla="*/ 1061 h 1070"/>
              <a:gd name="T30" fmla="*/ 813 w 1074"/>
              <a:gd name="T31" fmla="*/ 1049 h 1070"/>
              <a:gd name="T32" fmla="*/ 678 w 1074"/>
              <a:gd name="T33" fmla="*/ 993 h 1070"/>
              <a:gd name="T34" fmla="*/ 542 w 1074"/>
              <a:gd name="T35" fmla="*/ 825 h 1070"/>
              <a:gd name="T36" fmla="*/ 463 w 1074"/>
              <a:gd name="T37" fmla="*/ 701 h 1070"/>
              <a:gd name="T38" fmla="*/ 345 w 1074"/>
              <a:gd name="T39" fmla="*/ 693 h 1070"/>
              <a:gd name="T40" fmla="*/ 289 w 1074"/>
              <a:gd name="T41" fmla="*/ 741 h 1070"/>
              <a:gd name="T42" fmla="*/ 184 w 1074"/>
              <a:gd name="T43" fmla="*/ 705 h 1070"/>
              <a:gd name="T44" fmla="*/ 114 w 1074"/>
              <a:gd name="T45" fmla="*/ 609 h 1070"/>
              <a:gd name="T46" fmla="*/ 57 w 1074"/>
              <a:gd name="T47" fmla="*/ 549 h 1070"/>
              <a:gd name="T48" fmla="*/ 0 w 1074"/>
              <a:gd name="T49" fmla="*/ 485 h 1070"/>
              <a:gd name="T50" fmla="*/ 310 w 1074"/>
              <a:gd name="T51" fmla="*/ 461 h 1070"/>
              <a:gd name="T52" fmla="*/ 582 w 1074"/>
              <a:gd name="T53" fmla="*/ 8 h 1070"/>
              <a:gd name="T54" fmla="*/ 603 w 1074"/>
              <a:gd name="T55" fmla="*/ 224 h 1070"/>
              <a:gd name="T56" fmla="*/ 651 w 1074"/>
              <a:gd name="T57" fmla="*/ 232 h 1070"/>
              <a:gd name="T58" fmla="*/ 761 w 1074"/>
              <a:gd name="T59" fmla="*/ 240 h 1070"/>
              <a:gd name="T60" fmla="*/ 836 w 1074"/>
              <a:gd name="T61" fmla="*/ 256 h 1070"/>
              <a:gd name="T62" fmla="*/ 893 w 1074"/>
              <a:gd name="T63" fmla="*/ 256 h 1070"/>
              <a:gd name="T64" fmla="*/ 941 w 1074"/>
              <a:gd name="T65" fmla="*/ 256 h 1070"/>
              <a:gd name="T66" fmla="*/ 1037 w 1074"/>
              <a:gd name="T67" fmla="*/ 268 h 10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1070"/>
              <a:gd name="T104" fmla="*/ 1074 w 1074"/>
              <a:gd name="T105" fmla="*/ 1070 h 10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1070">
                <a:moveTo>
                  <a:pt x="969" y="268"/>
                </a:moveTo>
                <a:lnTo>
                  <a:pt x="1009" y="292"/>
                </a:lnTo>
                <a:lnTo>
                  <a:pt x="1013" y="356"/>
                </a:lnTo>
                <a:lnTo>
                  <a:pt x="1021" y="441"/>
                </a:lnTo>
                <a:lnTo>
                  <a:pt x="1033" y="461"/>
                </a:lnTo>
                <a:lnTo>
                  <a:pt x="1041" y="501"/>
                </a:lnTo>
                <a:lnTo>
                  <a:pt x="1073" y="553"/>
                </a:lnTo>
                <a:lnTo>
                  <a:pt x="1057" y="605"/>
                </a:lnTo>
                <a:lnTo>
                  <a:pt x="1057" y="661"/>
                </a:lnTo>
                <a:lnTo>
                  <a:pt x="1029" y="673"/>
                </a:lnTo>
                <a:lnTo>
                  <a:pt x="997" y="705"/>
                </a:lnTo>
                <a:lnTo>
                  <a:pt x="977" y="701"/>
                </a:lnTo>
                <a:lnTo>
                  <a:pt x="981" y="673"/>
                </a:lnTo>
                <a:lnTo>
                  <a:pt x="961" y="673"/>
                </a:lnTo>
                <a:lnTo>
                  <a:pt x="957" y="689"/>
                </a:lnTo>
                <a:lnTo>
                  <a:pt x="961" y="717"/>
                </a:lnTo>
                <a:lnTo>
                  <a:pt x="929" y="749"/>
                </a:lnTo>
                <a:lnTo>
                  <a:pt x="881" y="785"/>
                </a:lnTo>
                <a:lnTo>
                  <a:pt x="845" y="801"/>
                </a:lnTo>
                <a:lnTo>
                  <a:pt x="833" y="793"/>
                </a:lnTo>
                <a:lnTo>
                  <a:pt x="809" y="805"/>
                </a:lnTo>
                <a:lnTo>
                  <a:pt x="813" y="821"/>
                </a:lnTo>
                <a:lnTo>
                  <a:pt x="793" y="821"/>
                </a:lnTo>
                <a:lnTo>
                  <a:pt x="801" y="841"/>
                </a:lnTo>
                <a:lnTo>
                  <a:pt x="765" y="909"/>
                </a:lnTo>
                <a:lnTo>
                  <a:pt x="732" y="913"/>
                </a:lnTo>
                <a:lnTo>
                  <a:pt x="757" y="925"/>
                </a:lnTo>
                <a:lnTo>
                  <a:pt x="757" y="941"/>
                </a:lnTo>
                <a:lnTo>
                  <a:pt x="769" y="941"/>
                </a:lnTo>
                <a:lnTo>
                  <a:pt x="789" y="1061"/>
                </a:lnTo>
                <a:lnTo>
                  <a:pt x="765" y="1069"/>
                </a:lnTo>
                <a:lnTo>
                  <a:pt x="744" y="1049"/>
                </a:lnTo>
                <a:lnTo>
                  <a:pt x="712" y="1049"/>
                </a:lnTo>
                <a:lnTo>
                  <a:pt x="620" y="993"/>
                </a:lnTo>
                <a:lnTo>
                  <a:pt x="568" y="893"/>
                </a:lnTo>
                <a:lnTo>
                  <a:pt x="496" y="825"/>
                </a:lnTo>
                <a:lnTo>
                  <a:pt x="484" y="789"/>
                </a:lnTo>
                <a:lnTo>
                  <a:pt x="424" y="701"/>
                </a:lnTo>
                <a:lnTo>
                  <a:pt x="372" y="685"/>
                </a:lnTo>
                <a:lnTo>
                  <a:pt x="316" y="693"/>
                </a:lnTo>
                <a:lnTo>
                  <a:pt x="300" y="729"/>
                </a:lnTo>
                <a:lnTo>
                  <a:pt x="264" y="741"/>
                </a:lnTo>
                <a:lnTo>
                  <a:pt x="244" y="769"/>
                </a:lnTo>
                <a:lnTo>
                  <a:pt x="168" y="705"/>
                </a:lnTo>
                <a:lnTo>
                  <a:pt x="136" y="669"/>
                </a:lnTo>
                <a:lnTo>
                  <a:pt x="104" y="609"/>
                </a:lnTo>
                <a:lnTo>
                  <a:pt x="72" y="589"/>
                </a:lnTo>
                <a:lnTo>
                  <a:pt x="52" y="549"/>
                </a:lnTo>
                <a:lnTo>
                  <a:pt x="32" y="521"/>
                </a:lnTo>
                <a:lnTo>
                  <a:pt x="0" y="485"/>
                </a:lnTo>
                <a:lnTo>
                  <a:pt x="0" y="461"/>
                </a:lnTo>
                <a:lnTo>
                  <a:pt x="284" y="461"/>
                </a:lnTo>
                <a:lnTo>
                  <a:pt x="292" y="0"/>
                </a:lnTo>
                <a:lnTo>
                  <a:pt x="532" y="8"/>
                </a:lnTo>
                <a:lnTo>
                  <a:pt x="536" y="212"/>
                </a:lnTo>
                <a:lnTo>
                  <a:pt x="552" y="224"/>
                </a:lnTo>
                <a:lnTo>
                  <a:pt x="572" y="216"/>
                </a:lnTo>
                <a:lnTo>
                  <a:pt x="596" y="232"/>
                </a:lnTo>
                <a:lnTo>
                  <a:pt x="668" y="248"/>
                </a:lnTo>
                <a:lnTo>
                  <a:pt x="696" y="240"/>
                </a:lnTo>
                <a:lnTo>
                  <a:pt x="732" y="264"/>
                </a:lnTo>
                <a:lnTo>
                  <a:pt x="765" y="256"/>
                </a:lnTo>
                <a:lnTo>
                  <a:pt x="789" y="268"/>
                </a:lnTo>
                <a:lnTo>
                  <a:pt x="817" y="256"/>
                </a:lnTo>
                <a:lnTo>
                  <a:pt x="833" y="272"/>
                </a:lnTo>
                <a:lnTo>
                  <a:pt x="861" y="256"/>
                </a:lnTo>
                <a:lnTo>
                  <a:pt x="937" y="252"/>
                </a:lnTo>
                <a:lnTo>
                  <a:pt x="949" y="268"/>
                </a:lnTo>
                <a:lnTo>
                  <a:pt x="969" y="268"/>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6" name="Freeform 50"/>
          <p:cNvSpPr>
            <a:spLocks/>
          </p:cNvSpPr>
          <p:nvPr/>
        </p:nvSpPr>
        <p:spPr bwMode="gray">
          <a:xfrm>
            <a:off x="5121588" y="3785368"/>
            <a:ext cx="633942" cy="636588"/>
          </a:xfrm>
          <a:custGeom>
            <a:avLst/>
            <a:gdLst>
              <a:gd name="T0" fmla="*/ 13 w 377"/>
              <a:gd name="T1" fmla="*/ 312 h 401"/>
              <a:gd name="T2" fmla="*/ 13 w 377"/>
              <a:gd name="T3" fmla="*/ 140 h 401"/>
              <a:gd name="T4" fmla="*/ 0 w 377"/>
              <a:gd name="T5" fmla="*/ 28 h 401"/>
              <a:gd name="T6" fmla="*/ 157 w 377"/>
              <a:gd name="T7" fmla="*/ 20 h 401"/>
              <a:gd name="T8" fmla="*/ 380 w 377"/>
              <a:gd name="T9" fmla="*/ 0 h 401"/>
              <a:gd name="T10" fmla="*/ 367 w 377"/>
              <a:gd name="T11" fmla="*/ 44 h 401"/>
              <a:gd name="T12" fmla="*/ 411 w 377"/>
              <a:gd name="T13" fmla="*/ 44 h 401"/>
              <a:gd name="T14" fmla="*/ 402 w 377"/>
              <a:gd name="T15" fmla="*/ 112 h 401"/>
              <a:gd name="T16" fmla="*/ 385 w 377"/>
              <a:gd name="T17" fmla="*/ 128 h 401"/>
              <a:gd name="T18" fmla="*/ 398 w 377"/>
              <a:gd name="T19" fmla="*/ 128 h 401"/>
              <a:gd name="T20" fmla="*/ 380 w 377"/>
              <a:gd name="T21" fmla="*/ 156 h 401"/>
              <a:gd name="T22" fmla="*/ 319 w 377"/>
              <a:gd name="T23" fmla="*/ 264 h 401"/>
              <a:gd name="T24" fmla="*/ 319 w 377"/>
              <a:gd name="T25" fmla="*/ 320 h 401"/>
              <a:gd name="T26" fmla="*/ 332 w 377"/>
              <a:gd name="T27" fmla="*/ 328 h 401"/>
              <a:gd name="T28" fmla="*/ 323 w 377"/>
              <a:gd name="T29" fmla="*/ 372 h 401"/>
              <a:gd name="T30" fmla="*/ 61 w 377"/>
              <a:gd name="T31" fmla="*/ 400 h 401"/>
              <a:gd name="T32" fmla="*/ 57 w 377"/>
              <a:gd name="T33" fmla="*/ 336 h 401"/>
              <a:gd name="T34" fmla="*/ 13 w 377"/>
              <a:gd name="T35" fmla="*/ 312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7"/>
              <a:gd name="T55" fmla="*/ 0 h 401"/>
              <a:gd name="T56" fmla="*/ 377 w 377"/>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7" h="401">
                <a:moveTo>
                  <a:pt x="12" y="312"/>
                </a:moveTo>
                <a:lnTo>
                  <a:pt x="12" y="140"/>
                </a:lnTo>
                <a:lnTo>
                  <a:pt x="0" y="28"/>
                </a:lnTo>
                <a:lnTo>
                  <a:pt x="144" y="20"/>
                </a:lnTo>
                <a:lnTo>
                  <a:pt x="348" y="0"/>
                </a:lnTo>
                <a:lnTo>
                  <a:pt x="336" y="44"/>
                </a:lnTo>
                <a:lnTo>
                  <a:pt x="376" y="44"/>
                </a:lnTo>
                <a:lnTo>
                  <a:pt x="368" y="112"/>
                </a:lnTo>
                <a:lnTo>
                  <a:pt x="352" y="128"/>
                </a:lnTo>
                <a:lnTo>
                  <a:pt x="364" y="128"/>
                </a:lnTo>
                <a:lnTo>
                  <a:pt x="348" y="156"/>
                </a:lnTo>
                <a:lnTo>
                  <a:pt x="292" y="264"/>
                </a:lnTo>
                <a:lnTo>
                  <a:pt x="292" y="320"/>
                </a:lnTo>
                <a:lnTo>
                  <a:pt x="304" y="328"/>
                </a:lnTo>
                <a:lnTo>
                  <a:pt x="296" y="372"/>
                </a:lnTo>
                <a:lnTo>
                  <a:pt x="56" y="400"/>
                </a:lnTo>
                <a:lnTo>
                  <a:pt x="52" y="336"/>
                </a:lnTo>
                <a:lnTo>
                  <a:pt x="12" y="31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7" name="Freeform 51"/>
          <p:cNvSpPr>
            <a:spLocks/>
          </p:cNvSpPr>
          <p:nvPr/>
        </p:nvSpPr>
        <p:spPr bwMode="gray">
          <a:xfrm>
            <a:off x="5215448" y="4375920"/>
            <a:ext cx="755499" cy="612775"/>
          </a:xfrm>
          <a:custGeom>
            <a:avLst/>
            <a:gdLst>
              <a:gd name="T0" fmla="*/ 0 w 449"/>
              <a:gd name="T1" fmla="*/ 28 h 386"/>
              <a:gd name="T2" fmla="*/ 262 w 449"/>
              <a:gd name="T3" fmla="*/ 0 h 386"/>
              <a:gd name="T4" fmla="*/ 289 w 449"/>
              <a:gd name="T5" fmla="*/ 64 h 386"/>
              <a:gd name="T6" fmla="*/ 236 w 449"/>
              <a:gd name="T7" fmla="*/ 181 h 386"/>
              <a:gd name="T8" fmla="*/ 241 w 449"/>
              <a:gd name="T9" fmla="*/ 201 h 386"/>
              <a:gd name="T10" fmla="*/ 398 w 449"/>
              <a:gd name="T11" fmla="*/ 189 h 386"/>
              <a:gd name="T12" fmla="*/ 407 w 449"/>
              <a:gd name="T13" fmla="*/ 197 h 386"/>
              <a:gd name="T14" fmla="*/ 398 w 449"/>
              <a:gd name="T15" fmla="*/ 217 h 386"/>
              <a:gd name="T16" fmla="*/ 420 w 449"/>
              <a:gd name="T17" fmla="*/ 261 h 386"/>
              <a:gd name="T18" fmla="*/ 411 w 449"/>
              <a:gd name="T19" fmla="*/ 277 h 386"/>
              <a:gd name="T20" fmla="*/ 420 w 449"/>
              <a:gd name="T21" fmla="*/ 289 h 386"/>
              <a:gd name="T22" fmla="*/ 446 w 449"/>
              <a:gd name="T23" fmla="*/ 281 h 386"/>
              <a:gd name="T24" fmla="*/ 455 w 449"/>
              <a:gd name="T25" fmla="*/ 301 h 386"/>
              <a:gd name="T26" fmla="*/ 442 w 449"/>
              <a:gd name="T27" fmla="*/ 337 h 386"/>
              <a:gd name="T28" fmla="*/ 490 w 449"/>
              <a:gd name="T29" fmla="*/ 357 h 386"/>
              <a:gd name="T30" fmla="*/ 459 w 449"/>
              <a:gd name="T31" fmla="*/ 385 h 386"/>
              <a:gd name="T32" fmla="*/ 459 w 449"/>
              <a:gd name="T33" fmla="*/ 365 h 386"/>
              <a:gd name="T34" fmla="*/ 416 w 449"/>
              <a:gd name="T35" fmla="*/ 361 h 386"/>
              <a:gd name="T36" fmla="*/ 402 w 449"/>
              <a:gd name="T37" fmla="*/ 341 h 386"/>
              <a:gd name="T38" fmla="*/ 394 w 449"/>
              <a:gd name="T39" fmla="*/ 365 h 386"/>
              <a:gd name="T40" fmla="*/ 359 w 449"/>
              <a:gd name="T41" fmla="*/ 381 h 386"/>
              <a:gd name="T42" fmla="*/ 293 w 449"/>
              <a:gd name="T43" fmla="*/ 365 h 386"/>
              <a:gd name="T44" fmla="*/ 306 w 449"/>
              <a:gd name="T45" fmla="*/ 357 h 386"/>
              <a:gd name="T46" fmla="*/ 258 w 449"/>
              <a:gd name="T47" fmla="*/ 341 h 386"/>
              <a:gd name="T48" fmla="*/ 227 w 449"/>
              <a:gd name="T49" fmla="*/ 325 h 386"/>
              <a:gd name="T50" fmla="*/ 210 w 449"/>
              <a:gd name="T51" fmla="*/ 329 h 386"/>
              <a:gd name="T52" fmla="*/ 214 w 449"/>
              <a:gd name="T53" fmla="*/ 341 h 386"/>
              <a:gd name="T54" fmla="*/ 140 w 449"/>
              <a:gd name="T55" fmla="*/ 341 h 386"/>
              <a:gd name="T56" fmla="*/ 83 w 449"/>
              <a:gd name="T57" fmla="*/ 325 h 386"/>
              <a:gd name="T58" fmla="*/ 48 w 449"/>
              <a:gd name="T59" fmla="*/ 333 h 386"/>
              <a:gd name="T60" fmla="*/ 48 w 449"/>
              <a:gd name="T61" fmla="*/ 277 h 386"/>
              <a:gd name="T62" fmla="*/ 66 w 449"/>
              <a:gd name="T63" fmla="*/ 225 h 386"/>
              <a:gd name="T64" fmla="*/ 31 w 449"/>
              <a:gd name="T65" fmla="*/ 173 h 386"/>
              <a:gd name="T66" fmla="*/ 22 w 449"/>
              <a:gd name="T67" fmla="*/ 133 h 386"/>
              <a:gd name="T68" fmla="*/ 9 w 449"/>
              <a:gd name="T69" fmla="*/ 113 h 386"/>
              <a:gd name="T70" fmla="*/ 0 w 449"/>
              <a:gd name="T71" fmla="*/ 28 h 3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386"/>
              <a:gd name="T110" fmla="*/ 449 w 449"/>
              <a:gd name="T111" fmla="*/ 386 h 3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386">
                <a:moveTo>
                  <a:pt x="0" y="28"/>
                </a:moveTo>
                <a:lnTo>
                  <a:pt x="240" y="0"/>
                </a:lnTo>
                <a:lnTo>
                  <a:pt x="264" y="64"/>
                </a:lnTo>
                <a:lnTo>
                  <a:pt x="216" y="181"/>
                </a:lnTo>
                <a:lnTo>
                  <a:pt x="220" y="201"/>
                </a:lnTo>
                <a:lnTo>
                  <a:pt x="364" y="189"/>
                </a:lnTo>
                <a:lnTo>
                  <a:pt x="372" y="197"/>
                </a:lnTo>
                <a:lnTo>
                  <a:pt x="364" y="217"/>
                </a:lnTo>
                <a:lnTo>
                  <a:pt x="384" y="261"/>
                </a:lnTo>
                <a:lnTo>
                  <a:pt x="376" y="277"/>
                </a:lnTo>
                <a:lnTo>
                  <a:pt x="384" y="289"/>
                </a:lnTo>
                <a:lnTo>
                  <a:pt x="408" y="281"/>
                </a:lnTo>
                <a:lnTo>
                  <a:pt x="416" y="301"/>
                </a:lnTo>
                <a:lnTo>
                  <a:pt x="404" y="337"/>
                </a:lnTo>
                <a:lnTo>
                  <a:pt x="448" y="357"/>
                </a:lnTo>
                <a:lnTo>
                  <a:pt x="420" y="385"/>
                </a:lnTo>
                <a:lnTo>
                  <a:pt x="420" y="365"/>
                </a:lnTo>
                <a:lnTo>
                  <a:pt x="380" y="361"/>
                </a:lnTo>
                <a:lnTo>
                  <a:pt x="368" y="341"/>
                </a:lnTo>
                <a:lnTo>
                  <a:pt x="360" y="365"/>
                </a:lnTo>
                <a:lnTo>
                  <a:pt x="328" y="381"/>
                </a:lnTo>
                <a:lnTo>
                  <a:pt x="268" y="365"/>
                </a:lnTo>
                <a:lnTo>
                  <a:pt x="280" y="357"/>
                </a:lnTo>
                <a:lnTo>
                  <a:pt x="236" y="341"/>
                </a:lnTo>
                <a:lnTo>
                  <a:pt x="208" y="325"/>
                </a:lnTo>
                <a:lnTo>
                  <a:pt x="192" y="329"/>
                </a:lnTo>
                <a:lnTo>
                  <a:pt x="196" y="341"/>
                </a:lnTo>
                <a:lnTo>
                  <a:pt x="128" y="341"/>
                </a:lnTo>
                <a:lnTo>
                  <a:pt x="76" y="325"/>
                </a:lnTo>
                <a:lnTo>
                  <a:pt x="44" y="333"/>
                </a:lnTo>
                <a:lnTo>
                  <a:pt x="44" y="277"/>
                </a:lnTo>
                <a:lnTo>
                  <a:pt x="60" y="225"/>
                </a:lnTo>
                <a:lnTo>
                  <a:pt x="28" y="173"/>
                </a:lnTo>
                <a:lnTo>
                  <a:pt x="20" y="133"/>
                </a:lnTo>
                <a:lnTo>
                  <a:pt x="8" y="113"/>
                </a:lnTo>
                <a:lnTo>
                  <a:pt x="0" y="28"/>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8" name="Freeform 52"/>
          <p:cNvSpPr>
            <a:spLocks/>
          </p:cNvSpPr>
          <p:nvPr/>
        </p:nvSpPr>
        <p:spPr bwMode="gray">
          <a:xfrm>
            <a:off x="5580119" y="3994918"/>
            <a:ext cx="450837" cy="795338"/>
          </a:xfrm>
          <a:custGeom>
            <a:avLst/>
            <a:gdLst>
              <a:gd name="T0" fmla="*/ 26 w 293"/>
              <a:gd name="T1" fmla="*/ 240 h 501"/>
              <a:gd name="T2" fmla="*/ 52 w 293"/>
              <a:gd name="T3" fmla="*/ 304 h 501"/>
              <a:gd name="T4" fmla="*/ 0 w 293"/>
              <a:gd name="T5" fmla="*/ 421 h 501"/>
              <a:gd name="T6" fmla="*/ 4 w 293"/>
              <a:gd name="T7" fmla="*/ 441 h 501"/>
              <a:gd name="T8" fmla="*/ 162 w 293"/>
              <a:gd name="T9" fmla="*/ 429 h 501"/>
              <a:gd name="T10" fmla="*/ 170 w 293"/>
              <a:gd name="T11" fmla="*/ 437 h 501"/>
              <a:gd name="T12" fmla="*/ 162 w 293"/>
              <a:gd name="T13" fmla="*/ 457 h 501"/>
              <a:gd name="T14" fmla="*/ 184 w 293"/>
              <a:gd name="T15" fmla="*/ 501 h 501"/>
              <a:gd name="T16" fmla="*/ 254 w 293"/>
              <a:gd name="T17" fmla="*/ 473 h 501"/>
              <a:gd name="T18" fmla="*/ 293 w 293"/>
              <a:gd name="T19" fmla="*/ 476 h 501"/>
              <a:gd name="T20" fmla="*/ 284 w 293"/>
              <a:gd name="T21" fmla="*/ 417 h 501"/>
              <a:gd name="T22" fmla="*/ 267 w 293"/>
              <a:gd name="T23" fmla="*/ 308 h 501"/>
              <a:gd name="T24" fmla="*/ 267 w 293"/>
              <a:gd name="T25" fmla="*/ 0 h 501"/>
              <a:gd name="T26" fmla="*/ 83 w 293"/>
              <a:gd name="T27" fmla="*/ 24 h 501"/>
              <a:gd name="T28" fmla="*/ 22 w 293"/>
              <a:gd name="T29" fmla="*/ 132 h 501"/>
              <a:gd name="T30" fmla="*/ 22 w 293"/>
              <a:gd name="T31" fmla="*/ 188 h 501"/>
              <a:gd name="T32" fmla="*/ 35 w 293"/>
              <a:gd name="T33" fmla="*/ 196 h 501"/>
              <a:gd name="T34" fmla="*/ 26 w 293"/>
              <a:gd name="T35" fmla="*/ 240 h 5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3"/>
              <a:gd name="T55" fmla="*/ 0 h 501"/>
              <a:gd name="T56" fmla="*/ 293 w 293"/>
              <a:gd name="T57" fmla="*/ 501 h 5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3" h="501">
                <a:moveTo>
                  <a:pt x="26" y="240"/>
                </a:moveTo>
                <a:lnTo>
                  <a:pt x="52" y="304"/>
                </a:lnTo>
                <a:lnTo>
                  <a:pt x="0" y="421"/>
                </a:lnTo>
                <a:lnTo>
                  <a:pt x="4" y="441"/>
                </a:lnTo>
                <a:lnTo>
                  <a:pt x="162" y="429"/>
                </a:lnTo>
                <a:lnTo>
                  <a:pt x="170" y="437"/>
                </a:lnTo>
                <a:lnTo>
                  <a:pt x="162" y="457"/>
                </a:lnTo>
                <a:lnTo>
                  <a:pt x="184" y="501"/>
                </a:lnTo>
                <a:lnTo>
                  <a:pt x="254" y="473"/>
                </a:lnTo>
                <a:lnTo>
                  <a:pt x="293" y="476"/>
                </a:lnTo>
                <a:lnTo>
                  <a:pt x="284" y="417"/>
                </a:lnTo>
                <a:lnTo>
                  <a:pt x="267" y="308"/>
                </a:lnTo>
                <a:lnTo>
                  <a:pt x="267" y="0"/>
                </a:lnTo>
                <a:lnTo>
                  <a:pt x="83" y="24"/>
                </a:lnTo>
                <a:lnTo>
                  <a:pt x="22" y="132"/>
                </a:lnTo>
                <a:lnTo>
                  <a:pt x="22" y="188"/>
                </a:lnTo>
                <a:lnTo>
                  <a:pt x="35" y="196"/>
                </a:lnTo>
                <a:lnTo>
                  <a:pt x="26" y="24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299" name="Freeform 54"/>
          <p:cNvSpPr>
            <a:spLocks/>
          </p:cNvSpPr>
          <p:nvPr/>
        </p:nvSpPr>
        <p:spPr bwMode="gray">
          <a:xfrm>
            <a:off x="5707831" y="3601218"/>
            <a:ext cx="1090935" cy="433388"/>
          </a:xfrm>
          <a:custGeom>
            <a:avLst/>
            <a:gdLst>
              <a:gd name="T0" fmla="*/ 31 w 649"/>
              <a:gd name="T1" fmla="*/ 160 h 273"/>
              <a:gd name="T2" fmla="*/ 39 w 649"/>
              <a:gd name="T3" fmla="*/ 116 h 273"/>
              <a:gd name="T4" fmla="*/ 70 w 649"/>
              <a:gd name="T5" fmla="*/ 104 h 273"/>
              <a:gd name="T6" fmla="*/ 162 w 649"/>
              <a:gd name="T7" fmla="*/ 92 h 273"/>
              <a:gd name="T8" fmla="*/ 157 w 649"/>
              <a:gd name="T9" fmla="*/ 76 h 273"/>
              <a:gd name="T10" fmla="*/ 192 w 649"/>
              <a:gd name="T11" fmla="*/ 80 h 273"/>
              <a:gd name="T12" fmla="*/ 546 w 649"/>
              <a:gd name="T13" fmla="*/ 28 h 273"/>
              <a:gd name="T14" fmla="*/ 708 w 649"/>
              <a:gd name="T15" fmla="*/ 0 h 273"/>
              <a:gd name="T16" fmla="*/ 695 w 649"/>
              <a:gd name="T17" fmla="*/ 28 h 273"/>
              <a:gd name="T18" fmla="*/ 664 w 649"/>
              <a:gd name="T19" fmla="*/ 40 h 273"/>
              <a:gd name="T20" fmla="*/ 669 w 649"/>
              <a:gd name="T21" fmla="*/ 52 h 273"/>
              <a:gd name="T22" fmla="*/ 651 w 649"/>
              <a:gd name="T23" fmla="*/ 60 h 273"/>
              <a:gd name="T24" fmla="*/ 642 w 649"/>
              <a:gd name="T25" fmla="*/ 60 h 273"/>
              <a:gd name="T26" fmla="*/ 616 w 649"/>
              <a:gd name="T27" fmla="*/ 68 h 273"/>
              <a:gd name="T28" fmla="*/ 603 w 649"/>
              <a:gd name="T29" fmla="*/ 92 h 273"/>
              <a:gd name="T30" fmla="*/ 599 w 649"/>
              <a:gd name="T31" fmla="*/ 116 h 273"/>
              <a:gd name="T32" fmla="*/ 564 w 649"/>
              <a:gd name="T33" fmla="*/ 136 h 273"/>
              <a:gd name="T34" fmla="*/ 533 w 649"/>
              <a:gd name="T35" fmla="*/ 148 h 273"/>
              <a:gd name="T36" fmla="*/ 533 w 649"/>
              <a:gd name="T37" fmla="*/ 168 h 273"/>
              <a:gd name="T38" fmla="*/ 498 w 649"/>
              <a:gd name="T39" fmla="*/ 176 h 273"/>
              <a:gd name="T40" fmla="*/ 498 w 649"/>
              <a:gd name="T41" fmla="*/ 204 h 273"/>
              <a:gd name="T42" fmla="*/ 402 w 649"/>
              <a:gd name="T43" fmla="*/ 216 h 273"/>
              <a:gd name="T44" fmla="*/ 184 w 649"/>
              <a:gd name="T45" fmla="*/ 248 h 273"/>
              <a:gd name="T46" fmla="*/ 0 w 649"/>
              <a:gd name="T47" fmla="*/ 272 h 273"/>
              <a:gd name="T48" fmla="*/ 17 w 649"/>
              <a:gd name="T49" fmla="*/ 244 h 273"/>
              <a:gd name="T50" fmla="*/ 4 w 649"/>
              <a:gd name="T51" fmla="*/ 244 h 273"/>
              <a:gd name="T52" fmla="*/ 22 w 649"/>
              <a:gd name="T53" fmla="*/ 228 h 273"/>
              <a:gd name="T54" fmla="*/ 31 w 649"/>
              <a:gd name="T55" fmla="*/ 160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9"/>
              <a:gd name="T85" fmla="*/ 0 h 273"/>
              <a:gd name="T86" fmla="*/ 649 w 649"/>
              <a:gd name="T87" fmla="*/ 273 h 2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9" h="273">
                <a:moveTo>
                  <a:pt x="28" y="160"/>
                </a:moveTo>
                <a:lnTo>
                  <a:pt x="36" y="116"/>
                </a:lnTo>
                <a:lnTo>
                  <a:pt x="64" y="104"/>
                </a:lnTo>
                <a:lnTo>
                  <a:pt x="148" y="92"/>
                </a:lnTo>
                <a:lnTo>
                  <a:pt x="144" y="76"/>
                </a:lnTo>
                <a:lnTo>
                  <a:pt x="176" y="80"/>
                </a:lnTo>
                <a:lnTo>
                  <a:pt x="500" y="28"/>
                </a:lnTo>
                <a:lnTo>
                  <a:pt x="648" y="0"/>
                </a:lnTo>
                <a:lnTo>
                  <a:pt x="636" y="28"/>
                </a:lnTo>
                <a:lnTo>
                  <a:pt x="608" y="40"/>
                </a:lnTo>
                <a:lnTo>
                  <a:pt x="612" y="52"/>
                </a:lnTo>
                <a:lnTo>
                  <a:pt x="596" y="60"/>
                </a:lnTo>
                <a:lnTo>
                  <a:pt x="588" y="60"/>
                </a:lnTo>
                <a:lnTo>
                  <a:pt x="564" y="68"/>
                </a:lnTo>
                <a:lnTo>
                  <a:pt x="552" y="92"/>
                </a:lnTo>
                <a:lnTo>
                  <a:pt x="548" y="116"/>
                </a:lnTo>
                <a:lnTo>
                  <a:pt x="516" y="136"/>
                </a:lnTo>
                <a:lnTo>
                  <a:pt x="488" y="148"/>
                </a:lnTo>
                <a:lnTo>
                  <a:pt x="488" y="168"/>
                </a:lnTo>
                <a:lnTo>
                  <a:pt x="456" y="176"/>
                </a:lnTo>
                <a:lnTo>
                  <a:pt x="456" y="204"/>
                </a:lnTo>
                <a:lnTo>
                  <a:pt x="368" y="216"/>
                </a:lnTo>
                <a:lnTo>
                  <a:pt x="168" y="248"/>
                </a:lnTo>
                <a:lnTo>
                  <a:pt x="0" y="272"/>
                </a:lnTo>
                <a:lnTo>
                  <a:pt x="16" y="244"/>
                </a:lnTo>
                <a:lnTo>
                  <a:pt x="4" y="244"/>
                </a:lnTo>
                <a:lnTo>
                  <a:pt x="20" y="228"/>
                </a:lnTo>
                <a:lnTo>
                  <a:pt x="28" y="16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0" name="Freeform 55"/>
          <p:cNvSpPr>
            <a:spLocks/>
          </p:cNvSpPr>
          <p:nvPr/>
        </p:nvSpPr>
        <p:spPr bwMode="gray">
          <a:xfrm>
            <a:off x="6474100" y="3442468"/>
            <a:ext cx="1118631" cy="484188"/>
          </a:xfrm>
          <a:custGeom>
            <a:avLst/>
            <a:gdLst>
              <a:gd name="T0" fmla="*/ 210 w 665"/>
              <a:gd name="T1" fmla="*/ 100 h 305"/>
              <a:gd name="T2" fmla="*/ 678 w 665"/>
              <a:gd name="T3" fmla="*/ 0 h 305"/>
              <a:gd name="T4" fmla="*/ 695 w 665"/>
              <a:gd name="T5" fmla="*/ 36 h 305"/>
              <a:gd name="T6" fmla="*/ 665 w 665"/>
              <a:gd name="T7" fmla="*/ 40 h 305"/>
              <a:gd name="T8" fmla="*/ 643 w 665"/>
              <a:gd name="T9" fmla="*/ 64 h 305"/>
              <a:gd name="T10" fmla="*/ 617 w 665"/>
              <a:gd name="T11" fmla="*/ 48 h 305"/>
              <a:gd name="T12" fmla="*/ 630 w 665"/>
              <a:gd name="T13" fmla="*/ 68 h 305"/>
              <a:gd name="T14" fmla="*/ 630 w 665"/>
              <a:gd name="T15" fmla="*/ 84 h 305"/>
              <a:gd name="T16" fmla="*/ 643 w 665"/>
              <a:gd name="T17" fmla="*/ 68 h 305"/>
              <a:gd name="T18" fmla="*/ 687 w 665"/>
              <a:gd name="T19" fmla="*/ 56 h 305"/>
              <a:gd name="T20" fmla="*/ 695 w 665"/>
              <a:gd name="T21" fmla="*/ 72 h 305"/>
              <a:gd name="T22" fmla="*/ 695 w 665"/>
              <a:gd name="T23" fmla="*/ 52 h 305"/>
              <a:gd name="T24" fmla="*/ 717 w 665"/>
              <a:gd name="T25" fmla="*/ 56 h 305"/>
              <a:gd name="T26" fmla="*/ 726 w 665"/>
              <a:gd name="T27" fmla="*/ 84 h 305"/>
              <a:gd name="T28" fmla="*/ 695 w 665"/>
              <a:gd name="T29" fmla="*/ 120 h 305"/>
              <a:gd name="T30" fmla="*/ 665 w 665"/>
              <a:gd name="T31" fmla="*/ 120 h 305"/>
              <a:gd name="T32" fmla="*/ 643 w 665"/>
              <a:gd name="T33" fmla="*/ 132 h 305"/>
              <a:gd name="T34" fmla="*/ 660 w 665"/>
              <a:gd name="T35" fmla="*/ 148 h 305"/>
              <a:gd name="T36" fmla="*/ 643 w 665"/>
              <a:gd name="T37" fmla="*/ 172 h 305"/>
              <a:gd name="T38" fmla="*/ 695 w 665"/>
              <a:gd name="T39" fmla="*/ 156 h 305"/>
              <a:gd name="T40" fmla="*/ 691 w 665"/>
              <a:gd name="T41" fmla="*/ 176 h 305"/>
              <a:gd name="T42" fmla="*/ 652 w 665"/>
              <a:gd name="T43" fmla="*/ 216 h 305"/>
              <a:gd name="T44" fmla="*/ 595 w 665"/>
              <a:gd name="T45" fmla="*/ 232 h 305"/>
              <a:gd name="T46" fmla="*/ 586 w 665"/>
              <a:gd name="T47" fmla="*/ 288 h 305"/>
              <a:gd name="T48" fmla="*/ 533 w 665"/>
              <a:gd name="T49" fmla="*/ 292 h 305"/>
              <a:gd name="T50" fmla="*/ 411 w 665"/>
              <a:gd name="T51" fmla="*/ 236 h 305"/>
              <a:gd name="T52" fmla="*/ 324 w 665"/>
              <a:gd name="T53" fmla="*/ 252 h 305"/>
              <a:gd name="T54" fmla="*/ 302 w 665"/>
              <a:gd name="T55" fmla="*/ 244 h 305"/>
              <a:gd name="T56" fmla="*/ 275 w 665"/>
              <a:gd name="T57" fmla="*/ 248 h 305"/>
              <a:gd name="T58" fmla="*/ 254 w 665"/>
              <a:gd name="T59" fmla="*/ 244 h 305"/>
              <a:gd name="T60" fmla="*/ 136 w 665"/>
              <a:gd name="T61" fmla="*/ 268 h 305"/>
              <a:gd name="T62" fmla="*/ 127 w 665"/>
              <a:gd name="T63" fmla="*/ 280 h 305"/>
              <a:gd name="T64" fmla="*/ 114 w 665"/>
              <a:gd name="T65" fmla="*/ 284 h 305"/>
              <a:gd name="T66" fmla="*/ 0 w 665"/>
              <a:gd name="T67" fmla="*/ 304 h 305"/>
              <a:gd name="T68" fmla="*/ 0 w 665"/>
              <a:gd name="T69" fmla="*/ 276 h 305"/>
              <a:gd name="T70" fmla="*/ 35 w 665"/>
              <a:gd name="T71" fmla="*/ 268 h 305"/>
              <a:gd name="T72" fmla="*/ 35 w 665"/>
              <a:gd name="T73" fmla="*/ 248 h 305"/>
              <a:gd name="T74" fmla="*/ 66 w 665"/>
              <a:gd name="T75" fmla="*/ 236 h 305"/>
              <a:gd name="T76" fmla="*/ 101 w 665"/>
              <a:gd name="T77" fmla="*/ 216 h 305"/>
              <a:gd name="T78" fmla="*/ 105 w 665"/>
              <a:gd name="T79" fmla="*/ 192 h 305"/>
              <a:gd name="T80" fmla="*/ 118 w 665"/>
              <a:gd name="T81" fmla="*/ 168 h 305"/>
              <a:gd name="T82" fmla="*/ 144 w 665"/>
              <a:gd name="T83" fmla="*/ 160 h 305"/>
              <a:gd name="T84" fmla="*/ 153 w 665"/>
              <a:gd name="T85" fmla="*/ 160 h 305"/>
              <a:gd name="T86" fmla="*/ 171 w 665"/>
              <a:gd name="T87" fmla="*/ 152 h 305"/>
              <a:gd name="T88" fmla="*/ 166 w 665"/>
              <a:gd name="T89" fmla="*/ 140 h 305"/>
              <a:gd name="T90" fmla="*/ 197 w 665"/>
              <a:gd name="T91" fmla="*/ 128 h 305"/>
              <a:gd name="T92" fmla="*/ 210 w 665"/>
              <a:gd name="T93" fmla="*/ 100 h 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5"/>
              <a:gd name="T142" fmla="*/ 0 h 305"/>
              <a:gd name="T143" fmla="*/ 665 w 665"/>
              <a:gd name="T144" fmla="*/ 305 h 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5" h="305">
                <a:moveTo>
                  <a:pt x="192" y="100"/>
                </a:moveTo>
                <a:lnTo>
                  <a:pt x="620" y="0"/>
                </a:lnTo>
                <a:lnTo>
                  <a:pt x="636" y="36"/>
                </a:lnTo>
                <a:lnTo>
                  <a:pt x="608" y="40"/>
                </a:lnTo>
                <a:lnTo>
                  <a:pt x="588" y="64"/>
                </a:lnTo>
                <a:lnTo>
                  <a:pt x="564" y="48"/>
                </a:lnTo>
                <a:lnTo>
                  <a:pt x="576" y="68"/>
                </a:lnTo>
                <a:lnTo>
                  <a:pt x="576" y="84"/>
                </a:lnTo>
                <a:lnTo>
                  <a:pt x="588" y="68"/>
                </a:lnTo>
                <a:lnTo>
                  <a:pt x="628" y="56"/>
                </a:lnTo>
                <a:lnTo>
                  <a:pt x="636" y="72"/>
                </a:lnTo>
                <a:lnTo>
                  <a:pt x="636" y="52"/>
                </a:lnTo>
                <a:lnTo>
                  <a:pt x="656" y="56"/>
                </a:lnTo>
                <a:lnTo>
                  <a:pt x="664" y="84"/>
                </a:lnTo>
                <a:lnTo>
                  <a:pt x="636" y="120"/>
                </a:lnTo>
                <a:lnTo>
                  <a:pt x="608" y="120"/>
                </a:lnTo>
                <a:lnTo>
                  <a:pt x="588" y="132"/>
                </a:lnTo>
                <a:lnTo>
                  <a:pt x="604" y="148"/>
                </a:lnTo>
                <a:lnTo>
                  <a:pt x="588" y="172"/>
                </a:lnTo>
                <a:lnTo>
                  <a:pt x="636" y="156"/>
                </a:lnTo>
                <a:lnTo>
                  <a:pt x="632" y="176"/>
                </a:lnTo>
                <a:lnTo>
                  <a:pt x="596" y="216"/>
                </a:lnTo>
                <a:lnTo>
                  <a:pt x="544" y="232"/>
                </a:lnTo>
                <a:lnTo>
                  <a:pt x="536" y="288"/>
                </a:lnTo>
                <a:lnTo>
                  <a:pt x="488" y="292"/>
                </a:lnTo>
                <a:lnTo>
                  <a:pt x="376" y="236"/>
                </a:lnTo>
                <a:lnTo>
                  <a:pt x="296" y="252"/>
                </a:lnTo>
                <a:lnTo>
                  <a:pt x="276" y="244"/>
                </a:lnTo>
                <a:lnTo>
                  <a:pt x="252" y="248"/>
                </a:lnTo>
                <a:lnTo>
                  <a:pt x="232" y="244"/>
                </a:lnTo>
                <a:lnTo>
                  <a:pt x="124" y="268"/>
                </a:lnTo>
                <a:lnTo>
                  <a:pt x="116" y="280"/>
                </a:lnTo>
                <a:lnTo>
                  <a:pt x="104" y="284"/>
                </a:lnTo>
                <a:lnTo>
                  <a:pt x="0" y="304"/>
                </a:lnTo>
                <a:lnTo>
                  <a:pt x="0" y="276"/>
                </a:lnTo>
                <a:lnTo>
                  <a:pt x="32" y="268"/>
                </a:lnTo>
                <a:lnTo>
                  <a:pt x="32" y="248"/>
                </a:lnTo>
                <a:lnTo>
                  <a:pt x="60" y="236"/>
                </a:lnTo>
                <a:lnTo>
                  <a:pt x="92" y="216"/>
                </a:lnTo>
                <a:lnTo>
                  <a:pt x="96" y="192"/>
                </a:lnTo>
                <a:lnTo>
                  <a:pt x="108" y="168"/>
                </a:lnTo>
                <a:lnTo>
                  <a:pt x="132" y="160"/>
                </a:lnTo>
                <a:lnTo>
                  <a:pt x="140" y="160"/>
                </a:lnTo>
                <a:lnTo>
                  <a:pt x="156" y="152"/>
                </a:lnTo>
                <a:lnTo>
                  <a:pt x="152" y="140"/>
                </a:lnTo>
                <a:lnTo>
                  <a:pt x="180" y="128"/>
                </a:lnTo>
                <a:lnTo>
                  <a:pt x="192" y="10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1" name="Freeform 56"/>
          <p:cNvSpPr>
            <a:spLocks/>
          </p:cNvSpPr>
          <p:nvPr/>
        </p:nvSpPr>
        <p:spPr bwMode="gray">
          <a:xfrm>
            <a:off x="6635663" y="3817118"/>
            <a:ext cx="661639" cy="484188"/>
          </a:xfrm>
          <a:custGeom>
            <a:avLst/>
            <a:gdLst>
              <a:gd name="T0" fmla="*/ 429 w 393"/>
              <a:gd name="T1" fmla="*/ 56 h 305"/>
              <a:gd name="T2" fmla="*/ 306 w 393"/>
              <a:gd name="T3" fmla="*/ 0 h 305"/>
              <a:gd name="T4" fmla="*/ 219 w 393"/>
              <a:gd name="T5" fmla="*/ 16 h 305"/>
              <a:gd name="T6" fmla="*/ 197 w 393"/>
              <a:gd name="T7" fmla="*/ 8 h 305"/>
              <a:gd name="T8" fmla="*/ 171 w 393"/>
              <a:gd name="T9" fmla="*/ 12 h 305"/>
              <a:gd name="T10" fmla="*/ 149 w 393"/>
              <a:gd name="T11" fmla="*/ 8 h 305"/>
              <a:gd name="T12" fmla="*/ 31 w 393"/>
              <a:gd name="T13" fmla="*/ 32 h 305"/>
              <a:gd name="T14" fmla="*/ 22 w 393"/>
              <a:gd name="T15" fmla="*/ 44 h 305"/>
              <a:gd name="T16" fmla="*/ 9 w 393"/>
              <a:gd name="T17" fmla="*/ 48 h 305"/>
              <a:gd name="T18" fmla="*/ 0 w 393"/>
              <a:gd name="T19" fmla="*/ 76 h 305"/>
              <a:gd name="T20" fmla="*/ 48 w 393"/>
              <a:gd name="T21" fmla="*/ 112 h 305"/>
              <a:gd name="T22" fmla="*/ 61 w 393"/>
              <a:gd name="T23" fmla="*/ 140 h 305"/>
              <a:gd name="T24" fmla="*/ 166 w 393"/>
              <a:gd name="T25" fmla="*/ 212 h 305"/>
              <a:gd name="T26" fmla="*/ 236 w 393"/>
              <a:gd name="T27" fmla="*/ 288 h 305"/>
              <a:gd name="T28" fmla="*/ 263 w 393"/>
              <a:gd name="T29" fmla="*/ 304 h 305"/>
              <a:gd name="T30" fmla="*/ 254 w 393"/>
              <a:gd name="T31" fmla="*/ 264 h 305"/>
              <a:gd name="T32" fmla="*/ 280 w 393"/>
              <a:gd name="T33" fmla="*/ 280 h 305"/>
              <a:gd name="T34" fmla="*/ 289 w 393"/>
              <a:gd name="T35" fmla="*/ 272 h 305"/>
              <a:gd name="T36" fmla="*/ 284 w 393"/>
              <a:gd name="T37" fmla="*/ 256 h 305"/>
              <a:gd name="T38" fmla="*/ 306 w 393"/>
              <a:gd name="T39" fmla="*/ 256 h 305"/>
              <a:gd name="T40" fmla="*/ 372 w 393"/>
              <a:gd name="T41" fmla="*/ 192 h 305"/>
              <a:gd name="T42" fmla="*/ 429 w 393"/>
              <a:gd name="T43" fmla="*/ 56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305"/>
              <a:gd name="T68" fmla="*/ 393 w 393"/>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305">
                <a:moveTo>
                  <a:pt x="392" y="56"/>
                </a:moveTo>
                <a:lnTo>
                  <a:pt x="280" y="0"/>
                </a:lnTo>
                <a:lnTo>
                  <a:pt x="200" y="16"/>
                </a:lnTo>
                <a:lnTo>
                  <a:pt x="180" y="8"/>
                </a:lnTo>
                <a:lnTo>
                  <a:pt x="156" y="12"/>
                </a:lnTo>
                <a:lnTo>
                  <a:pt x="136" y="8"/>
                </a:lnTo>
                <a:lnTo>
                  <a:pt x="28" y="32"/>
                </a:lnTo>
                <a:lnTo>
                  <a:pt x="20" y="44"/>
                </a:lnTo>
                <a:lnTo>
                  <a:pt x="8" y="48"/>
                </a:lnTo>
                <a:lnTo>
                  <a:pt x="0" y="76"/>
                </a:lnTo>
                <a:lnTo>
                  <a:pt x="44" y="112"/>
                </a:lnTo>
                <a:lnTo>
                  <a:pt x="56" y="140"/>
                </a:lnTo>
                <a:lnTo>
                  <a:pt x="152" y="212"/>
                </a:lnTo>
                <a:lnTo>
                  <a:pt x="216" y="288"/>
                </a:lnTo>
                <a:lnTo>
                  <a:pt x="240" y="304"/>
                </a:lnTo>
                <a:lnTo>
                  <a:pt x="232" y="264"/>
                </a:lnTo>
                <a:lnTo>
                  <a:pt x="256" y="280"/>
                </a:lnTo>
                <a:lnTo>
                  <a:pt x="264" y="272"/>
                </a:lnTo>
                <a:lnTo>
                  <a:pt x="260" y="256"/>
                </a:lnTo>
                <a:lnTo>
                  <a:pt x="280" y="256"/>
                </a:lnTo>
                <a:lnTo>
                  <a:pt x="340" y="192"/>
                </a:lnTo>
                <a:lnTo>
                  <a:pt x="392" y="56"/>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2" name="Freeform 57"/>
          <p:cNvSpPr>
            <a:spLocks/>
          </p:cNvSpPr>
          <p:nvPr/>
        </p:nvSpPr>
        <p:spPr bwMode="gray">
          <a:xfrm>
            <a:off x="6326386" y="3893318"/>
            <a:ext cx="715493" cy="733425"/>
          </a:xfrm>
          <a:custGeom>
            <a:avLst/>
            <a:gdLst>
              <a:gd name="T0" fmla="*/ 438 w 425"/>
              <a:gd name="T1" fmla="*/ 429 h 462"/>
              <a:gd name="T2" fmla="*/ 416 w 425"/>
              <a:gd name="T3" fmla="*/ 421 h 462"/>
              <a:gd name="T4" fmla="*/ 398 w 425"/>
              <a:gd name="T5" fmla="*/ 413 h 462"/>
              <a:gd name="T6" fmla="*/ 394 w 425"/>
              <a:gd name="T7" fmla="*/ 445 h 462"/>
              <a:gd name="T8" fmla="*/ 385 w 425"/>
              <a:gd name="T9" fmla="*/ 445 h 462"/>
              <a:gd name="T10" fmla="*/ 372 w 425"/>
              <a:gd name="T11" fmla="*/ 433 h 462"/>
              <a:gd name="T12" fmla="*/ 123 w 425"/>
              <a:gd name="T13" fmla="*/ 461 h 462"/>
              <a:gd name="T14" fmla="*/ 109 w 425"/>
              <a:gd name="T15" fmla="*/ 437 h 462"/>
              <a:gd name="T16" fmla="*/ 88 w 425"/>
              <a:gd name="T17" fmla="*/ 400 h 462"/>
              <a:gd name="T18" fmla="*/ 88 w 425"/>
              <a:gd name="T19" fmla="*/ 356 h 462"/>
              <a:gd name="T20" fmla="*/ 92 w 425"/>
              <a:gd name="T21" fmla="*/ 316 h 462"/>
              <a:gd name="T22" fmla="*/ 0 w 425"/>
              <a:gd name="T23" fmla="*/ 32 h 462"/>
              <a:gd name="T24" fmla="*/ 96 w 425"/>
              <a:gd name="T25" fmla="*/ 20 h 462"/>
              <a:gd name="T26" fmla="*/ 210 w 425"/>
              <a:gd name="T27" fmla="*/ 0 h 462"/>
              <a:gd name="T28" fmla="*/ 201 w 425"/>
              <a:gd name="T29" fmla="*/ 28 h 462"/>
              <a:gd name="T30" fmla="*/ 249 w 425"/>
              <a:gd name="T31" fmla="*/ 64 h 462"/>
              <a:gd name="T32" fmla="*/ 263 w 425"/>
              <a:gd name="T33" fmla="*/ 92 h 462"/>
              <a:gd name="T34" fmla="*/ 368 w 425"/>
              <a:gd name="T35" fmla="*/ 164 h 462"/>
              <a:gd name="T36" fmla="*/ 438 w 425"/>
              <a:gd name="T37" fmla="*/ 240 h 462"/>
              <a:gd name="T38" fmla="*/ 464 w 425"/>
              <a:gd name="T39" fmla="*/ 256 h 462"/>
              <a:gd name="T40" fmla="*/ 442 w 425"/>
              <a:gd name="T41" fmla="*/ 316 h 462"/>
              <a:gd name="T42" fmla="*/ 442 w 425"/>
              <a:gd name="T43" fmla="*/ 360 h 462"/>
              <a:gd name="T44" fmla="*/ 433 w 425"/>
              <a:gd name="T45" fmla="*/ 376 h 462"/>
              <a:gd name="T46" fmla="*/ 438 w 425"/>
              <a:gd name="T47" fmla="*/ 429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5"/>
              <a:gd name="T73" fmla="*/ 0 h 462"/>
              <a:gd name="T74" fmla="*/ 425 w 425"/>
              <a:gd name="T75" fmla="*/ 462 h 4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5" h="462">
                <a:moveTo>
                  <a:pt x="400" y="429"/>
                </a:moveTo>
                <a:lnTo>
                  <a:pt x="380" y="421"/>
                </a:lnTo>
                <a:lnTo>
                  <a:pt x="364" y="413"/>
                </a:lnTo>
                <a:lnTo>
                  <a:pt x="360" y="445"/>
                </a:lnTo>
                <a:lnTo>
                  <a:pt x="352" y="445"/>
                </a:lnTo>
                <a:lnTo>
                  <a:pt x="340" y="433"/>
                </a:lnTo>
                <a:lnTo>
                  <a:pt x="112" y="461"/>
                </a:lnTo>
                <a:lnTo>
                  <a:pt x="100" y="437"/>
                </a:lnTo>
                <a:lnTo>
                  <a:pt x="80" y="400"/>
                </a:lnTo>
                <a:lnTo>
                  <a:pt x="80" y="356"/>
                </a:lnTo>
                <a:lnTo>
                  <a:pt x="84" y="316"/>
                </a:lnTo>
                <a:lnTo>
                  <a:pt x="0" y="32"/>
                </a:lnTo>
                <a:lnTo>
                  <a:pt x="88" y="20"/>
                </a:lnTo>
                <a:lnTo>
                  <a:pt x="192" y="0"/>
                </a:lnTo>
                <a:lnTo>
                  <a:pt x="184" y="28"/>
                </a:lnTo>
                <a:lnTo>
                  <a:pt x="228" y="64"/>
                </a:lnTo>
                <a:lnTo>
                  <a:pt x="240" y="92"/>
                </a:lnTo>
                <a:lnTo>
                  <a:pt x="336" y="164"/>
                </a:lnTo>
                <a:lnTo>
                  <a:pt x="400" y="240"/>
                </a:lnTo>
                <a:lnTo>
                  <a:pt x="424" y="256"/>
                </a:lnTo>
                <a:lnTo>
                  <a:pt x="404" y="316"/>
                </a:lnTo>
                <a:lnTo>
                  <a:pt x="404" y="360"/>
                </a:lnTo>
                <a:lnTo>
                  <a:pt x="396" y="376"/>
                </a:lnTo>
                <a:lnTo>
                  <a:pt x="400" y="429"/>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3" name="Freeform 59"/>
          <p:cNvSpPr>
            <a:spLocks/>
          </p:cNvSpPr>
          <p:nvPr/>
        </p:nvSpPr>
        <p:spPr bwMode="gray">
          <a:xfrm>
            <a:off x="3909097" y="2807468"/>
            <a:ext cx="1066315" cy="503238"/>
          </a:xfrm>
          <a:custGeom>
            <a:avLst/>
            <a:gdLst>
              <a:gd name="T0" fmla="*/ 9 w 634"/>
              <a:gd name="T1" fmla="*/ 0 h 317"/>
              <a:gd name="T2" fmla="*/ 162 w 634"/>
              <a:gd name="T3" fmla="*/ 8 h 317"/>
              <a:gd name="T4" fmla="*/ 424 w 634"/>
              <a:gd name="T5" fmla="*/ 8 h 317"/>
              <a:gd name="T6" fmla="*/ 468 w 634"/>
              <a:gd name="T7" fmla="*/ 24 h 317"/>
              <a:gd name="T8" fmla="*/ 503 w 634"/>
              <a:gd name="T9" fmla="*/ 28 h 317"/>
              <a:gd name="T10" fmla="*/ 542 w 634"/>
              <a:gd name="T11" fmla="*/ 20 h 317"/>
              <a:gd name="T12" fmla="*/ 569 w 634"/>
              <a:gd name="T13" fmla="*/ 36 h 317"/>
              <a:gd name="T14" fmla="*/ 591 w 634"/>
              <a:gd name="T15" fmla="*/ 64 h 317"/>
              <a:gd name="T16" fmla="*/ 657 w 634"/>
              <a:gd name="T17" fmla="*/ 244 h 317"/>
              <a:gd name="T18" fmla="*/ 692 w 634"/>
              <a:gd name="T19" fmla="*/ 304 h 317"/>
              <a:gd name="T20" fmla="*/ 149 w 634"/>
              <a:gd name="T21" fmla="*/ 316 h 317"/>
              <a:gd name="T22" fmla="*/ 149 w 634"/>
              <a:gd name="T23" fmla="*/ 204 h 317"/>
              <a:gd name="T24" fmla="*/ 0 w 634"/>
              <a:gd name="T25" fmla="*/ 204 h 317"/>
              <a:gd name="T26" fmla="*/ 9 w 634"/>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4"/>
              <a:gd name="T43" fmla="*/ 0 h 317"/>
              <a:gd name="T44" fmla="*/ 634 w 634"/>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4" h="317">
                <a:moveTo>
                  <a:pt x="8" y="0"/>
                </a:moveTo>
                <a:lnTo>
                  <a:pt x="148" y="8"/>
                </a:lnTo>
                <a:lnTo>
                  <a:pt x="388" y="8"/>
                </a:lnTo>
                <a:lnTo>
                  <a:pt x="428" y="24"/>
                </a:lnTo>
                <a:lnTo>
                  <a:pt x="460" y="28"/>
                </a:lnTo>
                <a:lnTo>
                  <a:pt x="496" y="20"/>
                </a:lnTo>
                <a:lnTo>
                  <a:pt x="521" y="36"/>
                </a:lnTo>
                <a:lnTo>
                  <a:pt x="541" y="64"/>
                </a:lnTo>
                <a:lnTo>
                  <a:pt x="601" y="244"/>
                </a:lnTo>
                <a:lnTo>
                  <a:pt x="633" y="304"/>
                </a:lnTo>
                <a:lnTo>
                  <a:pt x="136" y="316"/>
                </a:lnTo>
                <a:lnTo>
                  <a:pt x="136" y="204"/>
                </a:lnTo>
                <a:lnTo>
                  <a:pt x="0" y="204"/>
                </a:lnTo>
                <a:lnTo>
                  <a:pt x="8" y="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4" name="Freeform 60"/>
          <p:cNvSpPr>
            <a:spLocks/>
          </p:cNvSpPr>
          <p:nvPr/>
        </p:nvSpPr>
        <p:spPr bwMode="gray">
          <a:xfrm>
            <a:off x="4136825" y="3290068"/>
            <a:ext cx="972454" cy="496888"/>
          </a:xfrm>
          <a:custGeom>
            <a:avLst/>
            <a:gdLst>
              <a:gd name="T0" fmla="*/ 0 w 578"/>
              <a:gd name="T1" fmla="*/ 12 h 313"/>
              <a:gd name="T2" fmla="*/ 0 w 578"/>
              <a:gd name="T3" fmla="*/ 312 h 313"/>
              <a:gd name="T4" fmla="*/ 421 w 578"/>
              <a:gd name="T5" fmla="*/ 312 h 313"/>
              <a:gd name="T6" fmla="*/ 631 w 578"/>
              <a:gd name="T7" fmla="*/ 292 h 313"/>
              <a:gd name="T8" fmla="*/ 600 w 578"/>
              <a:gd name="T9" fmla="*/ 80 h 313"/>
              <a:gd name="T10" fmla="*/ 578 w 578"/>
              <a:gd name="T11" fmla="*/ 44 h 313"/>
              <a:gd name="T12" fmla="*/ 574 w 578"/>
              <a:gd name="T13" fmla="*/ 20 h 313"/>
              <a:gd name="T14" fmla="*/ 552 w 578"/>
              <a:gd name="T15" fmla="*/ 20 h 313"/>
              <a:gd name="T16" fmla="*/ 543 w 578"/>
              <a:gd name="T17" fmla="*/ 0 h 313"/>
              <a:gd name="T18" fmla="*/ 0 w 578"/>
              <a:gd name="T19" fmla="*/ 12 h 3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8"/>
              <a:gd name="T31" fmla="*/ 0 h 313"/>
              <a:gd name="T32" fmla="*/ 578 w 578"/>
              <a:gd name="T33" fmla="*/ 313 h 3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8" h="313">
                <a:moveTo>
                  <a:pt x="0" y="12"/>
                </a:moveTo>
                <a:lnTo>
                  <a:pt x="0" y="312"/>
                </a:lnTo>
                <a:lnTo>
                  <a:pt x="385" y="312"/>
                </a:lnTo>
                <a:lnTo>
                  <a:pt x="577" y="292"/>
                </a:lnTo>
                <a:lnTo>
                  <a:pt x="549" y="80"/>
                </a:lnTo>
                <a:lnTo>
                  <a:pt x="529" y="44"/>
                </a:lnTo>
                <a:lnTo>
                  <a:pt x="525" y="20"/>
                </a:lnTo>
                <a:lnTo>
                  <a:pt x="505" y="20"/>
                </a:lnTo>
                <a:lnTo>
                  <a:pt x="497" y="0"/>
                </a:lnTo>
                <a:lnTo>
                  <a:pt x="0" y="1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5" name="Freeform 61"/>
          <p:cNvSpPr>
            <a:spLocks/>
          </p:cNvSpPr>
          <p:nvPr/>
        </p:nvSpPr>
        <p:spPr bwMode="gray">
          <a:xfrm>
            <a:off x="4798462" y="2680468"/>
            <a:ext cx="755499" cy="522288"/>
          </a:xfrm>
          <a:custGeom>
            <a:avLst/>
            <a:gdLst>
              <a:gd name="T0" fmla="*/ 13 w 449"/>
              <a:gd name="T1" fmla="*/ 24 h 329"/>
              <a:gd name="T2" fmla="*/ 407 w 449"/>
              <a:gd name="T3" fmla="*/ 0 h 329"/>
              <a:gd name="T4" fmla="*/ 420 w 449"/>
              <a:gd name="T5" fmla="*/ 8 h 329"/>
              <a:gd name="T6" fmla="*/ 411 w 449"/>
              <a:gd name="T7" fmla="*/ 56 h 329"/>
              <a:gd name="T8" fmla="*/ 429 w 449"/>
              <a:gd name="T9" fmla="*/ 80 h 329"/>
              <a:gd name="T10" fmla="*/ 468 w 449"/>
              <a:gd name="T11" fmla="*/ 100 h 329"/>
              <a:gd name="T12" fmla="*/ 490 w 449"/>
              <a:gd name="T13" fmla="*/ 124 h 329"/>
              <a:gd name="T14" fmla="*/ 490 w 449"/>
              <a:gd name="T15" fmla="*/ 160 h 329"/>
              <a:gd name="T16" fmla="*/ 477 w 449"/>
              <a:gd name="T17" fmla="*/ 184 h 329"/>
              <a:gd name="T18" fmla="*/ 442 w 449"/>
              <a:gd name="T19" fmla="*/ 192 h 329"/>
              <a:gd name="T20" fmla="*/ 446 w 449"/>
              <a:gd name="T21" fmla="*/ 232 h 329"/>
              <a:gd name="T22" fmla="*/ 429 w 449"/>
              <a:gd name="T23" fmla="*/ 264 h 329"/>
              <a:gd name="T24" fmla="*/ 429 w 449"/>
              <a:gd name="T25" fmla="*/ 328 h 329"/>
              <a:gd name="T26" fmla="*/ 398 w 449"/>
              <a:gd name="T27" fmla="*/ 296 h 329"/>
              <a:gd name="T28" fmla="*/ 79 w 449"/>
              <a:gd name="T29" fmla="*/ 324 h 329"/>
              <a:gd name="T30" fmla="*/ 13 w 449"/>
              <a:gd name="T31" fmla="*/ 144 h 329"/>
              <a:gd name="T32" fmla="*/ 13 w 449"/>
              <a:gd name="T33" fmla="*/ 60 h 329"/>
              <a:gd name="T34" fmla="*/ 0 w 449"/>
              <a:gd name="T35" fmla="*/ 48 h 329"/>
              <a:gd name="T36" fmla="*/ 13 w 449"/>
              <a:gd name="T37" fmla="*/ 24 h 3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9"/>
              <a:gd name="T58" fmla="*/ 0 h 329"/>
              <a:gd name="T59" fmla="*/ 449 w 449"/>
              <a:gd name="T60" fmla="*/ 329 h 3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9" h="329">
                <a:moveTo>
                  <a:pt x="12" y="24"/>
                </a:moveTo>
                <a:lnTo>
                  <a:pt x="372" y="0"/>
                </a:lnTo>
                <a:lnTo>
                  <a:pt x="384" y="8"/>
                </a:lnTo>
                <a:lnTo>
                  <a:pt x="376" y="56"/>
                </a:lnTo>
                <a:lnTo>
                  <a:pt x="392" y="80"/>
                </a:lnTo>
                <a:lnTo>
                  <a:pt x="428" y="100"/>
                </a:lnTo>
                <a:lnTo>
                  <a:pt x="448" y="124"/>
                </a:lnTo>
                <a:lnTo>
                  <a:pt x="448" y="160"/>
                </a:lnTo>
                <a:lnTo>
                  <a:pt x="436" y="184"/>
                </a:lnTo>
                <a:lnTo>
                  <a:pt x="404" y="192"/>
                </a:lnTo>
                <a:lnTo>
                  <a:pt x="408" y="232"/>
                </a:lnTo>
                <a:lnTo>
                  <a:pt x="392" y="264"/>
                </a:lnTo>
                <a:lnTo>
                  <a:pt x="392" y="328"/>
                </a:lnTo>
                <a:lnTo>
                  <a:pt x="364" y="296"/>
                </a:lnTo>
                <a:lnTo>
                  <a:pt x="72" y="324"/>
                </a:lnTo>
                <a:lnTo>
                  <a:pt x="12" y="144"/>
                </a:lnTo>
                <a:lnTo>
                  <a:pt x="12" y="60"/>
                </a:lnTo>
                <a:lnTo>
                  <a:pt x="0" y="48"/>
                </a:lnTo>
                <a:lnTo>
                  <a:pt x="12" y="24"/>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6" name="Freeform 62"/>
          <p:cNvSpPr>
            <a:spLocks/>
          </p:cNvSpPr>
          <p:nvPr/>
        </p:nvSpPr>
        <p:spPr bwMode="gray">
          <a:xfrm>
            <a:off x="5458563" y="2775718"/>
            <a:ext cx="532388" cy="928688"/>
          </a:xfrm>
          <a:custGeom>
            <a:avLst/>
            <a:gdLst>
              <a:gd name="T0" fmla="*/ 39 w 317"/>
              <a:gd name="T1" fmla="*/ 40 h 585"/>
              <a:gd name="T2" fmla="*/ 258 w 317"/>
              <a:gd name="T3" fmla="*/ 0 h 585"/>
              <a:gd name="T4" fmla="*/ 258 w 317"/>
              <a:gd name="T5" fmla="*/ 24 h 585"/>
              <a:gd name="T6" fmla="*/ 279 w 317"/>
              <a:gd name="T7" fmla="*/ 60 h 585"/>
              <a:gd name="T8" fmla="*/ 288 w 317"/>
              <a:gd name="T9" fmla="*/ 92 h 585"/>
              <a:gd name="T10" fmla="*/ 332 w 317"/>
              <a:gd name="T11" fmla="*/ 324 h 585"/>
              <a:gd name="T12" fmla="*/ 323 w 317"/>
              <a:gd name="T13" fmla="*/ 352 h 585"/>
              <a:gd name="T14" fmla="*/ 345 w 317"/>
              <a:gd name="T15" fmla="*/ 376 h 585"/>
              <a:gd name="T16" fmla="*/ 310 w 317"/>
              <a:gd name="T17" fmla="*/ 484 h 585"/>
              <a:gd name="T18" fmla="*/ 284 w 317"/>
              <a:gd name="T19" fmla="*/ 524 h 585"/>
              <a:gd name="T20" fmla="*/ 297 w 317"/>
              <a:gd name="T21" fmla="*/ 536 h 585"/>
              <a:gd name="T22" fmla="*/ 275 w 317"/>
              <a:gd name="T23" fmla="*/ 548 h 585"/>
              <a:gd name="T24" fmla="*/ 279 w 317"/>
              <a:gd name="T25" fmla="*/ 568 h 585"/>
              <a:gd name="T26" fmla="*/ 223 w 317"/>
              <a:gd name="T27" fmla="*/ 568 h 585"/>
              <a:gd name="T28" fmla="*/ 210 w 317"/>
              <a:gd name="T29" fmla="*/ 584 h 585"/>
              <a:gd name="T30" fmla="*/ 188 w 317"/>
              <a:gd name="T31" fmla="*/ 572 h 585"/>
              <a:gd name="T32" fmla="*/ 166 w 317"/>
              <a:gd name="T33" fmla="*/ 532 h 585"/>
              <a:gd name="T34" fmla="*/ 114 w 317"/>
              <a:gd name="T35" fmla="*/ 484 h 585"/>
              <a:gd name="T36" fmla="*/ 122 w 317"/>
              <a:gd name="T37" fmla="*/ 412 h 585"/>
              <a:gd name="T38" fmla="*/ 70 w 317"/>
              <a:gd name="T39" fmla="*/ 384 h 585"/>
              <a:gd name="T40" fmla="*/ 31 w 317"/>
              <a:gd name="T41" fmla="*/ 340 h 585"/>
              <a:gd name="T42" fmla="*/ 0 w 317"/>
              <a:gd name="T43" fmla="*/ 268 h 585"/>
              <a:gd name="T44" fmla="*/ 0 w 317"/>
              <a:gd name="T45" fmla="*/ 204 h 585"/>
              <a:gd name="T46" fmla="*/ 17 w 317"/>
              <a:gd name="T47" fmla="*/ 172 h 585"/>
              <a:gd name="T48" fmla="*/ 13 w 317"/>
              <a:gd name="T49" fmla="*/ 132 h 585"/>
              <a:gd name="T50" fmla="*/ 48 w 317"/>
              <a:gd name="T51" fmla="*/ 124 h 585"/>
              <a:gd name="T52" fmla="*/ 61 w 317"/>
              <a:gd name="T53" fmla="*/ 100 h 585"/>
              <a:gd name="T54" fmla="*/ 61 w 317"/>
              <a:gd name="T55" fmla="*/ 64 h 585"/>
              <a:gd name="T56" fmla="*/ 39 w 317"/>
              <a:gd name="T57" fmla="*/ 40 h 5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585"/>
              <a:gd name="T89" fmla="*/ 317 w 317"/>
              <a:gd name="T90" fmla="*/ 585 h 5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585">
                <a:moveTo>
                  <a:pt x="36" y="40"/>
                </a:moveTo>
                <a:lnTo>
                  <a:pt x="236" y="0"/>
                </a:lnTo>
                <a:lnTo>
                  <a:pt x="236" y="24"/>
                </a:lnTo>
                <a:lnTo>
                  <a:pt x="256" y="60"/>
                </a:lnTo>
                <a:lnTo>
                  <a:pt x="264" y="92"/>
                </a:lnTo>
                <a:lnTo>
                  <a:pt x="304" y="324"/>
                </a:lnTo>
                <a:lnTo>
                  <a:pt x="296" y="352"/>
                </a:lnTo>
                <a:lnTo>
                  <a:pt x="316" y="376"/>
                </a:lnTo>
                <a:lnTo>
                  <a:pt x="284" y="484"/>
                </a:lnTo>
                <a:lnTo>
                  <a:pt x="260" y="524"/>
                </a:lnTo>
                <a:lnTo>
                  <a:pt x="272" y="536"/>
                </a:lnTo>
                <a:lnTo>
                  <a:pt x="252" y="548"/>
                </a:lnTo>
                <a:lnTo>
                  <a:pt x="256" y="568"/>
                </a:lnTo>
                <a:lnTo>
                  <a:pt x="204" y="568"/>
                </a:lnTo>
                <a:lnTo>
                  <a:pt x="192" y="584"/>
                </a:lnTo>
                <a:lnTo>
                  <a:pt x="172" y="572"/>
                </a:lnTo>
                <a:lnTo>
                  <a:pt x="152" y="532"/>
                </a:lnTo>
                <a:lnTo>
                  <a:pt x="104" y="484"/>
                </a:lnTo>
                <a:lnTo>
                  <a:pt x="112" y="412"/>
                </a:lnTo>
                <a:lnTo>
                  <a:pt x="64" y="384"/>
                </a:lnTo>
                <a:lnTo>
                  <a:pt x="28" y="340"/>
                </a:lnTo>
                <a:lnTo>
                  <a:pt x="0" y="268"/>
                </a:lnTo>
                <a:lnTo>
                  <a:pt x="0" y="204"/>
                </a:lnTo>
                <a:lnTo>
                  <a:pt x="16" y="172"/>
                </a:lnTo>
                <a:lnTo>
                  <a:pt x="12" y="132"/>
                </a:lnTo>
                <a:lnTo>
                  <a:pt x="44" y="124"/>
                </a:lnTo>
                <a:lnTo>
                  <a:pt x="56" y="100"/>
                </a:lnTo>
                <a:lnTo>
                  <a:pt x="56" y="64"/>
                </a:lnTo>
                <a:lnTo>
                  <a:pt x="36" y="4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7" name="Freeform 63"/>
          <p:cNvSpPr>
            <a:spLocks/>
          </p:cNvSpPr>
          <p:nvPr/>
        </p:nvSpPr>
        <p:spPr bwMode="gray">
          <a:xfrm>
            <a:off x="4920020" y="3150368"/>
            <a:ext cx="903214" cy="706438"/>
          </a:xfrm>
          <a:custGeom>
            <a:avLst/>
            <a:gdLst>
              <a:gd name="T0" fmla="*/ 131 w 537"/>
              <a:gd name="T1" fmla="*/ 428 h 445"/>
              <a:gd name="T2" fmla="*/ 289 w 537"/>
              <a:gd name="T3" fmla="*/ 420 h 445"/>
              <a:gd name="T4" fmla="*/ 512 w 537"/>
              <a:gd name="T5" fmla="*/ 400 h 445"/>
              <a:gd name="T6" fmla="*/ 498 w 537"/>
              <a:gd name="T7" fmla="*/ 444 h 445"/>
              <a:gd name="T8" fmla="*/ 542 w 537"/>
              <a:gd name="T9" fmla="*/ 444 h 445"/>
              <a:gd name="T10" fmla="*/ 551 w 537"/>
              <a:gd name="T11" fmla="*/ 400 h 445"/>
              <a:gd name="T12" fmla="*/ 582 w 537"/>
              <a:gd name="T13" fmla="*/ 388 h 445"/>
              <a:gd name="T14" fmla="*/ 586 w 537"/>
              <a:gd name="T15" fmla="*/ 372 h 445"/>
              <a:gd name="T16" fmla="*/ 568 w 537"/>
              <a:gd name="T17" fmla="*/ 360 h 445"/>
              <a:gd name="T18" fmla="*/ 560 w 537"/>
              <a:gd name="T19" fmla="*/ 348 h 445"/>
              <a:gd name="T20" fmla="*/ 538 w 537"/>
              <a:gd name="T21" fmla="*/ 336 h 445"/>
              <a:gd name="T22" fmla="*/ 516 w 537"/>
              <a:gd name="T23" fmla="*/ 296 h 445"/>
              <a:gd name="T24" fmla="*/ 463 w 537"/>
              <a:gd name="T25" fmla="*/ 248 h 445"/>
              <a:gd name="T26" fmla="*/ 472 w 537"/>
              <a:gd name="T27" fmla="*/ 176 h 445"/>
              <a:gd name="T28" fmla="*/ 420 w 537"/>
              <a:gd name="T29" fmla="*/ 148 h 445"/>
              <a:gd name="T30" fmla="*/ 380 w 537"/>
              <a:gd name="T31" fmla="*/ 104 h 445"/>
              <a:gd name="T32" fmla="*/ 350 w 537"/>
              <a:gd name="T33" fmla="*/ 32 h 445"/>
              <a:gd name="T34" fmla="*/ 319 w 537"/>
              <a:gd name="T35" fmla="*/ 0 h 445"/>
              <a:gd name="T36" fmla="*/ 0 w 537"/>
              <a:gd name="T37" fmla="*/ 28 h 445"/>
              <a:gd name="T38" fmla="*/ 35 w 537"/>
              <a:gd name="T39" fmla="*/ 88 h 445"/>
              <a:gd name="T40" fmla="*/ 44 w 537"/>
              <a:gd name="T41" fmla="*/ 108 h 445"/>
              <a:gd name="T42" fmla="*/ 66 w 537"/>
              <a:gd name="T43" fmla="*/ 108 h 445"/>
              <a:gd name="T44" fmla="*/ 70 w 537"/>
              <a:gd name="T45" fmla="*/ 132 h 445"/>
              <a:gd name="T46" fmla="*/ 92 w 537"/>
              <a:gd name="T47" fmla="*/ 168 h 445"/>
              <a:gd name="T48" fmla="*/ 122 w 537"/>
              <a:gd name="T49" fmla="*/ 380 h 445"/>
              <a:gd name="T50" fmla="*/ 131 w 537"/>
              <a:gd name="T51" fmla="*/ 428 h 4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7"/>
              <a:gd name="T79" fmla="*/ 0 h 445"/>
              <a:gd name="T80" fmla="*/ 537 w 537"/>
              <a:gd name="T81" fmla="*/ 445 h 4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7" h="445">
                <a:moveTo>
                  <a:pt x="120" y="428"/>
                </a:moveTo>
                <a:lnTo>
                  <a:pt x="264" y="420"/>
                </a:lnTo>
                <a:lnTo>
                  <a:pt x="468" y="400"/>
                </a:lnTo>
                <a:lnTo>
                  <a:pt x="456" y="444"/>
                </a:lnTo>
                <a:lnTo>
                  <a:pt x="496" y="444"/>
                </a:lnTo>
                <a:lnTo>
                  <a:pt x="504" y="400"/>
                </a:lnTo>
                <a:lnTo>
                  <a:pt x="532" y="388"/>
                </a:lnTo>
                <a:lnTo>
                  <a:pt x="536" y="372"/>
                </a:lnTo>
                <a:lnTo>
                  <a:pt x="520" y="360"/>
                </a:lnTo>
                <a:lnTo>
                  <a:pt x="512" y="348"/>
                </a:lnTo>
                <a:lnTo>
                  <a:pt x="492" y="336"/>
                </a:lnTo>
                <a:lnTo>
                  <a:pt x="472" y="296"/>
                </a:lnTo>
                <a:lnTo>
                  <a:pt x="424" y="248"/>
                </a:lnTo>
                <a:lnTo>
                  <a:pt x="432" y="176"/>
                </a:lnTo>
                <a:lnTo>
                  <a:pt x="384" y="148"/>
                </a:lnTo>
                <a:lnTo>
                  <a:pt x="348" y="104"/>
                </a:lnTo>
                <a:lnTo>
                  <a:pt x="320" y="32"/>
                </a:lnTo>
                <a:lnTo>
                  <a:pt x="292" y="0"/>
                </a:lnTo>
                <a:lnTo>
                  <a:pt x="0" y="28"/>
                </a:lnTo>
                <a:lnTo>
                  <a:pt x="32" y="88"/>
                </a:lnTo>
                <a:lnTo>
                  <a:pt x="40" y="108"/>
                </a:lnTo>
                <a:lnTo>
                  <a:pt x="60" y="108"/>
                </a:lnTo>
                <a:lnTo>
                  <a:pt x="64" y="132"/>
                </a:lnTo>
                <a:lnTo>
                  <a:pt x="84" y="168"/>
                </a:lnTo>
                <a:lnTo>
                  <a:pt x="112" y="380"/>
                </a:lnTo>
                <a:lnTo>
                  <a:pt x="120" y="428"/>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8" name="Freeform 64"/>
          <p:cNvSpPr>
            <a:spLocks/>
          </p:cNvSpPr>
          <p:nvPr/>
        </p:nvSpPr>
        <p:spPr bwMode="gray">
          <a:xfrm>
            <a:off x="5901707" y="2858268"/>
            <a:ext cx="412370" cy="687388"/>
          </a:xfrm>
          <a:custGeom>
            <a:avLst/>
            <a:gdLst>
              <a:gd name="T0" fmla="*/ 0 w 245"/>
              <a:gd name="T1" fmla="*/ 40 h 433"/>
              <a:gd name="T2" fmla="*/ 44 w 245"/>
              <a:gd name="T3" fmla="*/ 272 h 433"/>
              <a:gd name="T4" fmla="*/ 35 w 245"/>
              <a:gd name="T5" fmla="*/ 300 h 433"/>
              <a:gd name="T6" fmla="*/ 57 w 245"/>
              <a:gd name="T7" fmla="*/ 324 h 433"/>
              <a:gd name="T8" fmla="*/ 22 w 245"/>
              <a:gd name="T9" fmla="*/ 432 h 433"/>
              <a:gd name="T10" fmla="*/ 48 w 245"/>
              <a:gd name="T11" fmla="*/ 412 h 433"/>
              <a:gd name="T12" fmla="*/ 153 w 245"/>
              <a:gd name="T13" fmla="*/ 400 h 433"/>
              <a:gd name="T14" fmla="*/ 158 w 245"/>
              <a:gd name="T15" fmla="*/ 372 h 433"/>
              <a:gd name="T16" fmla="*/ 188 w 245"/>
              <a:gd name="T17" fmla="*/ 392 h 433"/>
              <a:gd name="T18" fmla="*/ 210 w 245"/>
              <a:gd name="T19" fmla="*/ 348 h 433"/>
              <a:gd name="T20" fmla="*/ 232 w 245"/>
              <a:gd name="T21" fmla="*/ 312 h 433"/>
              <a:gd name="T22" fmla="*/ 267 w 245"/>
              <a:gd name="T23" fmla="*/ 280 h 433"/>
              <a:gd name="T24" fmla="*/ 210 w 245"/>
              <a:gd name="T25" fmla="*/ 0 h 433"/>
              <a:gd name="T26" fmla="*/ 74 w 245"/>
              <a:gd name="T27" fmla="*/ 12 h 433"/>
              <a:gd name="T28" fmla="*/ 57 w 245"/>
              <a:gd name="T29" fmla="*/ 28 h 433"/>
              <a:gd name="T30" fmla="*/ 26 w 245"/>
              <a:gd name="T31" fmla="*/ 40 h 433"/>
              <a:gd name="T32" fmla="*/ 0 w 245"/>
              <a:gd name="T33" fmla="*/ 40 h 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433"/>
              <a:gd name="T53" fmla="*/ 245 w 245"/>
              <a:gd name="T54" fmla="*/ 433 h 4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433">
                <a:moveTo>
                  <a:pt x="0" y="40"/>
                </a:moveTo>
                <a:lnTo>
                  <a:pt x="40" y="272"/>
                </a:lnTo>
                <a:lnTo>
                  <a:pt x="32" y="300"/>
                </a:lnTo>
                <a:lnTo>
                  <a:pt x="52" y="324"/>
                </a:lnTo>
                <a:lnTo>
                  <a:pt x="20" y="432"/>
                </a:lnTo>
                <a:lnTo>
                  <a:pt x="44" y="412"/>
                </a:lnTo>
                <a:lnTo>
                  <a:pt x="140" y="400"/>
                </a:lnTo>
                <a:lnTo>
                  <a:pt x="144" y="372"/>
                </a:lnTo>
                <a:lnTo>
                  <a:pt x="172" y="392"/>
                </a:lnTo>
                <a:lnTo>
                  <a:pt x="192" y="348"/>
                </a:lnTo>
                <a:lnTo>
                  <a:pt x="212" y="312"/>
                </a:lnTo>
                <a:lnTo>
                  <a:pt x="244" y="280"/>
                </a:lnTo>
                <a:lnTo>
                  <a:pt x="192" y="0"/>
                </a:lnTo>
                <a:lnTo>
                  <a:pt x="68" y="12"/>
                </a:lnTo>
                <a:lnTo>
                  <a:pt x="52" y="28"/>
                </a:lnTo>
                <a:lnTo>
                  <a:pt x="24" y="40"/>
                </a:lnTo>
                <a:lnTo>
                  <a:pt x="0" y="4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09" name="Freeform 65"/>
          <p:cNvSpPr>
            <a:spLocks/>
          </p:cNvSpPr>
          <p:nvPr/>
        </p:nvSpPr>
        <p:spPr bwMode="gray">
          <a:xfrm>
            <a:off x="3942948" y="1815281"/>
            <a:ext cx="830895" cy="541338"/>
          </a:xfrm>
          <a:custGeom>
            <a:avLst/>
            <a:gdLst>
              <a:gd name="T0" fmla="*/ 13 w 494"/>
              <a:gd name="T1" fmla="*/ 4 h 341"/>
              <a:gd name="T2" fmla="*/ 0 w 494"/>
              <a:gd name="T3" fmla="*/ 336 h 341"/>
              <a:gd name="T4" fmla="*/ 367 w 494"/>
              <a:gd name="T5" fmla="*/ 340 h 341"/>
              <a:gd name="T6" fmla="*/ 539 w 494"/>
              <a:gd name="T7" fmla="*/ 328 h 341"/>
              <a:gd name="T8" fmla="*/ 525 w 494"/>
              <a:gd name="T9" fmla="*/ 192 h 341"/>
              <a:gd name="T10" fmla="*/ 498 w 494"/>
              <a:gd name="T11" fmla="*/ 124 h 341"/>
              <a:gd name="T12" fmla="*/ 472 w 494"/>
              <a:gd name="T13" fmla="*/ 0 h 341"/>
              <a:gd name="T14" fmla="*/ 262 w 494"/>
              <a:gd name="T15" fmla="*/ 4 h 341"/>
              <a:gd name="T16" fmla="*/ 13 w 494"/>
              <a:gd name="T17" fmla="*/ 4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4"/>
              <a:gd name="T28" fmla="*/ 0 h 341"/>
              <a:gd name="T29" fmla="*/ 494 w 49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4" h="341">
                <a:moveTo>
                  <a:pt x="12" y="4"/>
                </a:moveTo>
                <a:lnTo>
                  <a:pt x="0" y="336"/>
                </a:lnTo>
                <a:lnTo>
                  <a:pt x="336" y="340"/>
                </a:lnTo>
                <a:lnTo>
                  <a:pt x="493" y="328"/>
                </a:lnTo>
                <a:lnTo>
                  <a:pt x="480" y="192"/>
                </a:lnTo>
                <a:lnTo>
                  <a:pt x="456" y="124"/>
                </a:lnTo>
                <a:lnTo>
                  <a:pt x="432" y="0"/>
                </a:lnTo>
                <a:lnTo>
                  <a:pt x="240" y="4"/>
                </a:lnTo>
                <a:lnTo>
                  <a:pt x="12" y="4"/>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0" name="Freeform 66"/>
          <p:cNvSpPr>
            <a:spLocks/>
          </p:cNvSpPr>
          <p:nvPr/>
        </p:nvSpPr>
        <p:spPr bwMode="gray">
          <a:xfrm>
            <a:off x="3922946" y="2335983"/>
            <a:ext cx="897059" cy="574675"/>
          </a:xfrm>
          <a:custGeom>
            <a:avLst/>
            <a:gdLst>
              <a:gd name="T0" fmla="*/ 13 w 534"/>
              <a:gd name="T1" fmla="*/ 8 h 362"/>
              <a:gd name="T2" fmla="*/ 380 w 534"/>
              <a:gd name="T3" fmla="*/ 12 h 362"/>
              <a:gd name="T4" fmla="*/ 551 w 534"/>
              <a:gd name="T5" fmla="*/ 0 h 362"/>
              <a:gd name="T6" fmla="*/ 533 w 534"/>
              <a:gd name="T7" fmla="*/ 36 h 362"/>
              <a:gd name="T8" fmla="*/ 556 w 534"/>
              <a:gd name="T9" fmla="*/ 64 h 362"/>
              <a:gd name="T10" fmla="*/ 582 w 534"/>
              <a:gd name="T11" fmla="*/ 241 h 362"/>
              <a:gd name="T12" fmla="*/ 569 w 534"/>
              <a:gd name="T13" fmla="*/ 265 h 362"/>
              <a:gd name="T14" fmla="*/ 582 w 534"/>
              <a:gd name="T15" fmla="*/ 277 h 362"/>
              <a:gd name="T16" fmla="*/ 582 w 534"/>
              <a:gd name="T17" fmla="*/ 361 h 362"/>
              <a:gd name="T18" fmla="*/ 560 w 534"/>
              <a:gd name="T19" fmla="*/ 333 h 362"/>
              <a:gd name="T20" fmla="*/ 533 w 534"/>
              <a:gd name="T21" fmla="*/ 317 h 362"/>
              <a:gd name="T22" fmla="*/ 493 w 534"/>
              <a:gd name="T23" fmla="*/ 325 h 362"/>
              <a:gd name="T24" fmla="*/ 459 w 534"/>
              <a:gd name="T25" fmla="*/ 321 h 362"/>
              <a:gd name="T26" fmla="*/ 415 w 534"/>
              <a:gd name="T27" fmla="*/ 305 h 362"/>
              <a:gd name="T28" fmla="*/ 153 w 534"/>
              <a:gd name="T29" fmla="*/ 305 h 362"/>
              <a:gd name="T30" fmla="*/ 0 w 534"/>
              <a:gd name="T31" fmla="*/ 297 h 362"/>
              <a:gd name="T32" fmla="*/ 4 w 534"/>
              <a:gd name="T33" fmla="*/ 97 h 362"/>
              <a:gd name="T34" fmla="*/ 13 w 534"/>
              <a:gd name="T35" fmla="*/ 8 h 3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4"/>
              <a:gd name="T55" fmla="*/ 0 h 362"/>
              <a:gd name="T56" fmla="*/ 534 w 534"/>
              <a:gd name="T57" fmla="*/ 362 h 3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4" h="362">
                <a:moveTo>
                  <a:pt x="12" y="8"/>
                </a:moveTo>
                <a:lnTo>
                  <a:pt x="348" y="12"/>
                </a:lnTo>
                <a:lnTo>
                  <a:pt x="505" y="0"/>
                </a:lnTo>
                <a:lnTo>
                  <a:pt x="488" y="36"/>
                </a:lnTo>
                <a:lnTo>
                  <a:pt x="509" y="64"/>
                </a:lnTo>
                <a:lnTo>
                  <a:pt x="533" y="241"/>
                </a:lnTo>
                <a:lnTo>
                  <a:pt x="521" y="265"/>
                </a:lnTo>
                <a:lnTo>
                  <a:pt x="533" y="277"/>
                </a:lnTo>
                <a:lnTo>
                  <a:pt x="533" y="361"/>
                </a:lnTo>
                <a:lnTo>
                  <a:pt x="513" y="333"/>
                </a:lnTo>
                <a:lnTo>
                  <a:pt x="488" y="317"/>
                </a:lnTo>
                <a:lnTo>
                  <a:pt x="452" y="325"/>
                </a:lnTo>
                <a:lnTo>
                  <a:pt x="420" y="321"/>
                </a:lnTo>
                <a:lnTo>
                  <a:pt x="380" y="305"/>
                </a:lnTo>
                <a:lnTo>
                  <a:pt x="140" y="305"/>
                </a:lnTo>
                <a:lnTo>
                  <a:pt x="0" y="297"/>
                </a:lnTo>
                <a:lnTo>
                  <a:pt x="4" y="97"/>
                </a:lnTo>
                <a:lnTo>
                  <a:pt x="12" y="8"/>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1" name="Freeform 67"/>
          <p:cNvSpPr>
            <a:spLocks/>
          </p:cNvSpPr>
          <p:nvPr/>
        </p:nvSpPr>
        <p:spPr bwMode="gray">
          <a:xfrm>
            <a:off x="4669212" y="1707332"/>
            <a:ext cx="884749" cy="1012825"/>
          </a:xfrm>
          <a:custGeom>
            <a:avLst/>
            <a:gdLst>
              <a:gd name="T0" fmla="*/ 574 w 526"/>
              <a:gd name="T1" fmla="*/ 140 h 638"/>
              <a:gd name="T2" fmla="*/ 530 w 526"/>
              <a:gd name="T3" fmla="*/ 184 h 638"/>
              <a:gd name="T4" fmla="*/ 473 w 526"/>
              <a:gd name="T5" fmla="*/ 212 h 638"/>
              <a:gd name="T6" fmla="*/ 403 w 526"/>
              <a:gd name="T7" fmla="*/ 292 h 638"/>
              <a:gd name="T8" fmla="*/ 386 w 526"/>
              <a:gd name="T9" fmla="*/ 320 h 638"/>
              <a:gd name="T10" fmla="*/ 377 w 526"/>
              <a:gd name="T11" fmla="*/ 360 h 638"/>
              <a:gd name="T12" fmla="*/ 351 w 526"/>
              <a:gd name="T13" fmla="*/ 372 h 638"/>
              <a:gd name="T14" fmla="*/ 377 w 526"/>
              <a:gd name="T15" fmla="*/ 384 h 638"/>
              <a:gd name="T16" fmla="*/ 342 w 526"/>
              <a:gd name="T17" fmla="*/ 384 h 638"/>
              <a:gd name="T18" fmla="*/ 364 w 526"/>
              <a:gd name="T19" fmla="*/ 396 h 638"/>
              <a:gd name="T20" fmla="*/ 355 w 526"/>
              <a:gd name="T21" fmla="*/ 420 h 638"/>
              <a:gd name="T22" fmla="*/ 368 w 526"/>
              <a:gd name="T23" fmla="*/ 488 h 638"/>
              <a:gd name="T24" fmla="*/ 351 w 526"/>
              <a:gd name="T25" fmla="*/ 513 h 638"/>
              <a:gd name="T26" fmla="*/ 403 w 526"/>
              <a:gd name="T27" fmla="*/ 529 h 638"/>
              <a:gd name="T28" fmla="*/ 447 w 526"/>
              <a:gd name="T29" fmla="*/ 561 h 638"/>
              <a:gd name="T30" fmla="*/ 482 w 526"/>
              <a:gd name="T31" fmla="*/ 577 h 638"/>
              <a:gd name="T32" fmla="*/ 491 w 526"/>
              <a:gd name="T33" fmla="*/ 613 h 638"/>
              <a:gd name="T34" fmla="*/ 97 w 526"/>
              <a:gd name="T35" fmla="*/ 637 h 638"/>
              <a:gd name="T36" fmla="*/ 71 w 526"/>
              <a:gd name="T37" fmla="*/ 460 h 638"/>
              <a:gd name="T38" fmla="*/ 48 w 526"/>
              <a:gd name="T39" fmla="*/ 432 h 638"/>
              <a:gd name="T40" fmla="*/ 67 w 526"/>
              <a:gd name="T41" fmla="*/ 396 h 638"/>
              <a:gd name="T42" fmla="*/ 52 w 526"/>
              <a:gd name="T43" fmla="*/ 260 h 638"/>
              <a:gd name="T44" fmla="*/ 26 w 526"/>
              <a:gd name="T45" fmla="*/ 192 h 638"/>
              <a:gd name="T46" fmla="*/ 0 w 526"/>
              <a:gd name="T47" fmla="*/ 68 h 638"/>
              <a:gd name="T48" fmla="*/ 154 w 526"/>
              <a:gd name="T49" fmla="*/ 52 h 638"/>
              <a:gd name="T50" fmla="*/ 198 w 526"/>
              <a:gd name="T51" fmla="*/ 0 h 638"/>
              <a:gd name="T52" fmla="*/ 224 w 526"/>
              <a:gd name="T53" fmla="*/ 16 h 638"/>
              <a:gd name="T54" fmla="*/ 211 w 526"/>
              <a:gd name="T55" fmla="*/ 40 h 638"/>
              <a:gd name="T56" fmla="*/ 237 w 526"/>
              <a:gd name="T57" fmla="*/ 52 h 638"/>
              <a:gd name="T58" fmla="*/ 224 w 526"/>
              <a:gd name="T59" fmla="*/ 80 h 638"/>
              <a:gd name="T60" fmla="*/ 272 w 526"/>
              <a:gd name="T61" fmla="*/ 100 h 638"/>
              <a:gd name="T62" fmla="*/ 320 w 526"/>
              <a:gd name="T63" fmla="*/ 88 h 638"/>
              <a:gd name="T64" fmla="*/ 469 w 526"/>
              <a:gd name="T65" fmla="*/ 140 h 638"/>
              <a:gd name="T66" fmla="*/ 574 w 526"/>
              <a:gd name="T67" fmla="*/ 140 h 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638"/>
              <a:gd name="T104" fmla="*/ 526 w 526"/>
              <a:gd name="T105" fmla="*/ 638 h 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638">
                <a:moveTo>
                  <a:pt x="525" y="140"/>
                </a:moveTo>
                <a:lnTo>
                  <a:pt x="485" y="184"/>
                </a:lnTo>
                <a:lnTo>
                  <a:pt x="433" y="212"/>
                </a:lnTo>
                <a:lnTo>
                  <a:pt x="369" y="292"/>
                </a:lnTo>
                <a:lnTo>
                  <a:pt x="353" y="320"/>
                </a:lnTo>
                <a:lnTo>
                  <a:pt x="345" y="360"/>
                </a:lnTo>
                <a:lnTo>
                  <a:pt x="321" y="372"/>
                </a:lnTo>
                <a:lnTo>
                  <a:pt x="345" y="384"/>
                </a:lnTo>
                <a:lnTo>
                  <a:pt x="313" y="384"/>
                </a:lnTo>
                <a:lnTo>
                  <a:pt x="333" y="396"/>
                </a:lnTo>
                <a:lnTo>
                  <a:pt x="325" y="420"/>
                </a:lnTo>
                <a:lnTo>
                  <a:pt x="337" y="488"/>
                </a:lnTo>
                <a:lnTo>
                  <a:pt x="321" y="513"/>
                </a:lnTo>
                <a:lnTo>
                  <a:pt x="369" y="529"/>
                </a:lnTo>
                <a:lnTo>
                  <a:pt x="409" y="561"/>
                </a:lnTo>
                <a:lnTo>
                  <a:pt x="441" y="577"/>
                </a:lnTo>
                <a:lnTo>
                  <a:pt x="449" y="613"/>
                </a:lnTo>
                <a:lnTo>
                  <a:pt x="89" y="637"/>
                </a:lnTo>
                <a:lnTo>
                  <a:pt x="65" y="460"/>
                </a:lnTo>
                <a:lnTo>
                  <a:pt x="44" y="432"/>
                </a:lnTo>
                <a:lnTo>
                  <a:pt x="61" y="396"/>
                </a:lnTo>
                <a:lnTo>
                  <a:pt x="48" y="260"/>
                </a:lnTo>
                <a:lnTo>
                  <a:pt x="24" y="192"/>
                </a:lnTo>
                <a:lnTo>
                  <a:pt x="0" y="68"/>
                </a:lnTo>
                <a:lnTo>
                  <a:pt x="141" y="52"/>
                </a:lnTo>
                <a:lnTo>
                  <a:pt x="181" y="0"/>
                </a:lnTo>
                <a:lnTo>
                  <a:pt x="205" y="16"/>
                </a:lnTo>
                <a:lnTo>
                  <a:pt x="193" y="40"/>
                </a:lnTo>
                <a:lnTo>
                  <a:pt x="217" y="52"/>
                </a:lnTo>
                <a:lnTo>
                  <a:pt x="205" y="80"/>
                </a:lnTo>
                <a:lnTo>
                  <a:pt x="249" y="100"/>
                </a:lnTo>
                <a:lnTo>
                  <a:pt x="293" y="88"/>
                </a:lnTo>
                <a:lnTo>
                  <a:pt x="429" y="140"/>
                </a:lnTo>
                <a:lnTo>
                  <a:pt x="525" y="14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2" name="Freeform 68"/>
          <p:cNvSpPr>
            <a:spLocks/>
          </p:cNvSpPr>
          <p:nvPr/>
        </p:nvSpPr>
        <p:spPr bwMode="gray">
          <a:xfrm>
            <a:off x="5195446" y="2139133"/>
            <a:ext cx="681641" cy="701675"/>
          </a:xfrm>
          <a:custGeom>
            <a:avLst/>
            <a:gdLst>
              <a:gd name="T0" fmla="*/ 184 w 405"/>
              <a:gd name="T1" fmla="*/ 32 h 442"/>
              <a:gd name="T2" fmla="*/ 144 w 405"/>
              <a:gd name="T3" fmla="*/ 32 h 442"/>
              <a:gd name="T4" fmla="*/ 149 w 405"/>
              <a:gd name="T5" fmla="*/ 0 h 442"/>
              <a:gd name="T6" fmla="*/ 61 w 405"/>
              <a:gd name="T7" fmla="*/ 20 h 442"/>
              <a:gd name="T8" fmla="*/ 44 w 405"/>
              <a:gd name="T9" fmla="*/ 48 h 442"/>
              <a:gd name="T10" fmla="*/ 35 w 405"/>
              <a:gd name="T11" fmla="*/ 88 h 442"/>
              <a:gd name="T12" fmla="*/ 9 w 405"/>
              <a:gd name="T13" fmla="*/ 100 h 442"/>
              <a:gd name="T14" fmla="*/ 35 w 405"/>
              <a:gd name="T15" fmla="*/ 112 h 442"/>
              <a:gd name="T16" fmla="*/ 0 w 405"/>
              <a:gd name="T17" fmla="*/ 112 h 442"/>
              <a:gd name="T18" fmla="*/ 22 w 405"/>
              <a:gd name="T19" fmla="*/ 124 h 442"/>
              <a:gd name="T20" fmla="*/ 13 w 405"/>
              <a:gd name="T21" fmla="*/ 148 h 442"/>
              <a:gd name="T22" fmla="*/ 26 w 405"/>
              <a:gd name="T23" fmla="*/ 216 h 442"/>
              <a:gd name="T24" fmla="*/ 9 w 405"/>
              <a:gd name="T25" fmla="*/ 241 h 442"/>
              <a:gd name="T26" fmla="*/ 61 w 405"/>
              <a:gd name="T27" fmla="*/ 257 h 442"/>
              <a:gd name="T28" fmla="*/ 105 w 405"/>
              <a:gd name="T29" fmla="*/ 289 h 442"/>
              <a:gd name="T30" fmla="*/ 140 w 405"/>
              <a:gd name="T31" fmla="*/ 305 h 442"/>
              <a:gd name="T32" fmla="*/ 149 w 405"/>
              <a:gd name="T33" fmla="*/ 341 h 442"/>
              <a:gd name="T34" fmla="*/ 162 w 405"/>
              <a:gd name="T35" fmla="*/ 349 h 442"/>
              <a:gd name="T36" fmla="*/ 153 w 405"/>
              <a:gd name="T37" fmla="*/ 397 h 442"/>
              <a:gd name="T38" fmla="*/ 171 w 405"/>
              <a:gd name="T39" fmla="*/ 421 h 442"/>
              <a:gd name="T40" fmla="*/ 210 w 405"/>
              <a:gd name="T41" fmla="*/ 441 h 442"/>
              <a:gd name="T42" fmla="*/ 429 w 405"/>
              <a:gd name="T43" fmla="*/ 401 h 442"/>
              <a:gd name="T44" fmla="*/ 416 w 405"/>
              <a:gd name="T45" fmla="*/ 345 h 442"/>
              <a:gd name="T46" fmla="*/ 442 w 405"/>
              <a:gd name="T47" fmla="*/ 136 h 442"/>
              <a:gd name="T48" fmla="*/ 389 w 405"/>
              <a:gd name="T49" fmla="*/ 212 h 442"/>
              <a:gd name="T50" fmla="*/ 385 w 405"/>
              <a:gd name="T51" fmla="*/ 192 h 442"/>
              <a:gd name="T52" fmla="*/ 403 w 405"/>
              <a:gd name="T53" fmla="*/ 148 h 442"/>
              <a:gd name="T54" fmla="*/ 389 w 405"/>
              <a:gd name="T55" fmla="*/ 96 h 442"/>
              <a:gd name="T56" fmla="*/ 372 w 405"/>
              <a:gd name="T57" fmla="*/ 96 h 442"/>
              <a:gd name="T58" fmla="*/ 363 w 405"/>
              <a:gd name="T59" fmla="*/ 80 h 442"/>
              <a:gd name="T60" fmla="*/ 315 w 405"/>
              <a:gd name="T61" fmla="*/ 80 h 442"/>
              <a:gd name="T62" fmla="*/ 276 w 405"/>
              <a:gd name="T63" fmla="*/ 52 h 442"/>
              <a:gd name="T64" fmla="*/ 214 w 405"/>
              <a:gd name="T65" fmla="*/ 52 h 442"/>
              <a:gd name="T66" fmla="*/ 184 w 405"/>
              <a:gd name="T67" fmla="*/ 32 h 4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442"/>
              <a:gd name="T104" fmla="*/ 405 w 405"/>
              <a:gd name="T105" fmla="*/ 442 h 4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442">
                <a:moveTo>
                  <a:pt x="168" y="32"/>
                </a:moveTo>
                <a:lnTo>
                  <a:pt x="132" y="32"/>
                </a:lnTo>
                <a:lnTo>
                  <a:pt x="136" y="0"/>
                </a:lnTo>
                <a:lnTo>
                  <a:pt x="56" y="20"/>
                </a:lnTo>
                <a:lnTo>
                  <a:pt x="40" y="48"/>
                </a:lnTo>
                <a:lnTo>
                  <a:pt x="32" y="88"/>
                </a:lnTo>
                <a:lnTo>
                  <a:pt x="8" y="100"/>
                </a:lnTo>
                <a:lnTo>
                  <a:pt x="32" y="112"/>
                </a:lnTo>
                <a:lnTo>
                  <a:pt x="0" y="112"/>
                </a:lnTo>
                <a:lnTo>
                  <a:pt x="20" y="124"/>
                </a:lnTo>
                <a:lnTo>
                  <a:pt x="12" y="148"/>
                </a:lnTo>
                <a:lnTo>
                  <a:pt x="24" y="216"/>
                </a:lnTo>
                <a:lnTo>
                  <a:pt x="8" y="241"/>
                </a:lnTo>
                <a:lnTo>
                  <a:pt x="56" y="257"/>
                </a:lnTo>
                <a:lnTo>
                  <a:pt x="96" y="289"/>
                </a:lnTo>
                <a:lnTo>
                  <a:pt x="128" y="305"/>
                </a:lnTo>
                <a:lnTo>
                  <a:pt x="136" y="341"/>
                </a:lnTo>
                <a:lnTo>
                  <a:pt x="148" y="349"/>
                </a:lnTo>
                <a:lnTo>
                  <a:pt x="140" y="397"/>
                </a:lnTo>
                <a:lnTo>
                  <a:pt x="156" y="421"/>
                </a:lnTo>
                <a:lnTo>
                  <a:pt x="192" y="441"/>
                </a:lnTo>
                <a:lnTo>
                  <a:pt x="392" y="401"/>
                </a:lnTo>
                <a:lnTo>
                  <a:pt x="380" y="345"/>
                </a:lnTo>
                <a:lnTo>
                  <a:pt x="404" y="136"/>
                </a:lnTo>
                <a:lnTo>
                  <a:pt x="356" y="212"/>
                </a:lnTo>
                <a:lnTo>
                  <a:pt x="352" y="192"/>
                </a:lnTo>
                <a:lnTo>
                  <a:pt x="368" y="148"/>
                </a:lnTo>
                <a:lnTo>
                  <a:pt x="356" y="96"/>
                </a:lnTo>
                <a:lnTo>
                  <a:pt x="340" y="96"/>
                </a:lnTo>
                <a:lnTo>
                  <a:pt x="332" y="80"/>
                </a:lnTo>
                <a:lnTo>
                  <a:pt x="288" y="80"/>
                </a:lnTo>
                <a:lnTo>
                  <a:pt x="252" y="52"/>
                </a:lnTo>
                <a:lnTo>
                  <a:pt x="196" y="52"/>
                </a:lnTo>
                <a:lnTo>
                  <a:pt x="168" y="3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3" name="Freeform 70"/>
          <p:cNvSpPr>
            <a:spLocks/>
          </p:cNvSpPr>
          <p:nvPr/>
        </p:nvSpPr>
        <p:spPr bwMode="gray">
          <a:xfrm>
            <a:off x="6224832" y="2699518"/>
            <a:ext cx="573933" cy="623888"/>
          </a:xfrm>
          <a:custGeom>
            <a:avLst/>
            <a:gdLst>
              <a:gd name="T0" fmla="*/ 123 w 341"/>
              <a:gd name="T1" fmla="*/ 364 h 393"/>
              <a:gd name="T2" fmla="*/ 153 w 341"/>
              <a:gd name="T3" fmla="*/ 384 h 393"/>
              <a:gd name="T4" fmla="*/ 179 w 341"/>
              <a:gd name="T5" fmla="*/ 368 h 393"/>
              <a:gd name="T6" fmla="*/ 201 w 341"/>
              <a:gd name="T7" fmla="*/ 380 h 393"/>
              <a:gd name="T8" fmla="*/ 210 w 341"/>
              <a:gd name="T9" fmla="*/ 364 h 393"/>
              <a:gd name="T10" fmla="*/ 228 w 341"/>
              <a:gd name="T11" fmla="*/ 364 h 393"/>
              <a:gd name="T12" fmla="*/ 258 w 341"/>
              <a:gd name="T13" fmla="*/ 392 h 393"/>
              <a:gd name="T14" fmla="*/ 276 w 341"/>
              <a:gd name="T15" fmla="*/ 380 h 393"/>
              <a:gd name="T16" fmla="*/ 284 w 341"/>
              <a:gd name="T17" fmla="*/ 364 h 393"/>
              <a:gd name="T18" fmla="*/ 284 w 341"/>
              <a:gd name="T19" fmla="*/ 344 h 393"/>
              <a:gd name="T20" fmla="*/ 298 w 341"/>
              <a:gd name="T21" fmla="*/ 320 h 393"/>
              <a:gd name="T22" fmla="*/ 311 w 341"/>
              <a:gd name="T23" fmla="*/ 316 h 393"/>
              <a:gd name="T24" fmla="*/ 315 w 341"/>
              <a:gd name="T25" fmla="*/ 292 h 393"/>
              <a:gd name="T26" fmla="*/ 324 w 341"/>
              <a:gd name="T27" fmla="*/ 272 h 393"/>
              <a:gd name="T28" fmla="*/ 333 w 341"/>
              <a:gd name="T29" fmla="*/ 260 h 393"/>
              <a:gd name="T30" fmla="*/ 333 w 341"/>
              <a:gd name="T31" fmla="*/ 268 h 393"/>
              <a:gd name="T32" fmla="*/ 350 w 341"/>
              <a:gd name="T33" fmla="*/ 248 h 393"/>
              <a:gd name="T34" fmla="*/ 363 w 341"/>
              <a:gd name="T35" fmla="*/ 216 h 393"/>
              <a:gd name="T36" fmla="*/ 363 w 341"/>
              <a:gd name="T37" fmla="*/ 172 h 393"/>
              <a:gd name="T38" fmla="*/ 372 w 341"/>
              <a:gd name="T39" fmla="*/ 148 h 393"/>
              <a:gd name="T40" fmla="*/ 337 w 341"/>
              <a:gd name="T41" fmla="*/ 0 h 393"/>
              <a:gd name="T42" fmla="*/ 276 w 341"/>
              <a:gd name="T43" fmla="*/ 48 h 393"/>
              <a:gd name="T44" fmla="*/ 241 w 341"/>
              <a:gd name="T45" fmla="*/ 80 h 393"/>
              <a:gd name="T46" fmla="*/ 210 w 341"/>
              <a:gd name="T47" fmla="*/ 92 h 393"/>
              <a:gd name="T48" fmla="*/ 184 w 341"/>
              <a:gd name="T49" fmla="*/ 92 h 393"/>
              <a:gd name="T50" fmla="*/ 166 w 341"/>
              <a:gd name="T51" fmla="*/ 80 h 393"/>
              <a:gd name="T52" fmla="*/ 140 w 341"/>
              <a:gd name="T53" fmla="*/ 84 h 393"/>
              <a:gd name="T54" fmla="*/ 123 w 341"/>
              <a:gd name="T55" fmla="*/ 76 h 393"/>
              <a:gd name="T56" fmla="*/ 0 w 341"/>
              <a:gd name="T57" fmla="*/ 100 h 393"/>
              <a:gd name="T58" fmla="*/ 57 w 341"/>
              <a:gd name="T59" fmla="*/ 380 h 393"/>
              <a:gd name="T60" fmla="*/ 123 w 341"/>
              <a:gd name="T61" fmla="*/ 364 h 3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1"/>
              <a:gd name="T94" fmla="*/ 0 h 393"/>
              <a:gd name="T95" fmla="*/ 341 w 341"/>
              <a:gd name="T96" fmla="*/ 393 h 3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1" h="393">
                <a:moveTo>
                  <a:pt x="112" y="364"/>
                </a:moveTo>
                <a:lnTo>
                  <a:pt x="140" y="384"/>
                </a:lnTo>
                <a:lnTo>
                  <a:pt x="164" y="368"/>
                </a:lnTo>
                <a:lnTo>
                  <a:pt x="184" y="380"/>
                </a:lnTo>
                <a:lnTo>
                  <a:pt x="192" y="364"/>
                </a:lnTo>
                <a:lnTo>
                  <a:pt x="208" y="364"/>
                </a:lnTo>
                <a:lnTo>
                  <a:pt x="236" y="392"/>
                </a:lnTo>
                <a:lnTo>
                  <a:pt x="252" y="380"/>
                </a:lnTo>
                <a:lnTo>
                  <a:pt x="260" y="364"/>
                </a:lnTo>
                <a:lnTo>
                  <a:pt x="260" y="344"/>
                </a:lnTo>
                <a:lnTo>
                  <a:pt x="272" y="320"/>
                </a:lnTo>
                <a:lnTo>
                  <a:pt x="284" y="316"/>
                </a:lnTo>
                <a:lnTo>
                  <a:pt x="288" y="292"/>
                </a:lnTo>
                <a:lnTo>
                  <a:pt x="296" y="272"/>
                </a:lnTo>
                <a:lnTo>
                  <a:pt x="304" y="260"/>
                </a:lnTo>
                <a:lnTo>
                  <a:pt x="304" y="268"/>
                </a:lnTo>
                <a:lnTo>
                  <a:pt x="320" y="248"/>
                </a:lnTo>
                <a:lnTo>
                  <a:pt x="332" y="216"/>
                </a:lnTo>
                <a:lnTo>
                  <a:pt x="332" y="172"/>
                </a:lnTo>
                <a:lnTo>
                  <a:pt x="340" y="148"/>
                </a:lnTo>
                <a:lnTo>
                  <a:pt x="308" y="0"/>
                </a:lnTo>
                <a:lnTo>
                  <a:pt x="252" y="48"/>
                </a:lnTo>
                <a:lnTo>
                  <a:pt x="220" y="80"/>
                </a:lnTo>
                <a:lnTo>
                  <a:pt x="192" y="92"/>
                </a:lnTo>
                <a:lnTo>
                  <a:pt x="168" y="92"/>
                </a:lnTo>
                <a:lnTo>
                  <a:pt x="152" y="80"/>
                </a:lnTo>
                <a:lnTo>
                  <a:pt x="128" y="84"/>
                </a:lnTo>
                <a:lnTo>
                  <a:pt x="112" y="76"/>
                </a:lnTo>
                <a:lnTo>
                  <a:pt x="0" y="100"/>
                </a:lnTo>
                <a:lnTo>
                  <a:pt x="52" y="380"/>
                </a:lnTo>
                <a:lnTo>
                  <a:pt x="112" y="364"/>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4" name="Freeform 71"/>
          <p:cNvSpPr>
            <a:spLocks/>
          </p:cNvSpPr>
          <p:nvPr/>
        </p:nvSpPr>
        <p:spPr bwMode="gray">
          <a:xfrm>
            <a:off x="7423475" y="1929581"/>
            <a:ext cx="203107" cy="433388"/>
          </a:xfrm>
          <a:custGeom>
            <a:avLst/>
            <a:gdLst>
              <a:gd name="T0" fmla="*/ 4 w 121"/>
              <a:gd name="T1" fmla="*/ 92 h 273"/>
              <a:gd name="T2" fmla="*/ 0 w 121"/>
              <a:gd name="T3" fmla="*/ 40 h 273"/>
              <a:gd name="T4" fmla="*/ 109 w 121"/>
              <a:gd name="T5" fmla="*/ 0 h 273"/>
              <a:gd name="T6" fmla="*/ 131 w 121"/>
              <a:gd name="T7" fmla="*/ 52 h 273"/>
              <a:gd name="T8" fmla="*/ 127 w 121"/>
              <a:gd name="T9" fmla="*/ 76 h 273"/>
              <a:gd name="T10" fmla="*/ 113 w 121"/>
              <a:gd name="T11" fmla="*/ 104 h 273"/>
              <a:gd name="T12" fmla="*/ 113 w 121"/>
              <a:gd name="T13" fmla="*/ 128 h 273"/>
              <a:gd name="T14" fmla="*/ 105 w 121"/>
              <a:gd name="T15" fmla="*/ 168 h 273"/>
              <a:gd name="T16" fmla="*/ 131 w 121"/>
              <a:gd name="T17" fmla="*/ 252 h 273"/>
              <a:gd name="T18" fmla="*/ 74 w 121"/>
              <a:gd name="T19" fmla="*/ 272 h 273"/>
              <a:gd name="T20" fmla="*/ 61 w 121"/>
              <a:gd name="T21" fmla="*/ 208 h 273"/>
              <a:gd name="T22" fmla="*/ 57 w 121"/>
              <a:gd name="T23" fmla="*/ 200 h 273"/>
              <a:gd name="T24" fmla="*/ 44 w 121"/>
              <a:gd name="T25" fmla="*/ 192 h 273"/>
              <a:gd name="T26" fmla="*/ 35 w 121"/>
              <a:gd name="T27" fmla="*/ 140 h 273"/>
              <a:gd name="T28" fmla="*/ 4 w 121"/>
              <a:gd name="T29" fmla="*/ 92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73"/>
              <a:gd name="T47" fmla="*/ 121 w 121"/>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73">
                <a:moveTo>
                  <a:pt x="4" y="92"/>
                </a:moveTo>
                <a:lnTo>
                  <a:pt x="0" y="40"/>
                </a:lnTo>
                <a:lnTo>
                  <a:pt x="100" y="0"/>
                </a:lnTo>
                <a:lnTo>
                  <a:pt x="120" y="52"/>
                </a:lnTo>
                <a:lnTo>
                  <a:pt x="116" y="76"/>
                </a:lnTo>
                <a:lnTo>
                  <a:pt x="104" y="104"/>
                </a:lnTo>
                <a:lnTo>
                  <a:pt x="104" y="128"/>
                </a:lnTo>
                <a:lnTo>
                  <a:pt x="96" y="168"/>
                </a:lnTo>
                <a:lnTo>
                  <a:pt x="120" y="252"/>
                </a:lnTo>
                <a:lnTo>
                  <a:pt x="68" y="272"/>
                </a:lnTo>
                <a:lnTo>
                  <a:pt x="56" y="208"/>
                </a:lnTo>
                <a:lnTo>
                  <a:pt x="52" y="200"/>
                </a:lnTo>
                <a:lnTo>
                  <a:pt x="40" y="192"/>
                </a:lnTo>
                <a:lnTo>
                  <a:pt x="32" y="140"/>
                </a:lnTo>
                <a:lnTo>
                  <a:pt x="4" y="9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5" name="Freeform 72"/>
          <p:cNvSpPr>
            <a:spLocks/>
          </p:cNvSpPr>
          <p:nvPr/>
        </p:nvSpPr>
        <p:spPr bwMode="gray">
          <a:xfrm>
            <a:off x="7585038" y="1910531"/>
            <a:ext cx="223111" cy="420688"/>
          </a:xfrm>
          <a:custGeom>
            <a:avLst/>
            <a:gdLst>
              <a:gd name="T0" fmla="*/ 48 w 133"/>
              <a:gd name="T1" fmla="*/ 0 h 265"/>
              <a:gd name="T2" fmla="*/ 4 w 133"/>
              <a:gd name="T3" fmla="*/ 12 h 265"/>
              <a:gd name="T4" fmla="*/ 26 w 133"/>
              <a:gd name="T5" fmla="*/ 64 h 265"/>
              <a:gd name="T6" fmla="*/ 22 w 133"/>
              <a:gd name="T7" fmla="*/ 88 h 265"/>
              <a:gd name="T8" fmla="*/ 9 w 133"/>
              <a:gd name="T9" fmla="*/ 116 h 265"/>
              <a:gd name="T10" fmla="*/ 9 w 133"/>
              <a:gd name="T11" fmla="*/ 140 h 265"/>
              <a:gd name="T12" fmla="*/ 0 w 133"/>
              <a:gd name="T13" fmla="*/ 180 h 265"/>
              <a:gd name="T14" fmla="*/ 26 w 133"/>
              <a:gd name="T15" fmla="*/ 264 h 265"/>
              <a:gd name="T16" fmla="*/ 100 w 133"/>
              <a:gd name="T17" fmla="*/ 244 h 265"/>
              <a:gd name="T18" fmla="*/ 118 w 133"/>
              <a:gd name="T19" fmla="*/ 220 h 265"/>
              <a:gd name="T20" fmla="*/ 144 w 133"/>
              <a:gd name="T21" fmla="*/ 212 h 265"/>
              <a:gd name="T22" fmla="*/ 144 w 133"/>
              <a:gd name="T23" fmla="*/ 192 h 265"/>
              <a:gd name="T24" fmla="*/ 48 w 133"/>
              <a:gd name="T25" fmla="*/ 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265"/>
              <a:gd name="T41" fmla="*/ 133 w 133"/>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265">
                <a:moveTo>
                  <a:pt x="44" y="0"/>
                </a:moveTo>
                <a:lnTo>
                  <a:pt x="4" y="12"/>
                </a:lnTo>
                <a:lnTo>
                  <a:pt x="24" y="64"/>
                </a:lnTo>
                <a:lnTo>
                  <a:pt x="20" y="88"/>
                </a:lnTo>
                <a:lnTo>
                  <a:pt x="8" y="116"/>
                </a:lnTo>
                <a:lnTo>
                  <a:pt x="8" y="140"/>
                </a:lnTo>
                <a:lnTo>
                  <a:pt x="0" y="180"/>
                </a:lnTo>
                <a:lnTo>
                  <a:pt x="24" y="264"/>
                </a:lnTo>
                <a:lnTo>
                  <a:pt x="92" y="244"/>
                </a:lnTo>
                <a:lnTo>
                  <a:pt x="108" y="220"/>
                </a:lnTo>
                <a:lnTo>
                  <a:pt x="132" y="212"/>
                </a:lnTo>
                <a:lnTo>
                  <a:pt x="132" y="192"/>
                </a:lnTo>
                <a:lnTo>
                  <a:pt x="44" y="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6" name="Freeform 73"/>
          <p:cNvSpPr>
            <a:spLocks/>
          </p:cNvSpPr>
          <p:nvPr/>
        </p:nvSpPr>
        <p:spPr bwMode="gray">
          <a:xfrm>
            <a:off x="7660434" y="1464443"/>
            <a:ext cx="466224" cy="757238"/>
          </a:xfrm>
          <a:custGeom>
            <a:avLst/>
            <a:gdLst>
              <a:gd name="T0" fmla="*/ 0 w 277"/>
              <a:gd name="T1" fmla="*/ 284 h 477"/>
              <a:gd name="T2" fmla="*/ 96 w 277"/>
              <a:gd name="T3" fmla="*/ 476 h 477"/>
              <a:gd name="T4" fmla="*/ 105 w 277"/>
              <a:gd name="T5" fmla="*/ 476 h 477"/>
              <a:gd name="T6" fmla="*/ 105 w 277"/>
              <a:gd name="T7" fmla="*/ 404 h 477"/>
              <a:gd name="T8" fmla="*/ 96 w 277"/>
              <a:gd name="T9" fmla="*/ 400 h 477"/>
              <a:gd name="T10" fmla="*/ 118 w 277"/>
              <a:gd name="T11" fmla="*/ 356 h 477"/>
              <a:gd name="T12" fmla="*/ 127 w 277"/>
              <a:gd name="T13" fmla="*/ 360 h 477"/>
              <a:gd name="T14" fmla="*/ 149 w 277"/>
              <a:gd name="T15" fmla="*/ 340 h 477"/>
              <a:gd name="T16" fmla="*/ 166 w 277"/>
              <a:gd name="T17" fmla="*/ 308 h 477"/>
              <a:gd name="T18" fmla="*/ 166 w 277"/>
              <a:gd name="T19" fmla="*/ 292 h 477"/>
              <a:gd name="T20" fmla="*/ 171 w 277"/>
              <a:gd name="T21" fmla="*/ 284 h 477"/>
              <a:gd name="T22" fmla="*/ 201 w 277"/>
              <a:gd name="T23" fmla="*/ 284 h 477"/>
              <a:gd name="T24" fmla="*/ 223 w 277"/>
              <a:gd name="T25" fmla="*/ 268 h 477"/>
              <a:gd name="T26" fmla="*/ 258 w 277"/>
              <a:gd name="T27" fmla="*/ 212 h 477"/>
              <a:gd name="T28" fmla="*/ 280 w 277"/>
              <a:gd name="T29" fmla="*/ 208 h 477"/>
              <a:gd name="T30" fmla="*/ 298 w 277"/>
              <a:gd name="T31" fmla="*/ 200 h 477"/>
              <a:gd name="T32" fmla="*/ 302 w 277"/>
              <a:gd name="T33" fmla="*/ 176 h 477"/>
              <a:gd name="T34" fmla="*/ 284 w 277"/>
              <a:gd name="T35" fmla="*/ 160 h 477"/>
              <a:gd name="T36" fmla="*/ 276 w 277"/>
              <a:gd name="T37" fmla="*/ 164 h 477"/>
              <a:gd name="T38" fmla="*/ 267 w 277"/>
              <a:gd name="T39" fmla="*/ 144 h 477"/>
              <a:gd name="T40" fmla="*/ 267 w 277"/>
              <a:gd name="T41" fmla="*/ 128 h 477"/>
              <a:gd name="T42" fmla="*/ 249 w 277"/>
              <a:gd name="T43" fmla="*/ 112 h 477"/>
              <a:gd name="T44" fmla="*/ 193 w 277"/>
              <a:gd name="T45" fmla="*/ 16 h 477"/>
              <a:gd name="T46" fmla="*/ 175 w 277"/>
              <a:gd name="T47" fmla="*/ 16 h 477"/>
              <a:gd name="T48" fmla="*/ 162 w 277"/>
              <a:gd name="T49" fmla="*/ 4 h 477"/>
              <a:gd name="T50" fmla="*/ 136 w 277"/>
              <a:gd name="T51" fmla="*/ 0 h 477"/>
              <a:gd name="T52" fmla="*/ 127 w 277"/>
              <a:gd name="T53" fmla="*/ 12 h 477"/>
              <a:gd name="T54" fmla="*/ 123 w 277"/>
              <a:gd name="T55" fmla="*/ 20 h 477"/>
              <a:gd name="T56" fmla="*/ 105 w 277"/>
              <a:gd name="T57" fmla="*/ 24 h 477"/>
              <a:gd name="T58" fmla="*/ 96 w 277"/>
              <a:gd name="T59" fmla="*/ 16 h 477"/>
              <a:gd name="T60" fmla="*/ 79 w 277"/>
              <a:gd name="T61" fmla="*/ 16 h 477"/>
              <a:gd name="T62" fmla="*/ 44 w 277"/>
              <a:gd name="T63" fmla="*/ 128 h 477"/>
              <a:gd name="T64" fmla="*/ 44 w 277"/>
              <a:gd name="T65" fmla="*/ 208 h 477"/>
              <a:gd name="T66" fmla="*/ 31 w 277"/>
              <a:gd name="T67" fmla="*/ 224 h 477"/>
              <a:gd name="T68" fmla="*/ 26 w 277"/>
              <a:gd name="T69" fmla="*/ 244 h 477"/>
              <a:gd name="T70" fmla="*/ 18 w 277"/>
              <a:gd name="T71" fmla="*/ 248 h 477"/>
              <a:gd name="T72" fmla="*/ 18 w 277"/>
              <a:gd name="T73" fmla="*/ 260 h 477"/>
              <a:gd name="T74" fmla="*/ 0 w 277"/>
              <a:gd name="T75" fmla="*/ 284 h 4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7"/>
              <a:gd name="T115" fmla="*/ 0 h 477"/>
              <a:gd name="T116" fmla="*/ 277 w 277"/>
              <a:gd name="T117" fmla="*/ 477 h 4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7" h="477">
                <a:moveTo>
                  <a:pt x="0" y="284"/>
                </a:moveTo>
                <a:lnTo>
                  <a:pt x="88" y="476"/>
                </a:lnTo>
                <a:lnTo>
                  <a:pt x="96" y="476"/>
                </a:lnTo>
                <a:lnTo>
                  <a:pt x="96" y="404"/>
                </a:lnTo>
                <a:lnTo>
                  <a:pt x="88" y="400"/>
                </a:lnTo>
                <a:lnTo>
                  <a:pt x="108" y="356"/>
                </a:lnTo>
                <a:lnTo>
                  <a:pt x="116" y="360"/>
                </a:lnTo>
                <a:lnTo>
                  <a:pt x="136" y="340"/>
                </a:lnTo>
                <a:lnTo>
                  <a:pt x="152" y="308"/>
                </a:lnTo>
                <a:lnTo>
                  <a:pt x="152" y="292"/>
                </a:lnTo>
                <a:lnTo>
                  <a:pt x="156" y="284"/>
                </a:lnTo>
                <a:lnTo>
                  <a:pt x="184" y="284"/>
                </a:lnTo>
                <a:lnTo>
                  <a:pt x="204" y="268"/>
                </a:lnTo>
                <a:lnTo>
                  <a:pt x="236" y="212"/>
                </a:lnTo>
                <a:lnTo>
                  <a:pt x="256" y="208"/>
                </a:lnTo>
                <a:lnTo>
                  <a:pt x="272" y="200"/>
                </a:lnTo>
                <a:lnTo>
                  <a:pt x="276" y="176"/>
                </a:lnTo>
                <a:lnTo>
                  <a:pt x="260" y="160"/>
                </a:lnTo>
                <a:lnTo>
                  <a:pt x="252" y="164"/>
                </a:lnTo>
                <a:lnTo>
                  <a:pt x="244" y="144"/>
                </a:lnTo>
                <a:lnTo>
                  <a:pt x="244" y="128"/>
                </a:lnTo>
                <a:lnTo>
                  <a:pt x="228" y="112"/>
                </a:lnTo>
                <a:lnTo>
                  <a:pt x="176" y="16"/>
                </a:lnTo>
                <a:lnTo>
                  <a:pt x="160" y="16"/>
                </a:lnTo>
                <a:lnTo>
                  <a:pt x="148" y="4"/>
                </a:lnTo>
                <a:lnTo>
                  <a:pt x="124" y="0"/>
                </a:lnTo>
                <a:lnTo>
                  <a:pt x="116" y="12"/>
                </a:lnTo>
                <a:lnTo>
                  <a:pt x="112" y="20"/>
                </a:lnTo>
                <a:lnTo>
                  <a:pt x="96" y="24"/>
                </a:lnTo>
                <a:lnTo>
                  <a:pt x="88" y="16"/>
                </a:lnTo>
                <a:lnTo>
                  <a:pt x="72" y="16"/>
                </a:lnTo>
                <a:lnTo>
                  <a:pt x="40" y="128"/>
                </a:lnTo>
                <a:lnTo>
                  <a:pt x="40" y="208"/>
                </a:lnTo>
                <a:lnTo>
                  <a:pt x="28" y="224"/>
                </a:lnTo>
                <a:lnTo>
                  <a:pt x="24" y="244"/>
                </a:lnTo>
                <a:lnTo>
                  <a:pt x="16" y="248"/>
                </a:lnTo>
                <a:lnTo>
                  <a:pt x="16" y="260"/>
                </a:lnTo>
                <a:lnTo>
                  <a:pt x="0" y="284"/>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7" name="Freeform 74"/>
          <p:cNvSpPr>
            <a:spLocks/>
          </p:cNvSpPr>
          <p:nvPr/>
        </p:nvSpPr>
        <p:spPr bwMode="gray">
          <a:xfrm>
            <a:off x="7537339" y="2247081"/>
            <a:ext cx="426219" cy="236538"/>
          </a:xfrm>
          <a:custGeom>
            <a:avLst/>
            <a:gdLst>
              <a:gd name="T0" fmla="*/ 57 w 253"/>
              <a:gd name="T1" fmla="*/ 52 h 149"/>
              <a:gd name="T2" fmla="*/ 131 w 253"/>
              <a:gd name="T3" fmla="*/ 32 h 149"/>
              <a:gd name="T4" fmla="*/ 149 w 253"/>
              <a:gd name="T5" fmla="*/ 8 h 149"/>
              <a:gd name="T6" fmla="*/ 175 w 253"/>
              <a:gd name="T7" fmla="*/ 0 h 149"/>
              <a:gd name="T8" fmla="*/ 171 w 253"/>
              <a:gd name="T9" fmla="*/ 12 h 149"/>
              <a:gd name="T10" fmla="*/ 184 w 253"/>
              <a:gd name="T11" fmla="*/ 24 h 149"/>
              <a:gd name="T12" fmla="*/ 197 w 253"/>
              <a:gd name="T13" fmla="*/ 24 h 149"/>
              <a:gd name="T14" fmla="*/ 188 w 253"/>
              <a:gd name="T15" fmla="*/ 36 h 149"/>
              <a:gd name="T16" fmla="*/ 184 w 253"/>
              <a:gd name="T17" fmla="*/ 44 h 149"/>
              <a:gd name="T18" fmla="*/ 184 w 253"/>
              <a:gd name="T19" fmla="*/ 56 h 149"/>
              <a:gd name="T20" fmla="*/ 197 w 253"/>
              <a:gd name="T21" fmla="*/ 60 h 149"/>
              <a:gd name="T22" fmla="*/ 206 w 253"/>
              <a:gd name="T23" fmla="*/ 60 h 149"/>
              <a:gd name="T24" fmla="*/ 219 w 253"/>
              <a:gd name="T25" fmla="*/ 72 h 149"/>
              <a:gd name="T26" fmla="*/ 223 w 253"/>
              <a:gd name="T27" fmla="*/ 92 h 149"/>
              <a:gd name="T28" fmla="*/ 254 w 253"/>
              <a:gd name="T29" fmla="*/ 92 h 149"/>
              <a:gd name="T30" fmla="*/ 267 w 253"/>
              <a:gd name="T31" fmla="*/ 84 h 149"/>
              <a:gd name="T32" fmla="*/ 263 w 253"/>
              <a:gd name="T33" fmla="*/ 76 h 149"/>
              <a:gd name="T34" fmla="*/ 250 w 253"/>
              <a:gd name="T35" fmla="*/ 68 h 149"/>
              <a:gd name="T36" fmla="*/ 250 w 253"/>
              <a:gd name="T37" fmla="*/ 64 h 149"/>
              <a:gd name="T38" fmla="*/ 267 w 253"/>
              <a:gd name="T39" fmla="*/ 72 h 149"/>
              <a:gd name="T40" fmla="*/ 276 w 253"/>
              <a:gd name="T41" fmla="*/ 84 h 149"/>
              <a:gd name="T42" fmla="*/ 276 w 253"/>
              <a:gd name="T43" fmla="*/ 96 h 149"/>
              <a:gd name="T44" fmla="*/ 245 w 253"/>
              <a:gd name="T45" fmla="*/ 108 h 149"/>
              <a:gd name="T46" fmla="*/ 236 w 253"/>
              <a:gd name="T47" fmla="*/ 120 h 149"/>
              <a:gd name="T48" fmla="*/ 223 w 253"/>
              <a:gd name="T49" fmla="*/ 104 h 149"/>
              <a:gd name="T50" fmla="*/ 219 w 253"/>
              <a:gd name="T51" fmla="*/ 120 h 149"/>
              <a:gd name="T52" fmla="*/ 210 w 253"/>
              <a:gd name="T53" fmla="*/ 132 h 149"/>
              <a:gd name="T54" fmla="*/ 201 w 253"/>
              <a:gd name="T55" fmla="*/ 132 h 149"/>
              <a:gd name="T56" fmla="*/ 180 w 253"/>
              <a:gd name="T57" fmla="*/ 112 h 149"/>
              <a:gd name="T58" fmla="*/ 171 w 253"/>
              <a:gd name="T59" fmla="*/ 112 h 149"/>
              <a:gd name="T60" fmla="*/ 162 w 253"/>
              <a:gd name="T61" fmla="*/ 100 h 149"/>
              <a:gd name="T62" fmla="*/ 127 w 253"/>
              <a:gd name="T63" fmla="*/ 112 h 149"/>
              <a:gd name="T64" fmla="*/ 18 w 253"/>
              <a:gd name="T65" fmla="*/ 148 h 149"/>
              <a:gd name="T66" fmla="*/ 0 w 253"/>
              <a:gd name="T67" fmla="*/ 72 h 149"/>
              <a:gd name="T68" fmla="*/ 57 w 253"/>
              <a:gd name="T69" fmla="*/ 52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49"/>
              <a:gd name="T107" fmla="*/ 253 w 253"/>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49">
                <a:moveTo>
                  <a:pt x="52" y="52"/>
                </a:moveTo>
                <a:lnTo>
                  <a:pt x="120" y="32"/>
                </a:lnTo>
                <a:lnTo>
                  <a:pt x="136" y="8"/>
                </a:lnTo>
                <a:lnTo>
                  <a:pt x="160" y="0"/>
                </a:lnTo>
                <a:lnTo>
                  <a:pt x="156" y="12"/>
                </a:lnTo>
                <a:lnTo>
                  <a:pt x="168" y="24"/>
                </a:lnTo>
                <a:lnTo>
                  <a:pt x="180" y="24"/>
                </a:lnTo>
                <a:lnTo>
                  <a:pt x="172" y="36"/>
                </a:lnTo>
                <a:lnTo>
                  <a:pt x="168" y="44"/>
                </a:lnTo>
                <a:lnTo>
                  <a:pt x="168" y="56"/>
                </a:lnTo>
                <a:lnTo>
                  <a:pt x="180" y="60"/>
                </a:lnTo>
                <a:lnTo>
                  <a:pt x="188" y="60"/>
                </a:lnTo>
                <a:lnTo>
                  <a:pt x="200" y="72"/>
                </a:lnTo>
                <a:lnTo>
                  <a:pt x="204" y="92"/>
                </a:lnTo>
                <a:lnTo>
                  <a:pt x="232" y="92"/>
                </a:lnTo>
                <a:lnTo>
                  <a:pt x="244" y="84"/>
                </a:lnTo>
                <a:lnTo>
                  <a:pt x="240" y="76"/>
                </a:lnTo>
                <a:lnTo>
                  <a:pt x="228" y="68"/>
                </a:lnTo>
                <a:lnTo>
                  <a:pt x="228" y="64"/>
                </a:lnTo>
                <a:lnTo>
                  <a:pt x="244" y="72"/>
                </a:lnTo>
                <a:lnTo>
                  <a:pt x="252" y="84"/>
                </a:lnTo>
                <a:lnTo>
                  <a:pt x="252" y="96"/>
                </a:lnTo>
                <a:lnTo>
                  <a:pt x="224" y="108"/>
                </a:lnTo>
                <a:lnTo>
                  <a:pt x="216" y="120"/>
                </a:lnTo>
                <a:lnTo>
                  <a:pt x="204" y="104"/>
                </a:lnTo>
                <a:lnTo>
                  <a:pt x="200" y="120"/>
                </a:lnTo>
                <a:lnTo>
                  <a:pt x="192" y="132"/>
                </a:lnTo>
                <a:lnTo>
                  <a:pt x="184" y="132"/>
                </a:lnTo>
                <a:lnTo>
                  <a:pt x="164" y="112"/>
                </a:lnTo>
                <a:lnTo>
                  <a:pt x="156" y="112"/>
                </a:lnTo>
                <a:lnTo>
                  <a:pt x="148" y="100"/>
                </a:lnTo>
                <a:lnTo>
                  <a:pt x="116" y="112"/>
                </a:lnTo>
                <a:lnTo>
                  <a:pt x="16" y="148"/>
                </a:lnTo>
                <a:lnTo>
                  <a:pt x="0" y="72"/>
                </a:lnTo>
                <a:lnTo>
                  <a:pt x="52" y="5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8" name="Freeform 75"/>
          <p:cNvSpPr>
            <a:spLocks/>
          </p:cNvSpPr>
          <p:nvPr/>
        </p:nvSpPr>
        <p:spPr bwMode="gray">
          <a:xfrm>
            <a:off x="7565035" y="2424883"/>
            <a:ext cx="203107" cy="206375"/>
          </a:xfrm>
          <a:custGeom>
            <a:avLst/>
            <a:gdLst>
              <a:gd name="T0" fmla="*/ 17 w 121"/>
              <a:gd name="T1" fmla="*/ 129 h 130"/>
              <a:gd name="T2" fmla="*/ 131 w 121"/>
              <a:gd name="T3" fmla="*/ 53 h 130"/>
              <a:gd name="T4" fmla="*/ 109 w 121"/>
              <a:gd name="T5" fmla="*/ 0 h 130"/>
              <a:gd name="T6" fmla="*/ 0 w 121"/>
              <a:gd name="T7" fmla="*/ 36 h 130"/>
              <a:gd name="T8" fmla="*/ 13 w 121"/>
              <a:gd name="T9" fmla="*/ 97 h 130"/>
              <a:gd name="T10" fmla="*/ 22 w 121"/>
              <a:gd name="T11" fmla="*/ 105 h 130"/>
              <a:gd name="T12" fmla="*/ 13 w 121"/>
              <a:gd name="T13" fmla="*/ 121 h 130"/>
              <a:gd name="T14" fmla="*/ 17 w 121"/>
              <a:gd name="T15" fmla="*/ 129 h 13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30"/>
              <a:gd name="T26" fmla="*/ 121 w 121"/>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30">
                <a:moveTo>
                  <a:pt x="16" y="129"/>
                </a:moveTo>
                <a:lnTo>
                  <a:pt x="120" y="53"/>
                </a:lnTo>
                <a:lnTo>
                  <a:pt x="100" y="0"/>
                </a:lnTo>
                <a:lnTo>
                  <a:pt x="0" y="36"/>
                </a:lnTo>
                <a:lnTo>
                  <a:pt x="12" y="97"/>
                </a:lnTo>
                <a:lnTo>
                  <a:pt x="20" y="105"/>
                </a:lnTo>
                <a:lnTo>
                  <a:pt x="12" y="121"/>
                </a:lnTo>
                <a:lnTo>
                  <a:pt x="16" y="129"/>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19" name="Freeform 76"/>
          <p:cNvSpPr>
            <a:spLocks/>
          </p:cNvSpPr>
          <p:nvPr/>
        </p:nvSpPr>
        <p:spPr bwMode="gray">
          <a:xfrm>
            <a:off x="7732753" y="2405833"/>
            <a:ext cx="95399" cy="104775"/>
          </a:xfrm>
          <a:custGeom>
            <a:avLst/>
            <a:gdLst>
              <a:gd name="T0" fmla="*/ 0 w 57"/>
              <a:gd name="T1" fmla="*/ 12 h 66"/>
              <a:gd name="T2" fmla="*/ 22 w 57"/>
              <a:gd name="T3" fmla="*/ 65 h 66"/>
              <a:gd name="T4" fmla="*/ 57 w 57"/>
              <a:gd name="T5" fmla="*/ 44 h 66"/>
              <a:gd name="T6" fmla="*/ 57 w 57"/>
              <a:gd name="T7" fmla="*/ 32 h 66"/>
              <a:gd name="T8" fmla="*/ 61 w 57"/>
              <a:gd name="T9" fmla="*/ 20 h 66"/>
              <a:gd name="T10" fmla="*/ 52 w 57"/>
              <a:gd name="T11" fmla="*/ 12 h 66"/>
              <a:gd name="T12" fmla="*/ 44 w 57"/>
              <a:gd name="T13" fmla="*/ 12 h 66"/>
              <a:gd name="T14" fmla="*/ 35 w 57"/>
              <a:gd name="T15" fmla="*/ 0 h 66"/>
              <a:gd name="T16" fmla="*/ 0 w 57"/>
              <a:gd name="T17" fmla="*/ 1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6"/>
              <a:gd name="T29" fmla="*/ 57 w 5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6">
                <a:moveTo>
                  <a:pt x="0" y="12"/>
                </a:moveTo>
                <a:lnTo>
                  <a:pt x="20" y="65"/>
                </a:lnTo>
                <a:lnTo>
                  <a:pt x="52" y="44"/>
                </a:lnTo>
                <a:lnTo>
                  <a:pt x="52" y="32"/>
                </a:lnTo>
                <a:lnTo>
                  <a:pt x="56" y="20"/>
                </a:lnTo>
                <a:lnTo>
                  <a:pt x="48" y="12"/>
                </a:lnTo>
                <a:lnTo>
                  <a:pt x="40" y="12"/>
                </a:lnTo>
                <a:lnTo>
                  <a:pt x="32" y="0"/>
                </a:lnTo>
                <a:lnTo>
                  <a:pt x="0" y="12"/>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20" name="Freeform 77"/>
          <p:cNvSpPr>
            <a:spLocks/>
          </p:cNvSpPr>
          <p:nvPr/>
        </p:nvSpPr>
        <p:spPr bwMode="gray">
          <a:xfrm>
            <a:off x="6743373" y="2547118"/>
            <a:ext cx="749344" cy="503238"/>
          </a:xfrm>
          <a:custGeom>
            <a:avLst/>
            <a:gdLst>
              <a:gd name="T0" fmla="*/ 53 w 445"/>
              <a:gd name="T1" fmla="*/ 316 h 317"/>
              <a:gd name="T2" fmla="*/ 140 w 445"/>
              <a:gd name="T3" fmla="*/ 296 h 317"/>
              <a:gd name="T4" fmla="*/ 420 w 445"/>
              <a:gd name="T5" fmla="*/ 236 h 317"/>
              <a:gd name="T6" fmla="*/ 433 w 445"/>
              <a:gd name="T7" fmla="*/ 212 h 317"/>
              <a:gd name="T8" fmla="*/ 460 w 445"/>
              <a:gd name="T9" fmla="*/ 220 h 317"/>
              <a:gd name="T10" fmla="*/ 464 w 445"/>
              <a:gd name="T11" fmla="*/ 196 h 317"/>
              <a:gd name="T12" fmla="*/ 464 w 445"/>
              <a:gd name="T13" fmla="*/ 184 h 317"/>
              <a:gd name="T14" fmla="*/ 486 w 445"/>
              <a:gd name="T15" fmla="*/ 168 h 317"/>
              <a:gd name="T16" fmla="*/ 477 w 445"/>
              <a:gd name="T17" fmla="*/ 156 h 317"/>
              <a:gd name="T18" fmla="*/ 464 w 445"/>
              <a:gd name="T19" fmla="*/ 156 h 317"/>
              <a:gd name="T20" fmla="*/ 455 w 445"/>
              <a:gd name="T21" fmla="*/ 148 h 317"/>
              <a:gd name="T22" fmla="*/ 464 w 445"/>
              <a:gd name="T23" fmla="*/ 128 h 317"/>
              <a:gd name="T24" fmla="*/ 447 w 445"/>
              <a:gd name="T25" fmla="*/ 116 h 317"/>
              <a:gd name="T26" fmla="*/ 455 w 445"/>
              <a:gd name="T27" fmla="*/ 96 h 317"/>
              <a:gd name="T28" fmla="*/ 455 w 445"/>
              <a:gd name="T29" fmla="*/ 80 h 317"/>
              <a:gd name="T30" fmla="*/ 464 w 445"/>
              <a:gd name="T31" fmla="*/ 64 h 317"/>
              <a:gd name="T32" fmla="*/ 451 w 445"/>
              <a:gd name="T33" fmla="*/ 56 h 317"/>
              <a:gd name="T34" fmla="*/ 442 w 445"/>
              <a:gd name="T35" fmla="*/ 32 h 317"/>
              <a:gd name="T36" fmla="*/ 425 w 445"/>
              <a:gd name="T37" fmla="*/ 24 h 317"/>
              <a:gd name="T38" fmla="*/ 411 w 445"/>
              <a:gd name="T39" fmla="*/ 16 h 317"/>
              <a:gd name="T40" fmla="*/ 398 w 445"/>
              <a:gd name="T41" fmla="*/ 0 h 317"/>
              <a:gd name="T42" fmla="*/ 57 w 445"/>
              <a:gd name="T43" fmla="*/ 84 h 317"/>
              <a:gd name="T44" fmla="*/ 53 w 445"/>
              <a:gd name="T45" fmla="*/ 64 h 317"/>
              <a:gd name="T46" fmla="*/ 0 w 445"/>
              <a:gd name="T47" fmla="*/ 96 h 317"/>
              <a:gd name="T48" fmla="*/ 35 w 445"/>
              <a:gd name="T49" fmla="*/ 244 h 317"/>
              <a:gd name="T50" fmla="*/ 53 w 445"/>
              <a:gd name="T51" fmla="*/ 316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
              <a:gd name="T79" fmla="*/ 0 h 317"/>
              <a:gd name="T80" fmla="*/ 445 w 445"/>
              <a:gd name="T81" fmla="*/ 317 h 3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 h="317">
                <a:moveTo>
                  <a:pt x="48" y="316"/>
                </a:moveTo>
                <a:lnTo>
                  <a:pt x="128" y="296"/>
                </a:lnTo>
                <a:lnTo>
                  <a:pt x="384" y="236"/>
                </a:lnTo>
                <a:lnTo>
                  <a:pt x="396" y="212"/>
                </a:lnTo>
                <a:lnTo>
                  <a:pt x="420" y="220"/>
                </a:lnTo>
                <a:lnTo>
                  <a:pt x="424" y="196"/>
                </a:lnTo>
                <a:lnTo>
                  <a:pt x="424" y="184"/>
                </a:lnTo>
                <a:lnTo>
                  <a:pt x="444" y="168"/>
                </a:lnTo>
                <a:lnTo>
                  <a:pt x="436" y="156"/>
                </a:lnTo>
                <a:lnTo>
                  <a:pt x="424" y="156"/>
                </a:lnTo>
                <a:lnTo>
                  <a:pt x="416" y="148"/>
                </a:lnTo>
                <a:lnTo>
                  <a:pt x="424" y="128"/>
                </a:lnTo>
                <a:lnTo>
                  <a:pt x="408" y="116"/>
                </a:lnTo>
                <a:lnTo>
                  <a:pt x="416" y="96"/>
                </a:lnTo>
                <a:lnTo>
                  <a:pt x="416" y="80"/>
                </a:lnTo>
                <a:lnTo>
                  <a:pt x="424" y="64"/>
                </a:lnTo>
                <a:lnTo>
                  <a:pt x="412" y="56"/>
                </a:lnTo>
                <a:lnTo>
                  <a:pt x="404" y="32"/>
                </a:lnTo>
                <a:lnTo>
                  <a:pt x="388" y="24"/>
                </a:lnTo>
                <a:lnTo>
                  <a:pt x="376" y="16"/>
                </a:lnTo>
                <a:lnTo>
                  <a:pt x="364" y="0"/>
                </a:lnTo>
                <a:lnTo>
                  <a:pt x="52" y="84"/>
                </a:lnTo>
                <a:lnTo>
                  <a:pt x="48" y="64"/>
                </a:lnTo>
                <a:lnTo>
                  <a:pt x="0" y="96"/>
                </a:lnTo>
                <a:lnTo>
                  <a:pt x="32" y="244"/>
                </a:lnTo>
                <a:lnTo>
                  <a:pt x="48" y="316"/>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21" name="Freeform 78"/>
          <p:cNvSpPr>
            <a:spLocks/>
          </p:cNvSpPr>
          <p:nvPr/>
        </p:nvSpPr>
        <p:spPr bwMode="gray">
          <a:xfrm>
            <a:off x="7429630" y="2648718"/>
            <a:ext cx="163101" cy="363538"/>
          </a:xfrm>
          <a:custGeom>
            <a:avLst/>
            <a:gdLst>
              <a:gd name="T0" fmla="*/ 17 w 97"/>
              <a:gd name="T1" fmla="*/ 0 h 229"/>
              <a:gd name="T2" fmla="*/ 96 w 97"/>
              <a:gd name="T3" fmla="*/ 12 h 229"/>
              <a:gd name="T4" fmla="*/ 96 w 97"/>
              <a:gd name="T5" fmla="*/ 40 h 229"/>
              <a:gd name="T6" fmla="*/ 83 w 97"/>
              <a:gd name="T7" fmla="*/ 76 h 229"/>
              <a:gd name="T8" fmla="*/ 87 w 97"/>
              <a:gd name="T9" fmla="*/ 84 h 229"/>
              <a:gd name="T10" fmla="*/ 101 w 97"/>
              <a:gd name="T11" fmla="*/ 80 h 229"/>
              <a:gd name="T12" fmla="*/ 105 w 97"/>
              <a:gd name="T13" fmla="*/ 92 h 229"/>
              <a:gd name="T14" fmla="*/ 105 w 97"/>
              <a:gd name="T15" fmla="*/ 132 h 229"/>
              <a:gd name="T16" fmla="*/ 92 w 97"/>
              <a:gd name="T17" fmla="*/ 184 h 229"/>
              <a:gd name="T18" fmla="*/ 79 w 97"/>
              <a:gd name="T19" fmla="*/ 220 h 229"/>
              <a:gd name="T20" fmla="*/ 66 w 97"/>
              <a:gd name="T21" fmla="*/ 228 h 229"/>
              <a:gd name="T22" fmla="*/ 66 w 97"/>
              <a:gd name="T23" fmla="*/ 216 h 229"/>
              <a:gd name="T24" fmla="*/ 52 w 97"/>
              <a:gd name="T25" fmla="*/ 212 h 229"/>
              <a:gd name="T26" fmla="*/ 39 w 97"/>
              <a:gd name="T27" fmla="*/ 212 h 229"/>
              <a:gd name="T28" fmla="*/ 22 w 97"/>
              <a:gd name="T29" fmla="*/ 196 h 229"/>
              <a:gd name="T30" fmla="*/ 9 w 97"/>
              <a:gd name="T31" fmla="*/ 180 h 229"/>
              <a:gd name="T32" fmla="*/ 13 w 97"/>
              <a:gd name="T33" fmla="*/ 156 h 229"/>
              <a:gd name="T34" fmla="*/ 17 w 97"/>
              <a:gd name="T35" fmla="*/ 132 h 229"/>
              <a:gd name="T36" fmla="*/ 17 w 97"/>
              <a:gd name="T37" fmla="*/ 120 h 229"/>
              <a:gd name="T38" fmla="*/ 39 w 97"/>
              <a:gd name="T39" fmla="*/ 104 h 229"/>
              <a:gd name="T40" fmla="*/ 31 w 97"/>
              <a:gd name="T41" fmla="*/ 92 h 229"/>
              <a:gd name="T42" fmla="*/ 17 w 97"/>
              <a:gd name="T43" fmla="*/ 92 h 229"/>
              <a:gd name="T44" fmla="*/ 9 w 97"/>
              <a:gd name="T45" fmla="*/ 84 h 229"/>
              <a:gd name="T46" fmla="*/ 17 w 97"/>
              <a:gd name="T47" fmla="*/ 64 h 229"/>
              <a:gd name="T48" fmla="*/ 0 w 97"/>
              <a:gd name="T49" fmla="*/ 52 h 229"/>
              <a:gd name="T50" fmla="*/ 9 w 97"/>
              <a:gd name="T51" fmla="*/ 32 h 229"/>
              <a:gd name="T52" fmla="*/ 9 w 97"/>
              <a:gd name="T53" fmla="*/ 16 h 229"/>
              <a:gd name="T54" fmla="*/ 17 w 97"/>
              <a:gd name="T55" fmla="*/ 0 h 2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
              <a:gd name="T85" fmla="*/ 0 h 229"/>
              <a:gd name="T86" fmla="*/ 97 w 97"/>
              <a:gd name="T87" fmla="*/ 229 h 2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 h="229">
                <a:moveTo>
                  <a:pt x="16" y="0"/>
                </a:moveTo>
                <a:lnTo>
                  <a:pt x="88" y="12"/>
                </a:lnTo>
                <a:lnTo>
                  <a:pt x="88" y="40"/>
                </a:lnTo>
                <a:lnTo>
                  <a:pt x="76" y="76"/>
                </a:lnTo>
                <a:lnTo>
                  <a:pt x="80" y="84"/>
                </a:lnTo>
                <a:lnTo>
                  <a:pt x="92" y="80"/>
                </a:lnTo>
                <a:lnTo>
                  <a:pt x="96" y="92"/>
                </a:lnTo>
                <a:lnTo>
                  <a:pt x="96" y="132"/>
                </a:lnTo>
                <a:lnTo>
                  <a:pt x="84" y="184"/>
                </a:lnTo>
                <a:lnTo>
                  <a:pt x="72" y="220"/>
                </a:lnTo>
                <a:lnTo>
                  <a:pt x="60" y="228"/>
                </a:lnTo>
                <a:lnTo>
                  <a:pt x="60" y="216"/>
                </a:lnTo>
                <a:lnTo>
                  <a:pt x="48" y="212"/>
                </a:lnTo>
                <a:lnTo>
                  <a:pt x="36" y="212"/>
                </a:lnTo>
                <a:lnTo>
                  <a:pt x="20" y="196"/>
                </a:lnTo>
                <a:lnTo>
                  <a:pt x="8" y="180"/>
                </a:lnTo>
                <a:lnTo>
                  <a:pt x="12" y="156"/>
                </a:lnTo>
                <a:lnTo>
                  <a:pt x="16" y="132"/>
                </a:lnTo>
                <a:lnTo>
                  <a:pt x="16" y="120"/>
                </a:lnTo>
                <a:lnTo>
                  <a:pt x="36" y="104"/>
                </a:lnTo>
                <a:lnTo>
                  <a:pt x="28" y="92"/>
                </a:lnTo>
                <a:lnTo>
                  <a:pt x="16" y="92"/>
                </a:lnTo>
                <a:lnTo>
                  <a:pt x="8" y="84"/>
                </a:lnTo>
                <a:lnTo>
                  <a:pt x="16" y="64"/>
                </a:lnTo>
                <a:lnTo>
                  <a:pt x="0" y="52"/>
                </a:lnTo>
                <a:lnTo>
                  <a:pt x="8" y="32"/>
                </a:lnTo>
                <a:lnTo>
                  <a:pt x="8" y="16"/>
                </a:lnTo>
                <a:lnTo>
                  <a:pt x="16" y="0"/>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22" name="Freeform 79"/>
          <p:cNvSpPr>
            <a:spLocks/>
          </p:cNvSpPr>
          <p:nvPr/>
        </p:nvSpPr>
        <p:spPr bwMode="gray">
          <a:xfrm>
            <a:off x="6824923" y="1993081"/>
            <a:ext cx="775502" cy="688975"/>
          </a:xfrm>
          <a:custGeom>
            <a:avLst/>
            <a:gdLst>
              <a:gd name="T0" fmla="*/ 302 w 461"/>
              <a:gd name="T1" fmla="*/ 24 h 434"/>
              <a:gd name="T2" fmla="*/ 258 w 461"/>
              <a:gd name="T3" fmla="*/ 44 h 434"/>
              <a:gd name="T4" fmla="*/ 227 w 461"/>
              <a:gd name="T5" fmla="*/ 88 h 434"/>
              <a:gd name="T6" fmla="*/ 214 w 461"/>
              <a:gd name="T7" fmla="*/ 128 h 434"/>
              <a:gd name="T8" fmla="*/ 184 w 461"/>
              <a:gd name="T9" fmla="*/ 164 h 434"/>
              <a:gd name="T10" fmla="*/ 201 w 461"/>
              <a:gd name="T11" fmla="*/ 188 h 434"/>
              <a:gd name="T12" fmla="*/ 201 w 461"/>
              <a:gd name="T13" fmla="*/ 212 h 434"/>
              <a:gd name="T14" fmla="*/ 184 w 461"/>
              <a:gd name="T15" fmla="*/ 240 h 434"/>
              <a:gd name="T16" fmla="*/ 149 w 461"/>
              <a:gd name="T17" fmla="*/ 256 h 434"/>
              <a:gd name="T18" fmla="*/ 114 w 461"/>
              <a:gd name="T19" fmla="*/ 260 h 434"/>
              <a:gd name="T20" fmla="*/ 61 w 461"/>
              <a:gd name="T21" fmla="*/ 268 h 434"/>
              <a:gd name="T22" fmla="*/ 31 w 461"/>
              <a:gd name="T23" fmla="*/ 284 h 434"/>
              <a:gd name="T24" fmla="*/ 9 w 461"/>
              <a:gd name="T25" fmla="*/ 313 h 434"/>
              <a:gd name="T26" fmla="*/ 31 w 461"/>
              <a:gd name="T27" fmla="*/ 333 h 434"/>
              <a:gd name="T28" fmla="*/ 35 w 461"/>
              <a:gd name="T29" fmla="*/ 353 h 434"/>
              <a:gd name="T30" fmla="*/ 26 w 461"/>
              <a:gd name="T31" fmla="*/ 381 h 434"/>
              <a:gd name="T32" fmla="*/ 0 w 461"/>
              <a:gd name="T33" fmla="*/ 413 h 434"/>
              <a:gd name="T34" fmla="*/ 4 w 461"/>
              <a:gd name="T35" fmla="*/ 433 h 434"/>
              <a:gd name="T36" fmla="*/ 345 w 461"/>
              <a:gd name="T37" fmla="*/ 349 h 434"/>
              <a:gd name="T38" fmla="*/ 359 w 461"/>
              <a:gd name="T39" fmla="*/ 365 h 434"/>
              <a:gd name="T40" fmla="*/ 372 w 461"/>
              <a:gd name="T41" fmla="*/ 373 h 434"/>
              <a:gd name="T42" fmla="*/ 389 w 461"/>
              <a:gd name="T43" fmla="*/ 381 h 434"/>
              <a:gd name="T44" fmla="*/ 398 w 461"/>
              <a:gd name="T45" fmla="*/ 405 h 434"/>
              <a:gd name="T46" fmla="*/ 411 w 461"/>
              <a:gd name="T47" fmla="*/ 413 h 434"/>
              <a:gd name="T48" fmla="*/ 490 w 461"/>
              <a:gd name="T49" fmla="*/ 425 h 434"/>
              <a:gd name="T50" fmla="*/ 499 w 461"/>
              <a:gd name="T51" fmla="*/ 401 h 434"/>
              <a:gd name="T52" fmla="*/ 494 w 461"/>
              <a:gd name="T53" fmla="*/ 393 h 434"/>
              <a:gd name="T54" fmla="*/ 503 w 461"/>
              <a:gd name="T55" fmla="*/ 377 h 434"/>
              <a:gd name="T56" fmla="*/ 494 w 461"/>
              <a:gd name="T57" fmla="*/ 369 h 434"/>
              <a:gd name="T58" fmla="*/ 481 w 461"/>
              <a:gd name="T59" fmla="*/ 308 h 434"/>
              <a:gd name="T60" fmla="*/ 464 w 461"/>
              <a:gd name="T61" fmla="*/ 232 h 434"/>
              <a:gd name="T62" fmla="*/ 450 w 461"/>
              <a:gd name="T63" fmla="*/ 168 h 434"/>
              <a:gd name="T64" fmla="*/ 446 w 461"/>
              <a:gd name="T65" fmla="*/ 160 h 434"/>
              <a:gd name="T66" fmla="*/ 433 w 461"/>
              <a:gd name="T67" fmla="*/ 152 h 434"/>
              <a:gd name="T68" fmla="*/ 424 w 461"/>
              <a:gd name="T69" fmla="*/ 100 h 434"/>
              <a:gd name="T70" fmla="*/ 394 w 461"/>
              <a:gd name="T71" fmla="*/ 52 h 434"/>
              <a:gd name="T72" fmla="*/ 389 w 461"/>
              <a:gd name="T73" fmla="*/ 0 h 434"/>
              <a:gd name="T74" fmla="*/ 302 w 461"/>
              <a:gd name="T75" fmla="*/ 24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1"/>
              <a:gd name="T115" fmla="*/ 0 h 434"/>
              <a:gd name="T116" fmla="*/ 461 w 461"/>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1" h="434">
                <a:moveTo>
                  <a:pt x="276" y="24"/>
                </a:moveTo>
                <a:lnTo>
                  <a:pt x="236" y="44"/>
                </a:lnTo>
                <a:lnTo>
                  <a:pt x="208" y="88"/>
                </a:lnTo>
                <a:lnTo>
                  <a:pt x="196" y="128"/>
                </a:lnTo>
                <a:lnTo>
                  <a:pt x="168" y="164"/>
                </a:lnTo>
                <a:lnTo>
                  <a:pt x="184" y="188"/>
                </a:lnTo>
                <a:lnTo>
                  <a:pt x="184" y="212"/>
                </a:lnTo>
                <a:lnTo>
                  <a:pt x="168" y="240"/>
                </a:lnTo>
                <a:lnTo>
                  <a:pt x="136" y="256"/>
                </a:lnTo>
                <a:lnTo>
                  <a:pt x="104" y="260"/>
                </a:lnTo>
                <a:lnTo>
                  <a:pt x="56" y="268"/>
                </a:lnTo>
                <a:lnTo>
                  <a:pt x="28" y="284"/>
                </a:lnTo>
                <a:lnTo>
                  <a:pt x="8" y="313"/>
                </a:lnTo>
                <a:lnTo>
                  <a:pt x="28" y="333"/>
                </a:lnTo>
                <a:lnTo>
                  <a:pt x="32" y="353"/>
                </a:lnTo>
                <a:lnTo>
                  <a:pt x="24" y="381"/>
                </a:lnTo>
                <a:lnTo>
                  <a:pt x="0" y="413"/>
                </a:lnTo>
                <a:lnTo>
                  <a:pt x="4" y="433"/>
                </a:lnTo>
                <a:lnTo>
                  <a:pt x="316" y="349"/>
                </a:lnTo>
                <a:lnTo>
                  <a:pt x="328" y="365"/>
                </a:lnTo>
                <a:lnTo>
                  <a:pt x="340" y="373"/>
                </a:lnTo>
                <a:lnTo>
                  <a:pt x="356" y="381"/>
                </a:lnTo>
                <a:lnTo>
                  <a:pt x="364" y="405"/>
                </a:lnTo>
                <a:lnTo>
                  <a:pt x="376" y="413"/>
                </a:lnTo>
                <a:lnTo>
                  <a:pt x="448" y="425"/>
                </a:lnTo>
                <a:lnTo>
                  <a:pt x="456" y="401"/>
                </a:lnTo>
                <a:lnTo>
                  <a:pt x="452" y="393"/>
                </a:lnTo>
                <a:lnTo>
                  <a:pt x="460" y="377"/>
                </a:lnTo>
                <a:lnTo>
                  <a:pt x="452" y="369"/>
                </a:lnTo>
                <a:lnTo>
                  <a:pt x="440" y="308"/>
                </a:lnTo>
                <a:lnTo>
                  <a:pt x="424" y="232"/>
                </a:lnTo>
                <a:lnTo>
                  <a:pt x="412" y="168"/>
                </a:lnTo>
                <a:lnTo>
                  <a:pt x="408" y="160"/>
                </a:lnTo>
                <a:lnTo>
                  <a:pt x="396" y="152"/>
                </a:lnTo>
                <a:lnTo>
                  <a:pt x="388" y="100"/>
                </a:lnTo>
                <a:lnTo>
                  <a:pt x="360" y="52"/>
                </a:lnTo>
                <a:lnTo>
                  <a:pt x="356" y="0"/>
                </a:lnTo>
                <a:lnTo>
                  <a:pt x="276" y="24"/>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23" name="Freeform 80"/>
          <p:cNvSpPr>
            <a:spLocks/>
          </p:cNvSpPr>
          <p:nvPr/>
        </p:nvSpPr>
        <p:spPr bwMode="gray">
          <a:xfrm>
            <a:off x="7591194" y="2572518"/>
            <a:ext cx="204646" cy="109538"/>
          </a:xfrm>
          <a:custGeom>
            <a:avLst/>
            <a:gdLst>
              <a:gd name="T0" fmla="*/ 22 w 121"/>
              <a:gd name="T1" fmla="*/ 36 h 69"/>
              <a:gd name="T2" fmla="*/ 66 w 121"/>
              <a:gd name="T3" fmla="*/ 20 h 69"/>
              <a:gd name="T4" fmla="*/ 97 w 121"/>
              <a:gd name="T5" fmla="*/ 0 h 69"/>
              <a:gd name="T6" fmla="*/ 106 w 121"/>
              <a:gd name="T7" fmla="*/ 8 h 69"/>
              <a:gd name="T8" fmla="*/ 132 w 121"/>
              <a:gd name="T9" fmla="*/ 0 h 69"/>
              <a:gd name="T10" fmla="*/ 92 w 121"/>
              <a:gd name="T11" fmla="*/ 32 h 69"/>
              <a:gd name="T12" fmla="*/ 48 w 121"/>
              <a:gd name="T13" fmla="*/ 52 h 69"/>
              <a:gd name="T14" fmla="*/ 18 w 121"/>
              <a:gd name="T15" fmla="*/ 68 h 69"/>
              <a:gd name="T16" fmla="*/ 0 w 121"/>
              <a:gd name="T17" fmla="*/ 68 h 69"/>
              <a:gd name="T18" fmla="*/ 22 w 121"/>
              <a:gd name="T19" fmla="*/ 3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69"/>
              <a:gd name="T32" fmla="*/ 121 w 12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69">
                <a:moveTo>
                  <a:pt x="20" y="36"/>
                </a:moveTo>
                <a:lnTo>
                  <a:pt x="60" y="20"/>
                </a:lnTo>
                <a:lnTo>
                  <a:pt x="88" y="0"/>
                </a:lnTo>
                <a:lnTo>
                  <a:pt x="96" y="8"/>
                </a:lnTo>
                <a:lnTo>
                  <a:pt x="120" y="0"/>
                </a:lnTo>
                <a:lnTo>
                  <a:pt x="84" y="32"/>
                </a:lnTo>
                <a:lnTo>
                  <a:pt x="44" y="52"/>
                </a:lnTo>
                <a:lnTo>
                  <a:pt x="16" y="68"/>
                </a:lnTo>
                <a:lnTo>
                  <a:pt x="0" y="68"/>
                </a:lnTo>
                <a:lnTo>
                  <a:pt x="20" y="36"/>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24" name="Freeform 69"/>
          <p:cNvSpPr>
            <a:spLocks/>
          </p:cNvSpPr>
          <p:nvPr/>
        </p:nvSpPr>
        <p:spPr bwMode="gray">
          <a:xfrm>
            <a:off x="5980003" y="2234383"/>
            <a:ext cx="494099" cy="644525"/>
          </a:xfrm>
          <a:custGeom>
            <a:avLst/>
            <a:gdLst>
              <a:gd name="T0" fmla="*/ 292 w 293"/>
              <a:gd name="T1" fmla="*/ 249 h 406"/>
              <a:gd name="T2" fmla="*/ 292 w 293"/>
              <a:gd name="T3" fmla="*/ 221 h 406"/>
              <a:gd name="T4" fmla="*/ 252 w 293"/>
              <a:gd name="T5" fmla="*/ 132 h 406"/>
              <a:gd name="T6" fmla="*/ 232 w 293"/>
              <a:gd name="T7" fmla="*/ 140 h 406"/>
              <a:gd name="T8" fmla="*/ 224 w 293"/>
              <a:gd name="T9" fmla="*/ 173 h 406"/>
              <a:gd name="T10" fmla="*/ 204 w 293"/>
              <a:gd name="T11" fmla="*/ 181 h 406"/>
              <a:gd name="T12" fmla="*/ 184 w 293"/>
              <a:gd name="T13" fmla="*/ 181 h 406"/>
              <a:gd name="T14" fmla="*/ 184 w 293"/>
              <a:gd name="T15" fmla="*/ 152 h 406"/>
              <a:gd name="T16" fmla="*/ 212 w 293"/>
              <a:gd name="T17" fmla="*/ 132 h 406"/>
              <a:gd name="T18" fmla="*/ 208 w 293"/>
              <a:gd name="T19" fmla="*/ 76 h 406"/>
              <a:gd name="T20" fmla="*/ 184 w 293"/>
              <a:gd name="T21" fmla="*/ 20 h 406"/>
              <a:gd name="T22" fmla="*/ 84 w 293"/>
              <a:gd name="T23" fmla="*/ 0 h 406"/>
              <a:gd name="T24" fmla="*/ 64 w 293"/>
              <a:gd name="T25" fmla="*/ 20 h 406"/>
              <a:gd name="T26" fmla="*/ 72 w 293"/>
              <a:gd name="T27" fmla="*/ 40 h 406"/>
              <a:gd name="T28" fmla="*/ 64 w 293"/>
              <a:gd name="T29" fmla="*/ 68 h 406"/>
              <a:gd name="T30" fmla="*/ 64 w 293"/>
              <a:gd name="T31" fmla="*/ 92 h 406"/>
              <a:gd name="T32" fmla="*/ 48 w 293"/>
              <a:gd name="T33" fmla="*/ 88 h 406"/>
              <a:gd name="T34" fmla="*/ 36 w 293"/>
              <a:gd name="T35" fmla="*/ 56 h 406"/>
              <a:gd name="T36" fmla="*/ 12 w 293"/>
              <a:gd name="T37" fmla="*/ 112 h 406"/>
              <a:gd name="T38" fmla="*/ 0 w 293"/>
              <a:gd name="T39" fmla="*/ 249 h 406"/>
              <a:gd name="T40" fmla="*/ 28 w 293"/>
              <a:gd name="T41" fmla="*/ 289 h 406"/>
              <a:gd name="T42" fmla="*/ 32 w 293"/>
              <a:gd name="T43" fmla="*/ 333 h 406"/>
              <a:gd name="T44" fmla="*/ 40 w 293"/>
              <a:gd name="T45" fmla="*/ 369 h 406"/>
              <a:gd name="T46" fmla="*/ 28 w 293"/>
              <a:gd name="T47" fmla="*/ 405 h 406"/>
              <a:gd name="T48" fmla="*/ 152 w 293"/>
              <a:gd name="T49" fmla="*/ 393 h 406"/>
              <a:gd name="T50" fmla="*/ 264 w 293"/>
              <a:gd name="T51" fmla="*/ 369 h 406"/>
              <a:gd name="T52" fmla="*/ 252 w 293"/>
              <a:gd name="T53" fmla="*/ 349 h 406"/>
              <a:gd name="T54" fmla="*/ 256 w 293"/>
              <a:gd name="T55" fmla="*/ 321 h 406"/>
              <a:gd name="T56" fmla="*/ 268 w 293"/>
              <a:gd name="T57" fmla="*/ 309 h 406"/>
              <a:gd name="T58" fmla="*/ 292 w 293"/>
              <a:gd name="T59" fmla="*/ 249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406"/>
              <a:gd name="T92" fmla="*/ 293 w 293"/>
              <a:gd name="T93" fmla="*/ 406 h 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406">
                <a:moveTo>
                  <a:pt x="292" y="249"/>
                </a:moveTo>
                <a:lnTo>
                  <a:pt x="292" y="221"/>
                </a:lnTo>
                <a:lnTo>
                  <a:pt x="252" y="132"/>
                </a:lnTo>
                <a:lnTo>
                  <a:pt x="232" y="140"/>
                </a:lnTo>
                <a:lnTo>
                  <a:pt x="224" y="173"/>
                </a:lnTo>
                <a:lnTo>
                  <a:pt x="204" y="181"/>
                </a:lnTo>
                <a:lnTo>
                  <a:pt x="184" y="181"/>
                </a:lnTo>
                <a:lnTo>
                  <a:pt x="184" y="152"/>
                </a:lnTo>
                <a:lnTo>
                  <a:pt x="212" y="132"/>
                </a:lnTo>
                <a:lnTo>
                  <a:pt x="208" y="76"/>
                </a:lnTo>
                <a:lnTo>
                  <a:pt x="184" y="20"/>
                </a:lnTo>
                <a:lnTo>
                  <a:pt x="84" y="0"/>
                </a:lnTo>
                <a:lnTo>
                  <a:pt x="64" y="20"/>
                </a:lnTo>
                <a:lnTo>
                  <a:pt x="72" y="40"/>
                </a:lnTo>
                <a:lnTo>
                  <a:pt x="64" y="68"/>
                </a:lnTo>
                <a:lnTo>
                  <a:pt x="64" y="92"/>
                </a:lnTo>
                <a:lnTo>
                  <a:pt x="48" y="88"/>
                </a:lnTo>
                <a:lnTo>
                  <a:pt x="36" y="56"/>
                </a:lnTo>
                <a:lnTo>
                  <a:pt x="12" y="112"/>
                </a:lnTo>
                <a:lnTo>
                  <a:pt x="0" y="249"/>
                </a:lnTo>
                <a:lnTo>
                  <a:pt x="28" y="289"/>
                </a:lnTo>
                <a:lnTo>
                  <a:pt x="32" y="333"/>
                </a:lnTo>
                <a:lnTo>
                  <a:pt x="40" y="369"/>
                </a:lnTo>
                <a:lnTo>
                  <a:pt x="28" y="405"/>
                </a:lnTo>
                <a:lnTo>
                  <a:pt x="152" y="393"/>
                </a:lnTo>
                <a:lnTo>
                  <a:pt x="264" y="369"/>
                </a:lnTo>
                <a:lnTo>
                  <a:pt x="252" y="349"/>
                </a:lnTo>
                <a:lnTo>
                  <a:pt x="256" y="321"/>
                </a:lnTo>
                <a:lnTo>
                  <a:pt x="268" y="309"/>
                </a:lnTo>
                <a:lnTo>
                  <a:pt x="292" y="249"/>
                </a:lnTo>
              </a:path>
            </a:pathLst>
          </a:custGeom>
          <a:solidFill>
            <a:srgbClr val="D8CEB8"/>
          </a:solidFill>
          <a:ln w="12700" cap="rnd" cmpd="sng">
            <a:solidFill>
              <a:srgbClr val="BBAD87"/>
            </a:solidFill>
            <a:prstDash val="solid"/>
            <a:round/>
            <a:headEnd type="none" w="med" len="med"/>
            <a:tailEnd type="none" w="med" len="med"/>
          </a:ln>
        </p:spPr>
        <p:txBody>
          <a:bodyPr wrap="none" lIns="0" tIns="0" rIns="0" bIns="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325" name="Freeform 212"/>
          <p:cNvSpPr>
            <a:spLocks/>
          </p:cNvSpPr>
          <p:nvPr/>
        </p:nvSpPr>
        <p:spPr bwMode="gray">
          <a:xfrm>
            <a:off x="5472411" y="1997845"/>
            <a:ext cx="794269" cy="384175"/>
          </a:xfrm>
          <a:custGeom>
            <a:avLst/>
            <a:gdLst>
              <a:gd name="T0" fmla="*/ 209 w 471"/>
              <a:gd name="T1" fmla="*/ 242 h 242"/>
              <a:gd name="T2" fmla="*/ 242 w 471"/>
              <a:gd name="T3" fmla="*/ 166 h 242"/>
              <a:gd name="T4" fmla="*/ 260 w 471"/>
              <a:gd name="T5" fmla="*/ 165 h 242"/>
              <a:gd name="T6" fmla="*/ 267 w 471"/>
              <a:gd name="T7" fmla="*/ 153 h 242"/>
              <a:gd name="T8" fmla="*/ 278 w 471"/>
              <a:gd name="T9" fmla="*/ 163 h 242"/>
              <a:gd name="T10" fmla="*/ 288 w 471"/>
              <a:gd name="T11" fmla="*/ 148 h 242"/>
              <a:gd name="T12" fmla="*/ 308 w 471"/>
              <a:gd name="T13" fmla="*/ 130 h 242"/>
              <a:gd name="T14" fmla="*/ 333 w 471"/>
              <a:gd name="T15" fmla="*/ 129 h 242"/>
              <a:gd name="T16" fmla="*/ 350 w 471"/>
              <a:gd name="T17" fmla="*/ 114 h 242"/>
              <a:gd name="T18" fmla="*/ 386 w 471"/>
              <a:gd name="T19" fmla="*/ 135 h 242"/>
              <a:gd name="T20" fmla="*/ 392 w 471"/>
              <a:gd name="T21" fmla="*/ 109 h 242"/>
              <a:gd name="T22" fmla="*/ 420 w 471"/>
              <a:gd name="T23" fmla="*/ 115 h 242"/>
              <a:gd name="T24" fmla="*/ 447 w 471"/>
              <a:gd name="T25" fmla="*/ 111 h 242"/>
              <a:gd name="T26" fmla="*/ 471 w 471"/>
              <a:gd name="T27" fmla="*/ 111 h 242"/>
              <a:gd name="T28" fmla="*/ 464 w 471"/>
              <a:gd name="T29" fmla="*/ 99 h 242"/>
              <a:gd name="T30" fmla="*/ 447 w 471"/>
              <a:gd name="T31" fmla="*/ 96 h 242"/>
              <a:gd name="T32" fmla="*/ 431 w 471"/>
              <a:gd name="T33" fmla="*/ 57 h 242"/>
              <a:gd name="T34" fmla="*/ 420 w 471"/>
              <a:gd name="T35" fmla="*/ 55 h 242"/>
              <a:gd name="T36" fmla="*/ 384 w 471"/>
              <a:gd name="T37" fmla="*/ 67 h 242"/>
              <a:gd name="T38" fmla="*/ 366 w 471"/>
              <a:gd name="T39" fmla="*/ 66 h 242"/>
              <a:gd name="T40" fmla="*/ 359 w 471"/>
              <a:gd name="T41" fmla="*/ 39 h 242"/>
              <a:gd name="T42" fmla="*/ 336 w 471"/>
              <a:gd name="T43" fmla="*/ 57 h 242"/>
              <a:gd name="T44" fmla="*/ 282 w 471"/>
              <a:gd name="T45" fmla="*/ 61 h 242"/>
              <a:gd name="T46" fmla="*/ 252 w 471"/>
              <a:gd name="T47" fmla="*/ 88 h 242"/>
              <a:gd name="T48" fmla="*/ 207 w 471"/>
              <a:gd name="T49" fmla="*/ 88 h 242"/>
              <a:gd name="T50" fmla="*/ 174 w 471"/>
              <a:gd name="T51" fmla="*/ 58 h 242"/>
              <a:gd name="T52" fmla="*/ 135 w 471"/>
              <a:gd name="T53" fmla="*/ 57 h 242"/>
              <a:gd name="T54" fmla="*/ 147 w 471"/>
              <a:gd name="T55" fmla="*/ 28 h 242"/>
              <a:gd name="T56" fmla="*/ 180 w 471"/>
              <a:gd name="T57" fmla="*/ 3 h 242"/>
              <a:gd name="T58" fmla="*/ 155 w 471"/>
              <a:gd name="T59" fmla="*/ 0 h 242"/>
              <a:gd name="T60" fmla="*/ 126 w 471"/>
              <a:gd name="T61" fmla="*/ 22 h 242"/>
              <a:gd name="T62" fmla="*/ 102 w 471"/>
              <a:gd name="T63" fmla="*/ 39 h 242"/>
              <a:gd name="T64" fmla="*/ 95 w 471"/>
              <a:gd name="T65" fmla="*/ 60 h 242"/>
              <a:gd name="T66" fmla="*/ 51 w 471"/>
              <a:gd name="T67" fmla="*/ 85 h 242"/>
              <a:gd name="T68" fmla="*/ 39 w 471"/>
              <a:gd name="T69" fmla="*/ 84 h 242"/>
              <a:gd name="T70" fmla="*/ 0 w 471"/>
              <a:gd name="T71" fmla="*/ 120 h 242"/>
              <a:gd name="T72" fmla="*/ 12 w 471"/>
              <a:gd name="T73" fmla="*/ 123 h 242"/>
              <a:gd name="T74" fmla="*/ 36 w 471"/>
              <a:gd name="T75" fmla="*/ 143 h 242"/>
              <a:gd name="T76" fmla="*/ 90 w 471"/>
              <a:gd name="T77" fmla="*/ 143 h 242"/>
              <a:gd name="T78" fmla="*/ 129 w 471"/>
              <a:gd name="T79" fmla="*/ 168 h 242"/>
              <a:gd name="T80" fmla="*/ 171 w 471"/>
              <a:gd name="T81" fmla="*/ 170 h 242"/>
              <a:gd name="T82" fmla="*/ 180 w 471"/>
              <a:gd name="T83" fmla="*/ 183 h 242"/>
              <a:gd name="T84" fmla="*/ 197 w 471"/>
              <a:gd name="T85" fmla="*/ 185 h 242"/>
              <a:gd name="T86" fmla="*/ 209 w 471"/>
              <a:gd name="T87" fmla="*/ 242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42"/>
              <a:gd name="T134" fmla="*/ 471 w 471"/>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42">
                <a:moveTo>
                  <a:pt x="209" y="242"/>
                </a:moveTo>
                <a:lnTo>
                  <a:pt x="242" y="166"/>
                </a:lnTo>
                <a:lnTo>
                  <a:pt x="260" y="165"/>
                </a:lnTo>
                <a:lnTo>
                  <a:pt x="267" y="153"/>
                </a:lnTo>
                <a:lnTo>
                  <a:pt x="278" y="163"/>
                </a:lnTo>
                <a:lnTo>
                  <a:pt x="288" y="148"/>
                </a:lnTo>
                <a:lnTo>
                  <a:pt x="308" y="130"/>
                </a:lnTo>
                <a:lnTo>
                  <a:pt x="333" y="129"/>
                </a:lnTo>
                <a:lnTo>
                  <a:pt x="350" y="114"/>
                </a:lnTo>
                <a:lnTo>
                  <a:pt x="386" y="135"/>
                </a:lnTo>
                <a:lnTo>
                  <a:pt x="392" y="109"/>
                </a:lnTo>
                <a:lnTo>
                  <a:pt x="420" y="115"/>
                </a:lnTo>
                <a:lnTo>
                  <a:pt x="447" y="111"/>
                </a:lnTo>
                <a:lnTo>
                  <a:pt x="471" y="111"/>
                </a:lnTo>
                <a:lnTo>
                  <a:pt x="464" y="99"/>
                </a:lnTo>
                <a:lnTo>
                  <a:pt x="447" y="96"/>
                </a:lnTo>
                <a:lnTo>
                  <a:pt x="431" y="57"/>
                </a:lnTo>
                <a:lnTo>
                  <a:pt x="420" y="55"/>
                </a:lnTo>
                <a:lnTo>
                  <a:pt x="384" y="67"/>
                </a:lnTo>
                <a:lnTo>
                  <a:pt x="366" y="66"/>
                </a:lnTo>
                <a:lnTo>
                  <a:pt x="359" y="39"/>
                </a:lnTo>
                <a:lnTo>
                  <a:pt x="336" y="57"/>
                </a:lnTo>
                <a:lnTo>
                  <a:pt x="282" y="61"/>
                </a:lnTo>
                <a:lnTo>
                  <a:pt x="252" y="88"/>
                </a:lnTo>
                <a:lnTo>
                  <a:pt x="207" y="88"/>
                </a:lnTo>
                <a:lnTo>
                  <a:pt x="174" y="58"/>
                </a:lnTo>
                <a:lnTo>
                  <a:pt x="135" y="57"/>
                </a:lnTo>
                <a:lnTo>
                  <a:pt x="147" y="28"/>
                </a:lnTo>
                <a:lnTo>
                  <a:pt x="180" y="3"/>
                </a:lnTo>
                <a:lnTo>
                  <a:pt x="155" y="0"/>
                </a:lnTo>
                <a:lnTo>
                  <a:pt x="126" y="22"/>
                </a:lnTo>
                <a:lnTo>
                  <a:pt x="102" y="39"/>
                </a:lnTo>
                <a:lnTo>
                  <a:pt x="95" y="60"/>
                </a:lnTo>
                <a:lnTo>
                  <a:pt x="51" y="85"/>
                </a:lnTo>
                <a:lnTo>
                  <a:pt x="39" y="84"/>
                </a:lnTo>
                <a:lnTo>
                  <a:pt x="0" y="120"/>
                </a:lnTo>
                <a:lnTo>
                  <a:pt x="12" y="123"/>
                </a:lnTo>
                <a:lnTo>
                  <a:pt x="36" y="143"/>
                </a:lnTo>
                <a:lnTo>
                  <a:pt x="90" y="143"/>
                </a:lnTo>
                <a:lnTo>
                  <a:pt x="129" y="168"/>
                </a:lnTo>
                <a:lnTo>
                  <a:pt x="171" y="170"/>
                </a:lnTo>
                <a:lnTo>
                  <a:pt x="180" y="183"/>
                </a:lnTo>
                <a:lnTo>
                  <a:pt x="197" y="185"/>
                </a:lnTo>
                <a:lnTo>
                  <a:pt x="209" y="242"/>
                </a:lnTo>
                <a:close/>
              </a:path>
            </a:pathLst>
          </a:custGeom>
          <a:solidFill>
            <a:srgbClr val="D8CEB8"/>
          </a:solidFill>
          <a:ln w="12700" cap="flat" cmpd="sng">
            <a:solidFill>
              <a:srgbClr val="BBAD87"/>
            </a:solidFill>
            <a:prstDash val="solid"/>
            <a:round/>
            <a:headEnd type="none" w="lg" len="lg"/>
            <a:tailEnd type="none" w="lg" len="lg"/>
          </a:ln>
        </p:spPr>
        <p:txBody>
          <a:bodyPr wrap="none" tIns="91440" anchor="t"/>
          <a:lstStyle/>
          <a:p>
            <a:pPr algn="ctr" fontAlgn="base">
              <a:spcBef>
                <a:spcPct val="0"/>
              </a:spcBef>
              <a:spcAft>
                <a:spcPct val="0"/>
              </a:spcAft>
            </a:pPr>
            <a:endParaRPr lang="en-US" sz="1400" dirty="0">
              <a:solidFill>
                <a:srgbClr val="000000"/>
              </a:solidFill>
              <a:latin typeface="Arial" pitchFamily="34" charset="0"/>
              <a:cs typeface="Arial" pitchFamily="34" charset="0"/>
            </a:endParaRPr>
          </a:p>
        </p:txBody>
      </p:sp>
      <p:sp>
        <p:nvSpPr>
          <p:cNvPr id="433" name="Oval 432"/>
          <p:cNvSpPr/>
          <p:nvPr/>
        </p:nvSpPr>
        <p:spPr>
          <a:xfrm>
            <a:off x="2571794" y="3856808"/>
            <a:ext cx="505483" cy="521531"/>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bg1"/>
                </a:solidFill>
                <a:latin typeface="Arial" pitchFamily="34" charset="0"/>
                <a:cs typeface="Arial" pitchFamily="34" charset="0"/>
              </a:rPr>
              <a:t>11</a:t>
            </a:r>
          </a:p>
        </p:txBody>
      </p:sp>
      <p:sp>
        <p:nvSpPr>
          <p:cNvPr id="450" name="Oval 449"/>
          <p:cNvSpPr/>
          <p:nvPr/>
        </p:nvSpPr>
        <p:spPr>
          <a:xfrm>
            <a:off x="3551946" y="3265627"/>
            <a:ext cx="272022" cy="28065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9" rIns="0" bIns="71999" rtlCol="0" anchor="ctr" anchorCtr="0"/>
          <a:lstStyle/>
          <a:p>
            <a:pPr algn="ctr"/>
            <a:r>
              <a:rPr lang="en-US" sz="1000" smtClean="0">
                <a:solidFill>
                  <a:schemeClr val="bg1"/>
                </a:solidFill>
                <a:latin typeface="Arial" pitchFamily="34" charset="0"/>
                <a:cs typeface="Arial" pitchFamily="34" charset="0"/>
              </a:rPr>
              <a:t>7</a:t>
            </a:r>
            <a:endParaRPr lang="en-US" sz="1000" dirty="0" smtClean="0">
              <a:solidFill>
                <a:schemeClr val="bg1"/>
              </a:solidFill>
              <a:latin typeface="Arial" pitchFamily="34" charset="0"/>
              <a:cs typeface="Arial" pitchFamily="34" charset="0"/>
            </a:endParaRPr>
          </a:p>
        </p:txBody>
      </p:sp>
      <p:sp>
        <p:nvSpPr>
          <p:cNvPr id="459" name="Oval 458"/>
          <p:cNvSpPr/>
          <p:nvPr/>
        </p:nvSpPr>
        <p:spPr>
          <a:xfrm>
            <a:off x="7589832" y="2455487"/>
            <a:ext cx="171628" cy="177076"/>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40319" rIns="0" bIns="40319" rtlCol="0" anchor="ctr" anchorCtr="0"/>
          <a:lstStyle/>
          <a:p>
            <a:pPr algn="ctr"/>
            <a:r>
              <a:rPr lang="en-US" sz="1000" dirty="0" smtClean="0">
                <a:solidFill>
                  <a:schemeClr val="bg1"/>
                </a:solidFill>
                <a:latin typeface="Arial" pitchFamily="34" charset="0"/>
                <a:cs typeface="Arial" pitchFamily="34" charset="0"/>
              </a:rPr>
              <a:t>4</a:t>
            </a:r>
          </a:p>
        </p:txBody>
      </p:sp>
      <p:sp>
        <p:nvSpPr>
          <p:cNvPr id="484" name="Oval 483"/>
          <p:cNvSpPr/>
          <p:nvPr/>
        </p:nvSpPr>
        <p:spPr>
          <a:xfrm>
            <a:off x="6941870" y="4690470"/>
            <a:ext cx="435284" cy="449103"/>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0999" rIns="0" bIns="80999" rtlCol="0" anchor="ctr" anchorCtr="0"/>
          <a:lstStyle/>
          <a:p>
            <a:pPr algn="ctr"/>
            <a:r>
              <a:rPr lang="en-US" sz="1200" dirty="0" smtClean="0">
                <a:solidFill>
                  <a:schemeClr val="bg1"/>
                </a:solidFill>
                <a:latin typeface="Arial" pitchFamily="34" charset="0"/>
                <a:cs typeface="Arial" pitchFamily="34" charset="0"/>
              </a:rPr>
              <a:t>10</a:t>
            </a:r>
          </a:p>
        </p:txBody>
      </p:sp>
      <p:sp>
        <p:nvSpPr>
          <p:cNvPr id="485" name="Oval 484"/>
          <p:cNvSpPr/>
          <p:nvPr/>
        </p:nvSpPr>
        <p:spPr>
          <a:xfrm>
            <a:off x="4520333" y="3462149"/>
            <a:ext cx="171628" cy="177076"/>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40319" rIns="0" bIns="40319" rtlCol="0" anchor="ctr" anchorCtr="0"/>
          <a:lstStyle/>
          <a:p>
            <a:pPr algn="ctr"/>
            <a:r>
              <a:rPr lang="en-US" sz="1000" dirty="0" smtClean="0">
                <a:solidFill>
                  <a:schemeClr val="bg1"/>
                </a:solidFill>
                <a:latin typeface="Arial" pitchFamily="34" charset="0"/>
                <a:cs typeface="Arial" pitchFamily="34" charset="0"/>
              </a:rPr>
              <a:t>4</a:t>
            </a:r>
          </a:p>
        </p:txBody>
      </p:sp>
      <p:sp>
        <p:nvSpPr>
          <p:cNvPr id="497" name="Oval 496"/>
          <p:cNvSpPr/>
          <p:nvPr/>
        </p:nvSpPr>
        <p:spPr>
          <a:xfrm>
            <a:off x="7677790" y="2233312"/>
            <a:ext cx="236924" cy="244445"/>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44350" rIns="0" bIns="44350" rtlCol="0" anchor="ctr" anchorCtr="0"/>
          <a:lstStyle/>
          <a:p>
            <a:pPr algn="ctr"/>
            <a:r>
              <a:rPr lang="en-US" sz="1000" dirty="0" smtClean="0">
                <a:solidFill>
                  <a:schemeClr val="bg1"/>
                </a:solidFill>
                <a:latin typeface="Arial" pitchFamily="34" charset="0"/>
                <a:cs typeface="Arial" pitchFamily="34" charset="0"/>
              </a:rPr>
              <a:t>6</a:t>
            </a:r>
          </a:p>
        </p:txBody>
      </p:sp>
      <p:sp>
        <p:nvSpPr>
          <p:cNvPr id="508" name="Oval 507"/>
          <p:cNvSpPr/>
          <p:nvPr/>
        </p:nvSpPr>
        <p:spPr>
          <a:xfrm>
            <a:off x="6042493" y="2408588"/>
            <a:ext cx="324673" cy="33498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5238" rIns="0" bIns="75238" rtlCol="0" anchor="ctr" anchorCtr="0"/>
          <a:lstStyle/>
          <a:p>
            <a:pPr algn="ctr"/>
            <a:r>
              <a:rPr lang="en-US" sz="1200" smtClean="0">
                <a:solidFill>
                  <a:schemeClr val="bg1"/>
                </a:solidFill>
                <a:latin typeface="Arial" pitchFamily="34" charset="0"/>
                <a:cs typeface="Arial" pitchFamily="34" charset="0"/>
              </a:rPr>
              <a:t>8</a:t>
            </a:r>
            <a:endParaRPr lang="en-US" sz="1200" dirty="0" smtClean="0">
              <a:solidFill>
                <a:schemeClr val="bg1"/>
              </a:solidFill>
              <a:latin typeface="Arial" pitchFamily="34" charset="0"/>
              <a:cs typeface="Arial" pitchFamily="34" charset="0"/>
            </a:endParaRPr>
          </a:p>
        </p:txBody>
      </p:sp>
      <p:sp>
        <p:nvSpPr>
          <p:cNvPr id="514" name="Oval 513"/>
          <p:cNvSpPr/>
          <p:nvPr/>
        </p:nvSpPr>
        <p:spPr>
          <a:xfrm>
            <a:off x="4950459" y="2139750"/>
            <a:ext cx="131362" cy="135532"/>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38303" rIns="0" bIns="38303" rtlCol="0" anchor="ctr" anchorCtr="0"/>
          <a:lstStyle/>
          <a:p>
            <a:pPr algn="ctr"/>
            <a:r>
              <a:rPr lang="en-US" sz="760" dirty="0" smtClean="0">
                <a:solidFill>
                  <a:schemeClr val="bg1"/>
                </a:solidFill>
                <a:latin typeface="Arial" pitchFamily="34" charset="0"/>
                <a:cs typeface="Arial" pitchFamily="34" charset="0"/>
              </a:rPr>
              <a:t>3</a:t>
            </a:r>
          </a:p>
        </p:txBody>
      </p:sp>
      <p:sp>
        <p:nvSpPr>
          <p:cNvPr id="516" name="Oval 515"/>
          <p:cNvSpPr/>
          <p:nvPr/>
        </p:nvSpPr>
        <p:spPr>
          <a:xfrm>
            <a:off x="5271389" y="3384316"/>
            <a:ext cx="131362" cy="135532"/>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38303" rIns="0" bIns="38303" rtlCol="0" anchor="ctr" anchorCtr="0"/>
          <a:lstStyle/>
          <a:p>
            <a:pPr algn="ctr"/>
            <a:r>
              <a:rPr lang="en-US" sz="760" dirty="0" smtClean="0">
                <a:solidFill>
                  <a:schemeClr val="bg1"/>
                </a:solidFill>
                <a:latin typeface="Arial" pitchFamily="34" charset="0"/>
                <a:cs typeface="Arial" pitchFamily="34" charset="0"/>
              </a:rPr>
              <a:t>3</a:t>
            </a:r>
          </a:p>
        </p:txBody>
      </p:sp>
      <p:sp>
        <p:nvSpPr>
          <p:cNvPr id="519" name="Oval 518"/>
          <p:cNvSpPr/>
          <p:nvPr/>
        </p:nvSpPr>
        <p:spPr>
          <a:xfrm>
            <a:off x="2210292" y="3109959"/>
            <a:ext cx="131362" cy="135532"/>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38303" rIns="0" bIns="38303" rtlCol="0" anchor="ctr" anchorCtr="0"/>
          <a:lstStyle/>
          <a:p>
            <a:pPr algn="ctr"/>
            <a:r>
              <a:rPr lang="en-US" sz="760" dirty="0" smtClean="0">
                <a:solidFill>
                  <a:schemeClr val="bg1"/>
                </a:solidFill>
                <a:latin typeface="Arial" pitchFamily="34" charset="0"/>
                <a:cs typeface="Arial" pitchFamily="34" charset="0"/>
              </a:rPr>
              <a:t>3</a:t>
            </a:r>
          </a:p>
        </p:txBody>
      </p:sp>
      <p:sp>
        <p:nvSpPr>
          <p:cNvPr id="529" name="Oval 528"/>
          <p:cNvSpPr/>
          <p:nvPr/>
        </p:nvSpPr>
        <p:spPr>
          <a:xfrm>
            <a:off x="3328865" y="3913437"/>
            <a:ext cx="382635" cy="394782"/>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6543" rIns="0" bIns="76543" rtlCol="0" anchor="ctr" anchorCtr="0"/>
          <a:lstStyle/>
          <a:p>
            <a:pPr algn="ctr"/>
            <a:r>
              <a:rPr lang="en-US" sz="1200" dirty="0" smtClean="0">
                <a:solidFill>
                  <a:schemeClr val="bg1"/>
                </a:solidFill>
                <a:latin typeface="Arial" pitchFamily="34" charset="0"/>
                <a:cs typeface="Arial" pitchFamily="34" charset="0"/>
              </a:rPr>
              <a:t>9</a:t>
            </a:r>
          </a:p>
        </p:txBody>
      </p:sp>
      <p:sp>
        <p:nvSpPr>
          <p:cNvPr id="535" name="Oval 534"/>
          <p:cNvSpPr/>
          <p:nvPr/>
        </p:nvSpPr>
        <p:spPr>
          <a:xfrm>
            <a:off x="6926156" y="1987607"/>
            <a:ext cx="531808" cy="548691"/>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4498" rIns="0" bIns="94498" rtlCol="0" anchor="ctr" anchorCtr="0"/>
          <a:lstStyle/>
          <a:p>
            <a:pPr algn="ctr"/>
            <a:r>
              <a:rPr lang="en-US" sz="1400" dirty="0" smtClean="0">
                <a:solidFill>
                  <a:schemeClr val="bg1"/>
                </a:solidFill>
                <a:latin typeface="Arial" pitchFamily="34" charset="0"/>
                <a:cs typeface="Arial" pitchFamily="34" charset="0"/>
              </a:rPr>
              <a:t>12</a:t>
            </a:r>
          </a:p>
        </p:txBody>
      </p:sp>
      <p:sp>
        <p:nvSpPr>
          <p:cNvPr id="544" name="Oval 543"/>
          <p:cNvSpPr/>
          <p:nvPr/>
        </p:nvSpPr>
        <p:spPr>
          <a:xfrm>
            <a:off x="6361489" y="2903127"/>
            <a:ext cx="272022" cy="28065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9" rIns="0" bIns="71999" rtlCol="0" anchor="ctr" anchorCtr="0"/>
          <a:lstStyle/>
          <a:p>
            <a:pPr algn="ctr"/>
            <a:r>
              <a:rPr lang="en-US" sz="1000" dirty="0" smtClean="0">
                <a:solidFill>
                  <a:schemeClr val="bg1"/>
                </a:solidFill>
                <a:latin typeface="Arial" pitchFamily="34" charset="0"/>
                <a:cs typeface="Arial" pitchFamily="34" charset="0"/>
              </a:rPr>
              <a:t>7</a:t>
            </a:r>
          </a:p>
        </p:txBody>
      </p:sp>
      <p:sp>
        <p:nvSpPr>
          <p:cNvPr id="545" name="Oval 544"/>
          <p:cNvSpPr/>
          <p:nvPr/>
        </p:nvSpPr>
        <p:spPr>
          <a:xfrm>
            <a:off x="7041881" y="3537850"/>
            <a:ext cx="201824" cy="208231"/>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44350" rIns="0" bIns="44350" rtlCol="0" anchor="ctr" anchorCtr="0"/>
          <a:lstStyle/>
          <a:p>
            <a:pPr algn="ctr"/>
            <a:r>
              <a:rPr lang="en-US" sz="1000" dirty="0" smtClean="0">
                <a:solidFill>
                  <a:schemeClr val="bg1"/>
                </a:solidFill>
                <a:latin typeface="Arial" pitchFamily="34" charset="0"/>
                <a:cs typeface="Arial" pitchFamily="34" charset="0"/>
              </a:rPr>
              <a:t>5</a:t>
            </a:r>
          </a:p>
        </p:txBody>
      </p:sp>
      <p:sp>
        <p:nvSpPr>
          <p:cNvPr id="546" name="Oval 545"/>
          <p:cNvSpPr/>
          <p:nvPr/>
        </p:nvSpPr>
        <p:spPr>
          <a:xfrm>
            <a:off x="1805278" y="2211648"/>
            <a:ext cx="272022" cy="28065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9" rIns="0" bIns="71999" rtlCol="0" anchor="ctr" anchorCtr="0"/>
          <a:lstStyle/>
          <a:p>
            <a:pPr algn="ctr"/>
            <a:r>
              <a:rPr lang="en-US" sz="1000" dirty="0" smtClean="0">
                <a:solidFill>
                  <a:schemeClr val="bg1"/>
                </a:solidFill>
                <a:latin typeface="Arial" pitchFamily="34" charset="0"/>
                <a:cs typeface="Arial" pitchFamily="34" charset="0"/>
              </a:rPr>
              <a:t>7</a:t>
            </a:r>
          </a:p>
        </p:txBody>
      </p:sp>
      <p:sp>
        <p:nvSpPr>
          <p:cNvPr id="547" name="Oval 546"/>
          <p:cNvSpPr/>
          <p:nvPr/>
        </p:nvSpPr>
        <p:spPr>
          <a:xfrm>
            <a:off x="4754055" y="3951214"/>
            <a:ext cx="128025" cy="132089"/>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800" dirty="0" smtClean="0">
                <a:solidFill>
                  <a:schemeClr val="bg1"/>
                </a:solidFill>
                <a:latin typeface="Arial" pitchFamily="34" charset="0"/>
                <a:cs typeface="Arial" pitchFamily="34" charset="0"/>
              </a:rPr>
              <a:t>1</a:t>
            </a:r>
          </a:p>
        </p:txBody>
      </p:sp>
      <p:sp>
        <p:nvSpPr>
          <p:cNvPr id="549" name="Oval 548"/>
          <p:cNvSpPr/>
          <p:nvPr/>
        </p:nvSpPr>
        <p:spPr>
          <a:xfrm>
            <a:off x="6858171" y="2586194"/>
            <a:ext cx="435284" cy="449103"/>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0999" rIns="0" bIns="80999" rtlCol="0" anchor="ctr" anchorCtr="0"/>
          <a:lstStyle/>
          <a:p>
            <a:pPr algn="ctr"/>
            <a:r>
              <a:rPr lang="en-US" sz="1200" dirty="0" smtClean="0">
                <a:solidFill>
                  <a:schemeClr val="bg1"/>
                </a:solidFill>
                <a:latin typeface="Arial" pitchFamily="34" charset="0"/>
                <a:cs typeface="Arial" pitchFamily="34" charset="0"/>
              </a:rPr>
              <a:t>10</a:t>
            </a:r>
          </a:p>
        </p:txBody>
      </p:sp>
      <p:sp>
        <p:nvSpPr>
          <p:cNvPr id="562" name="Oval 561"/>
          <p:cNvSpPr/>
          <p:nvPr/>
        </p:nvSpPr>
        <p:spPr>
          <a:xfrm>
            <a:off x="597400" y="2845866"/>
            <a:ext cx="1305303" cy="1346741"/>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197997" rIns="0" bIns="197997" rtlCol="0" anchor="ctr" anchorCtr="0"/>
          <a:lstStyle/>
          <a:p>
            <a:pPr algn="ctr"/>
            <a:r>
              <a:rPr lang="en-US" sz="2000" smtClean="0">
                <a:solidFill>
                  <a:schemeClr val="bg1"/>
                </a:solidFill>
                <a:latin typeface="Arial" pitchFamily="34" charset="0"/>
                <a:cs typeface="Arial" pitchFamily="34" charset="0"/>
              </a:rPr>
              <a:t>60</a:t>
            </a:r>
            <a:endParaRPr lang="en-US" sz="2000" dirty="0" smtClean="0">
              <a:solidFill>
                <a:schemeClr val="bg1"/>
              </a:solidFill>
              <a:latin typeface="Arial" pitchFamily="34" charset="0"/>
              <a:cs typeface="Arial" pitchFamily="34" charset="0"/>
            </a:endParaRPr>
          </a:p>
        </p:txBody>
      </p:sp>
      <p:sp>
        <p:nvSpPr>
          <p:cNvPr id="567" name="Oval 566"/>
          <p:cNvSpPr/>
          <p:nvPr/>
        </p:nvSpPr>
        <p:spPr>
          <a:xfrm>
            <a:off x="4218250" y="4301923"/>
            <a:ext cx="828302" cy="854597"/>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158397" rIns="0" bIns="158397" rtlCol="0" anchor="ctr" anchorCtr="0"/>
          <a:lstStyle/>
          <a:p>
            <a:pPr algn="ctr"/>
            <a:r>
              <a:rPr lang="en-US" sz="1400" dirty="0" smtClean="0">
                <a:solidFill>
                  <a:schemeClr val="bg1"/>
                </a:solidFill>
                <a:latin typeface="Arial" pitchFamily="34" charset="0"/>
                <a:cs typeface="Arial" pitchFamily="34" charset="0"/>
              </a:rPr>
              <a:t>25</a:t>
            </a:r>
          </a:p>
        </p:txBody>
      </p:sp>
      <p:sp>
        <p:nvSpPr>
          <p:cNvPr id="568" name="Oval 567"/>
          <p:cNvSpPr/>
          <p:nvPr/>
        </p:nvSpPr>
        <p:spPr>
          <a:xfrm>
            <a:off x="6115802" y="3749656"/>
            <a:ext cx="131362" cy="135532"/>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38303" rIns="0" bIns="38303" rtlCol="0" anchor="ctr" anchorCtr="0"/>
          <a:lstStyle/>
          <a:p>
            <a:pPr algn="ctr"/>
            <a:r>
              <a:rPr lang="en-US" sz="760" dirty="0" smtClean="0">
                <a:solidFill>
                  <a:schemeClr val="bg1"/>
                </a:solidFill>
                <a:latin typeface="Arial" pitchFamily="34" charset="0"/>
                <a:cs typeface="Arial" pitchFamily="34" charset="0"/>
              </a:rPr>
              <a:t>3</a:t>
            </a:r>
          </a:p>
        </p:txBody>
      </p:sp>
      <p:sp>
        <p:nvSpPr>
          <p:cNvPr id="570" name="Oval 569"/>
          <p:cNvSpPr/>
          <p:nvPr/>
        </p:nvSpPr>
        <p:spPr>
          <a:xfrm>
            <a:off x="2880254" y="3240859"/>
            <a:ext cx="131362" cy="135532"/>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38303" rIns="0" bIns="38303" rtlCol="0" anchor="ctr" anchorCtr="0"/>
          <a:lstStyle/>
          <a:p>
            <a:pPr algn="ctr"/>
            <a:r>
              <a:rPr lang="en-US" sz="760" dirty="0" smtClean="0">
                <a:solidFill>
                  <a:schemeClr val="bg1"/>
                </a:solidFill>
                <a:latin typeface="Arial" pitchFamily="34" charset="0"/>
                <a:cs typeface="Arial" pitchFamily="34" charset="0"/>
              </a:rPr>
              <a:t>3</a:t>
            </a:r>
          </a:p>
        </p:txBody>
      </p:sp>
      <p:sp>
        <p:nvSpPr>
          <p:cNvPr id="571" name="Oval 570"/>
          <p:cNvSpPr/>
          <p:nvPr/>
        </p:nvSpPr>
        <p:spPr>
          <a:xfrm>
            <a:off x="5424227" y="2331219"/>
            <a:ext cx="272022" cy="28065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9" rIns="0" bIns="71999" rtlCol="0" anchor="ctr" anchorCtr="0"/>
          <a:lstStyle/>
          <a:p>
            <a:pPr algn="ctr"/>
            <a:r>
              <a:rPr lang="en-US" sz="1000" smtClean="0">
                <a:solidFill>
                  <a:schemeClr val="bg1"/>
                </a:solidFill>
                <a:latin typeface="Arial" pitchFamily="34" charset="0"/>
                <a:cs typeface="Arial" pitchFamily="34" charset="0"/>
              </a:rPr>
              <a:t>7</a:t>
            </a:r>
            <a:endParaRPr lang="en-US" sz="1000" dirty="0" smtClean="0">
              <a:solidFill>
                <a:schemeClr val="bg1"/>
              </a:solidFill>
              <a:latin typeface="Arial" pitchFamily="34" charset="0"/>
              <a:cs typeface="Arial" pitchFamily="34" charset="0"/>
            </a:endParaRPr>
          </a:p>
        </p:txBody>
      </p:sp>
      <p:sp>
        <p:nvSpPr>
          <p:cNvPr id="572" name="Oval 571"/>
          <p:cNvSpPr/>
          <p:nvPr/>
        </p:nvSpPr>
        <p:spPr>
          <a:xfrm>
            <a:off x="2120730" y="1780359"/>
            <a:ext cx="131362" cy="135532"/>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38303" rIns="0" bIns="38303" rtlCol="0" anchor="ctr" anchorCtr="0"/>
          <a:lstStyle/>
          <a:p>
            <a:pPr algn="ctr"/>
            <a:r>
              <a:rPr lang="en-US" sz="760" dirty="0" smtClean="0">
                <a:solidFill>
                  <a:schemeClr val="bg1"/>
                </a:solidFill>
                <a:latin typeface="Arial" pitchFamily="34" charset="0"/>
                <a:cs typeface="Arial" pitchFamily="34" charset="0"/>
              </a:rPr>
              <a:t>3</a:t>
            </a:r>
          </a:p>
        </p:txBody>
      </p:sp>
      <p:sp>
        <p:nvSpPr>
          <p:cNvPr id="575" name="Oval 574"/>
          <p:cNvSpPr/>
          <p:nvPr/>
        </p:nvSpPr>
        <p:spPr>
          <a:xfrm>
            <a:off x="641210" y="5428527"/>
            <a:ext cx="150878" cy="15566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38303" rIns="0" bIns="38303" rtlCol="0" anchor="ctr" anchorCtr="0"/>
          <a:lstStyle/>
          <a:p>
            <a:r>
              <a:rPr lang="en-US" sz="1000" dirty="0" smtClean="0">
                <a:solidFill>
                  <a:schemeClr val="tx1"/>
                </a:solidFill>
                <a:latin typeface="Arial" pitchFamily="34" charset="0"/>
                <a:cs typeface="Arial" pitchFamily="34" charset="0"/>
              </a:rPr>
              <a:t>       Number of Latino organizations benchmarked by state</a:t>
            </a:r>
          </a:p>
        </p:txBody>
      </p:sp>
      <p:sp>
        <p:nvSpPr>
          <p:cNvPr id="574" name="TextBox 573"/>
          <p:cNvSpPr txBox="1"/>
          <p:nvPr/>
        </p:nvSpPr>
        <p:spPr>
          <a:xfrm>
            <a:off x="8176670" y="4204250"/>
            <a:ext cx="1295883" cy="520312"/>
          </a:xfrm>
          <a:prstGeom prst="rect">
            <a:avLst/>
          </a:prstGeom>
          <a:noFill/>
        </p:spPr>
        <p:txBody>
          <a:bodyPr wrap="square" tIns="90000" bIns="90000" rtlCol="0" anchor="t">
            <a:spAutoFit/>
          </a:bodyPr>
          <a:lstStyle/>
          <a:p>
            <a:r>
              <a:rPr lang="en-US" sz="1100" dirty="0" smtClean="0">
                <a:solidFill>
                  <a:srgbClr val="000000"/>
                </a:solidFill>
                <a:latin typeface="Arial" pitchFamily="34" charset="0"/>
                <a:cs typeface="Arial" pitchFamily="34" charset="0"/>
              </a:rPr>
              <a:t>National organizations</a:t>
            </a:r>
          </a:p>
        </p:txBody>
      </p:sp>
      <p:sp>
        <p:nvSpPr>
          <p:cNvPr id="584" name="takeaway_box"/>
          <p:cNvSpPr>
            <a:spLocks noChangeArrowheads="1"/>
          </p:cNvSpPr>
          <p:nvPr/>
        </p:nvSpPr>
        <p:spPr bwMode="gray">
          <a:xfrm>
            <a:off x="1921780" y="5776913"/>
            <a:ext cx="5759180" cy="531812"/>
          </a:xfrm>
          <a:prstGeom prst="rect">
            <a:avLst/>
          </a:prstGeom>
          <a:solidFill>
            <a:schemeClr val="tx2"/>
          </a:solidFill>
          <a:ln w="9525" algn="ctr">
            <a:solidFill>
              <a:schemeClr val="tx2"/>
            </a:solidFill>
            <a:miter lim="800000"/>
            <a:headEnd type="none" w="lg" len="lg"/>
            <a:tailEnd type="none" w="lg" len="lg"/>
          </a:ln>
        </p:spPr>
        <p:txBody>
          <a:bodyPr anchor="ctr" anchorCtr="1"/>
          <a:lstStyle/>
          <a:p>
            <a:pPr algn="ctr"/>
            <a:r>
              <a:rPr lang="en-US" sz="1600" b="1" dirty="0" smtClean="0">
                <a:solidFill>
                  <a:srgbClr val="FFFFFF"/>
                </a:solidFill>
                <a:latin typeface="Arial" pitchFamily="34" charset="0"/>
                <a:cs typeface="Arial" pitchFamily="34" charset="0"/>
              </a:rPr>
              <a:t>Additionally, &gt;25 advocacy organizations focused on issues outside the Latino community reviewed </a:t>
            </a:r>
            <a:endParaRPr lang="en-US" sz="1600" b="1" dirty="0">
              <a:solidFill>
                <a:srgbClr val="FFFFFF"/>
              </a:solidFill>
              <a:latin typeface="Arial" pitchFamily="34" charset="0"/>
              <a:cs typeface="Arial" pitchFamily="34" charset="0"/>
            </a:endParaRPr>
          </a:p>
        </p:txBody>
      </p:sp>
      <p:sp>
        <p:nvSpPr>
          <p:cNvPr id="632" name="Oval 631"/>
          <p:cNvSpPr/>
          <p:nvPr/>
        </p:nvSpPr>
        <p:spPr>
          <a:xfrm>
            <a:off x="7508544" y="2814999"/>
            <a:ext cx="634500" cy="654643"/>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095" rIns="0" bIns="89095" rtlCol="0" anchor="ctr" anchorCtr="0"/>
          <a:lstStyle/>
          <a:p>
            <a:pPr algn="ctr"/>
            <a:r>
              <a:rPr lang="en-US" sz="1400" dirty="0" smtClean="0">
                <a:solidFill>
                  <a:schemeClr val="bg1"/>
                </a:solidFill>
                <a:latin typeface="Arial" pitchFamily="34" charset="0"/>
                <a:cs typeface="Arial" pitchFamily="34" charset="0"/>
              </a:rPr>
              <a:t>15</a:t>
            </a:r>
          </a:p>
        </p:txBody>
      </p:sp>
      <p:sp>
        <p:nvSpPr>
          <p:cNvPr id="633" name="Rectangle 3"/>
          <p:cNvSpPr>
            <a:spLocks noChangeArrowheads="1"/>
          </p:cNvSpPr>
          <p:nvPr/>
        </p:nvSpPr>
        <p:spPr bwMode="gray">
          <a:xfrm>
            <a:off x="441594" y="6324602"/>
            <a:ext cx="8718013" cy="328613"/>
          </a:xfrm>
          <a:prstGeom prst="rect">
            <a:avLst/>
          </a:prstGeom>
          <a:noFill/>
          <a:ln w="9525" algn="ctr">
            <a:noFill/>
            <a:miter lim="800000"/>
            <a:headEnd type="none" w="lg" len="lg"/>
            <a:tailEnd type="none" w="lg" len="lg"/>
          </a:ln>
        </p:spPr>
        <p:txBody>
          <a:bodyPr lIns="0" tIns="0" rIns="0" bIns="0" anchor="b"/>
          <a:lstStyle/>
          <a:p>
            <a:pPr>
              <a:lnSpc>
                <a:spcPct val="90000"/>
              </a:lnSpc>
            </a:pPr>
            <a:r>
              <a:rPr lang="en-US" sz="800" dirty="0" smtClean="0">
                <a:solidFill>
                  <a:srgbClr val="000000"/>
                </a:solidFill>
                <a:latin typeface="Arial" pitchFamily="34" charset="0"/>
                <a:cs typeface="Arial" pitchFamily="34" charset="0"/>
              </a:rPr>
              <a:t>Source: NCLR partner list, Latino Policy Forum peer list, BCG research</a:t>
            </a:r>
            <a:endParaRPr lang="en-US" sz="800" dirty="0">
              <a:solidFill>
                <a:srgbClr val="000000"/>
              </a:solidFill>
              <a:latin typeface="Arial" pitchFamily="34" charset="0"/>
              <a:cs typeface="Arial" pitchFamily="34" charset="0"/>
            </a:endParaRPr>
          </a:p>
        </p:txBody>
      </p:sp>
      <p:sp>
        <p:nvSpPr>
          <p:cNvPr id="95" name="Oval 94"/>
          <p:cNvSpPr/>
          <p:nvPr/>
        </p:nvSpPr>
        <p:spPr>
          <a:xfrm>
            <a:off x="6941870" y="3947272"/>
            <a:ext cx="44313" cy="45719"/>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r>
              <a:rPr lang="en-US" sz="800" dirty="0" smtClean="0">
                <a:solidFill>
                  <a:schemeClr val="tx1"/>
                </a:solidFill>
                <a:latin typeface="Arial" pitchFamily="34" charset="0"/>
                <a:cs typeface="Arial" pitchFamily="34" charset="0"/>
              </a:rPr>
              <a:t>1</a:t>
            </a:r>
          </a:p>
        </p:txBody>
      </p:sp>
      <p:sp>
        <p:nvSpPr>
          <p:cNvPr id="96" name="Oval 95"/>
          <p:cNvSpPr/>
          <p:nvPr/>
        </p:nvSpPr>
        <p:spPr>
          <a:xfrm>
            <a:off x="6148081" y="4256358"/>
            <a:ext cx="44313" cy="45719"/>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r>
              <a:rPr lang="en-US" sz="800" dirty="0" smtClean="0">
                <a:solidFill>
                  <a:schemeClr val="tx1"/>
                </a:solidFill>
                <a:latin typeface="Arial" pitchFamily="34" charset="0"/>
                <a:cs typeface="Arial" pitchFamily="34" charset="0"/>
              </a:rPr>
              <a:t>1</a:t>
            </a:r>
          </a:p>
        </p:txBody>
      </p:sp>
      <p:sp>
        <p:nvSpPr>
          <p:cNvPr id="97" name="Oval 96"/>
          <p:cNvSpPr/>
          <p:nvPr/>
        </p:nvSpPr>
        <p:spPr>
          <a:xfrm>
            <a:off x="5766835" y="4302640"/>
            <a:ext cx="44313" cy="45719"/>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r>
              <a:rPr lang="en-US" sz="800" dirty="0" smtClean="0">
                <a:solidFill>
                  <a:schemeClr val="tx1"/>
                </a:solidFill>
                <a:latin typeface="Arial" pitchFamily="34" charset="0"/>
                <a:cs typeface="Arial" pitchFamily="34" charset="0"/>
              </a:rPr>
              <a:t>1</a:t>
            </a:r>
          </a:p>
        </p:txBody>
      </p:sp>
      <p:sp>
        <p:nvSpPr>
          <p:cNvPr id="98" name="Oval 97"/>
          <p:cNvSpPr/>
          <p:nvPr/>
        </p:nvSpPr>
        <p:spPr>
          <a:xfrm>
            <a:off x="7107530" y="3272140"/>
            <a:ext cx="44313" cy="45719"/>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r>
              <a:rPr lang="en-US" sz="800" dirty="0" smtClean="0">
                <a:solidFill>
                  <a:schemeClr val="tx1"/>
                </a:solidFill>
                <a:latin typeface="Arial" pitchFamily="34" charset="0"/>
                <a:cs typeface="Arial" pitchFamily="34" charset="0"/>
              </a:rPr>
              <a:t>1</a:t>
            </a:r>
          </a:p>
        </p:txBody>
      </p:sp>
      <p:sp>
        <p:nvSpPr>
          <p:cNvPr id="99" name="Oval 98"/>
          <p:cNvSpPr/>
          <p:nvPr/>
        </p:nvSpPr>
        <p:spPr>
          <a:xfrm>
            <a:off x="7492716" y="2749367"/>
            <a:ext cx="44313" cy="45719"/>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r>
              <a:rPr lang="en-US" sz="800" dirty="0" smtClean="0">
                <a:solidFill>
                  <a:schemeClr val="tx1"/>
                </a:solidFill>
                <a:latin typeface="Arial" pitchFamily="34" charset="0"/>
                <a:cs typeface="Arial" pitchFamily="34" charset="0"/>
              </a:rPr>
              <a:t>1</a:t>
            </a:r>
          </a:p>
        </p:txBody>
      </p:sp>
      <p:sp>
        <p:nvSpPr>
          <p:cNvPr id="100" name="Oval 99"/>
          <p:cNvSpPr/>
          <p:nvPr/>
        </p:nvSpPr>
        <p:spPr>
          <a:xfrm>
            <a:off x="5376668" y="4038100"/>
            <a:ext cx="44313" cy="45719"/>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r>
              <a:rPr lang="en-US" sz="800" dirty="0" smtClean="0">
                <a:solidFill>
                  <a:schemeClr val="tx1"/>
                </a:solidFill>
                <a:latin typeface="Arial" pitchFamily="34" charset="0"/>
                <a:cs typeface="Arial" pitchFamily="34" charset="0"/>
              </a:rPr>
              <a:t>1</a:t>
            </a:r>
          </a:p>
        </p:txBody>
      </p:sp>
      <p:sp>
        <p:nvSpPr>
          <p:cNvPr id="102" name="Oval 101"/>
          <p:cNvSpPr/>
          <p:nvPr/>
        </p:nvSpPr>
        <p:spPr>
          <a:xfrm>
            <a:off x="5478665" y="4744394"/>
            <a:ext cx="44313" cy="45719"/>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r>
              <a:rPr lang="en-US" sz="800" dirty="0" smtClean="0">
                <a:solidFill>
                  <a:schemeClr val="tx1"/>
                </a:solidFill>
                <a:latin typeface="Arial" pitchFamily="34" charset="0"/>
                <a:cs typeface="Arial" pitchFamily="34" charset="0"/>
              </a:rPr>
              <a:t>1</a:t>
            </a:r>
          </a:p>
        </p:txBody>
      </p:sp>
      <p:sp>
        <p:nvSpPr>
          <p:cNvPr id="103" name="Oval 102"/>
          <p:cNvSpPr/>
          <p:nvPr/>
        </p:nvSpPr>
        <p:spPr>
          <a:xfrm>
            <a:off x="6584554" y="4151117"/>
            <a:ext cx="94623" cy="97627"/>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r>
              <a:rPr lang="en-US" sz="800" dirty="0" smtClean="0">
                <a:solidFill>
                  <a:schemeClr val="tx1"/>
                </a:solidFill>
                <a:latin typeface="Arial" pitchFamily="34" charset="0"/>
                <a:cs typeface="Arial" pitchFamily="34" charset="0"/>
              </a:rPr>
              <a:t>2</a:t>
            </a:r>
          </a:p>
        </p:txBody>
      </p:sp>
      <p:sp>
        <p:nvSpPr>
          <p:cNvPr id="109" name="Oval 108"/>
          <p:cNvSpPr/>
          <p:nvPr/>
        </p:nvSpPr>
        <p:spPr>
          <a:xfrm>
            <a:off x="2584282" y="2488261"/>
            <a:ext cx="94623" cy="97627"/>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r>
              <a:rPr lang="en-US" sz="800" dirty="0">
                <a:solidFill>
                  <a:schemeClr val="tx1"/>
                </a:solidFill>
                <a:latin typeface="Arial" pitchFamily="34" charset="0"/>
                <a:cs typeface="Arial" pitchFamily="34" charset="0"/>
              </a:rPr>
              <a:t>2</a:t>
            </a:r>
            <a:endParaRPr lang="en-US" sz="800" dirty="0" smtClean="0">
              <a:solidFill>
                <a:schemeClr val="tx1"/>
              </a:solidFill>
              <a:latin typeface="Arial" pitchFamily="34" charset="0"/>
              <a:cs typeface="Arial" pitchFamily="34" charset="0"/>
            </a:endParaRPr>
          </a:p>
        </p:txBody>
      </p:sp>
      <p:sp>
        <p:nvSpPr>
          <p:cNvPr id="110" name="Oval 109"/>
          <p:cNvSpPr/>
          <p:nvPr/>
        </p:nvSpPr>
        <p:spPr>
          <a:xfrm>
            <a:off x="4393280" y="2986484"/>
            <a:ext cx="94623" cy="97627"/>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0000" rIns="91440" bIns="90000" rtlCol="0" anchor="ctr" anchorCtr="0"/>
          <a:lstStyle/>
          <a:p>
            <a:pPr algn="ctr"/>
            <a:r>
              <a:rPr lang="en-US" sz="800" dirty="0">
                <a:solidFill>
                  <a:schemeClr val="tx1"/>
                </a:solidFill>
                <a:latin typeface="Arial" pitchFamily="34" charset="0"/>
                <a:cs typeface="Arial" pitchFamily="34" charset="0"/>
              </a:rPr>
              <a:t>2</a:t>
            </a:r>
            <a:endParaRPr lang="en-US" sz="800" dirty="0" smtClean="0">
              <a:solidFill>
                <a:schemeClr val="tx1"/>
              </a:solidFill>
              <a:latin typeface="Arial" pitchFamily="34" charset="0"/>
              <a:cs typeface="Arial" pitchFamily="34" charset="0"/>
            </a:endParaRPr>
          </a:p>
        </p:txBody>
      </p:sp>
      <p:sp>
        <p:nvSpPr>
          <p:cNvPr id="104" name="Oval 103"/>
          <p:cNvSpPr/>
          <p:nvPr/>
        </p:nvSpPr>
        <p:spPr>
          <a:xfrm>
            <a:off x="7582828" y="4136369"/>
            <a:ext cx="632179" cy="652249"/>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110221" rIns="0" bIns="110221" rtlCol="0" anchor="ctr" anchorCtr="0"/>
          <a:lstStyle/>
          <a:p>
            <a:pPr algn="ctr"/>
            <a:r>
              <a:rPr lang="en-US" sz="1200" dirty="0" smtClean="0">
                <a:solidFill>
                  <a:schemeClr val="bg1"/>
                </a:solidFill>
                <a:latin typeface="Arial" pitchFamily="34" charset="0"/>
                <a:cs typeface="Arial" pitchFamily="34" charset="0"/>
              </a:rPr>
              <a:t>17</a:t>
            </a:r>
          </a:p>
        </p:txBody>
      </p:sp>
      <p:sp>
        <p:nvSpPr>
          <p:cNvPr id="108" name="5-Point Star 107"/>
          <p:cNvSpPr/>
          <p:nvPr/>
        </p:nvSpPr>
        <p:spPr>
          <a:xfrm>
            <a:off x="5681955" y="3113856"/>
            <a:ext cx="274699" cy="228600"/>
          </a:xfrm>
          <a:prstGeom prst="star5">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latin typeface="Arial" pitchFamily="34" charset="0"/>
              <a:cs typeface="Arial" pitchFamily="34" charset="0"/>
            </a:endParaRPr>
          </a:p>
        </p:txBody>
      </p:sp>
      <p:cxnSp>
        <p:nvCxnSpPr>
          <p:cNvPr id="114" name="Straight Connector 113"/>
          <p:cNvCxnSpPr/>
          <p:nvPr/>
        </p:nvCxnSpPr>
        <p:spPr>
          <a:xfrm>
            <a:off x="4002957" y="1910531"/>
            <a:ext cx="1819808" cy="1313783"/>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3328867" y="1209369"/>
            <a:ext cx="1305303" cy="1346741"/>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197997" rIns="0" bIns="197997" rtlCol="0" anchor="ctr" anchorCtr="0"/>
          <a:lstStyle/>
          <a:p>
            <a:pPr algn="ctr"/>
            <a:r>
              <a:rPr lang="en-US" sz="2000" dirty="0" smtClean="0">
                <a:solidFill>
                  <a:schemeClr val="bg1"/>
                </a:solidFill>
                <a:latin typeface="Arial" pitchFamily="34" charset="0"/>
                <a:cs typeface="Arial" pitchFamily="34" charset="0"/>
              </a:rPr>
              <a:t>71</a:t>
            </a:r>
          </a:p>
          <a:p>
            <a:pPr algn="ctr"/>
            <a:r>
              <a:rPr lang="en-US" sz="1200" i="1" dirty="0" smtClean="0">
                <a:solidFill>
                  <a:schemeClr val="bg1"/>
                </a:solidFill>
                <a:latin typeface="Arial" pitchFamily="34" charset="0"/>
                <a:cs typeface="Arial" pitchFamily="34" charset="0"/>
              </a:rPr>
              <a:t>(including </a:t>
            </a:r>
            <a:r>
              <a:rPr lang="en-US" sz="1200" i="1" dirty="0" err="1" smtClean="0">
                <a:solidFill>
                  <a:schemeClr val="bg1"/>
                </a:solidFill>
                <a:latin typeface="Arial" pitchFamily="34" charset="0"/>
                <a:cs typeface="Arial" pitchFamily="34" charset="0"/>
              </a:rPr>
              <a:t>Acuerdo</a:t>
            </a:r>
            <a:r>
              <a:rPr lang="en-US" sz="1200" i="1" dirty="0" smtClean="0">
                <a:solidFill>
                  <a:schemeClr val="bg1"/>
                </a:solidFill>
                <a:latin typeface="Arial" pitchFamily="34" charset="0"/>
                <a:cs typeface="Arial" pitchFamily="34" charset="0"/>
              </a:rPr>
              <a:t> members)</a:t>
            </a:r>
            <a:endParaRPr lang="en-US" sz="2000" i="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477809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54&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1&quot;/&gt;&lt;m_chDecimalSymbol17909&gt;.&lt;/m_chDecimalSymbol17909&gt;&lt;m_nGroupingDigits17909 val=&quot;3&quot;/&gt;&lt;m_chGroupingSymbol17909&gt;,&lt;/m_chGroupingSymbol17909&gt;&lt;m_strSuffix17909&gt;%&lt;/m_strSuffix17909&gt;&lt;/m_precDefaultPercent&gt;&lt;m_precDefaultDate&gt;&lt;m_strFormatTime&gt;%#m/%#d/%Y&lt;/m_strFormatTime&gt;&lt;/m_precDefaultDate&gt;&lt;m_precDefaultYear/&gt;&lt;m_precDefaultQuarter/&gt;&lt;m_precDefaultMonth/&gt;&lt;m_precDefaultWeek/&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Bwqr0kDLl0W7r7YOi9kJB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yPnqsbWddEyNGsZs9oT3w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RO2UmOc4jkCRHCayET8_9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qOX10UABT0e9V44uWveh2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YPPa.Zys1USCc6rzf_BU_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jjV04Vt7ZEeQKufRjSgmo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5SvlW7QvIEea1hocIhw5i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xEMGHFh9zkaVRxqqSix8W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d2JI6NwAz0G3hKaSqcOiS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qEv4L4ZJMUWNT3tpr3KaZ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meIeataLUKj.fJ_5BINx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antdiNaixUqJmPtcLT3ne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LXuW1NP1NECKlr5KUGsFc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vojpRLurxEOofNFZqgS2g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uBuG97SQikKntZXAgLYJi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qTiMYNHBnUOVyWE0r3QeD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KLOUD9yeU.12jvwRkI3T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S6L1iMpBLEGfWzOlWoWwJ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nHidK_yP80qnYJhTIx2I3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8JJNsd0AiU205IOGKtZxf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CuCJ4ytX7kmpK8pqhR2B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nmpr77d_0GReAmNrlqqS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0yx6JC_B0KKqp5sYXpFI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DngUSdaS06Ew6p4sgbwm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PzgjYanyUSvYyLKJy8T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4UloQ.LyyEWusR.c5oX4n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QDn2nUCiUOkTL9k_..y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Cerbz3Wbky2YA2WtIsbB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wuF1NTgt0asLTusd8jud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d_157HHAkuOGMLUpIzDB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57P3R6WW9Uue0HP4je_Q5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_tSgluPzRUase.fB2tq8i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GfyKoI3w4EyKg3zIjrOl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BGBJs3uRMUy2pjsBcwut7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qvXrtqAqZ0SWe.2JWyDUs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lxq.Zr6pFUiEclqGxQNuk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19YYG5jPn0KUHny9imr03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sqc7b_BdFUCkL.UW.Subg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_9XMNh23Bk6WTHZZpgCkG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4QwoMlcg0unzeJDO.xue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vniky9ZrhkGLJqCRkhBhe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tueJJFhDQUCGU5Q8h5hJ4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1WLpmRVPS0.X60pfPk5r6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ytT7c2FikaBKT6b9hs8i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RVQ2tjRJJE.6OQGMbHkQj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HQaS6tt0EGdHXi5DbzI7A"/>
</p:tagLst>
</file>

<file path=ppt/tags/tag4.xml><?xml version="1.0" encoding="utf-8"?>
<p:tagLst xmlns:a="http://schemas.openxmlformats.org/drawingml/2006/main" xmlns:r="http://schemas.openxmlformats.org/officeDocument/2006/relationships" xmlns:p="http://schemas.openxmlformats.org/presentationml/2006/main">
  <p:tag name="SLIDESTYLE" val="CoverPag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M2KdXLrBYkKnkYNJ5gmrY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cSnT9zFlHUew_EidtJNN2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Xi99RlgrH0CRJC6OzDuqC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WsVWJPhnUqtp9l2rEQDE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14xPgpJ410mUDnq0cvbAy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5D2DgclCQE2tDFNdBQbsq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LgnBi3eObESvM6y8ohCDA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rpo8_9JkN0KoIjy0S2uwA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K.RCLtyqR0OHV3a3yWviv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15yRKLZJ_k2hA3Gwjsfz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yq5pVCXqEWycrlWWRUNd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7h2l7KDlFESzTk53d.rwg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3r4Fy7tGy0a9so_VScm7q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SsqXT6UOakKlXeRiszBxT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DoVfci2tcUmikFW2aN6zw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sBzQJqDXpkW8VNBaMDFYR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GD1_sfq420G0YqFRWkQri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T.AMUQeUU0WvWlVwSi3nq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WEEgrqDAtUSLy6oWfEBFy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r4AEeY9wnkyyV_3N5Yftt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4Wb64oQKH0CyBoBy_evrc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WtUvdBZFK0O9sl7olZmVA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kQWADdOWsEyUos7Z_w1Zr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s18QI5jUtEKrfT6LMFp21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aWygH0s0uUiQWKf9kpiyD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TTcUSNbNrEKOlkY7fD3qG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0uTTSwcUSEy7tfMBaYzr1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rcyYWQU3DEKXwS4HsbZCy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3bUTz1u8kOJE1UwSeHOX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sXTX6nyKUiLK20gMH9TC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FEu2HqdkTk.CG5YkT_iAW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fyJ.DwqAKU2s2r.T4STkW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6g2cLQo6_UWfeTZrB4_kP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DENRK0YTkCkFk3avg8Xl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A9eYUgDlzE6CrQYwSMJQm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AGzW3tWFG0iXpHLoRWE1n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jxKTZbOlHEq3WQMQmbFLh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Q3gUUfoPC0eLUg6FrVTNO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yY4IYmQ8iE6Ci.uherKwO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d6gjBRUoCUy2iKCeeHMg8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lBIDCvo0rUCsRxUtRJ35p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RJOxKw2LaUSFVDnro1qNw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00Uhk9PUbU2bWyEBf_f5p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8jVKfpSL0KlqtnVXTuZQ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l1UG01J2UKpT9eMcYia6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tJ.55BJl8k2DZfQsH2bAF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wbPiaEM1EKsXKGEysXZg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eYDHS8cJoE6znxIAK9Uc5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KBpT8_Ptj0efdy2qkqQHd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ykA_tO2cM0eZ3YyocYltC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VA0pslfDQ0upI_D0HXHWu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jKdpoOiG1E.Upo0cJOD0e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T6pLreYjfkmWUfb3B8ySd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O0wvGBcE_kCeGJyK1BhJr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pJzBdxqwckio4Qqb5_0v_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zkfI2.3_v06SARwVdox66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s2FQXtWsvUioyVKKFhOXn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uiMigURjb0mKNEPVr9G2T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QGWqMpWJaUal2rhEFsKi0w"/>
</p:tagLst>
</file>

<file path=ppt/theme/theme1.xml><?xml version="1.0" encoding="utf-8"?>
<a:theme xmlns:a="http://schemas.openxmlformats.org/drawingml/2006/main" name="Standard Theme">
  <a:themeElements>
    <a:clrScheme name="Latino Policy Forum">
      <a:dk1>
        <a:srgbClr val="000000"/>
      </a:dk1>
      <a:lt1>
        <a:srgbClr val="FFFFFF"/>
      </a:lt1>
      <a:dk2>
        <a:srgbClr val="7C1302"/>
      </a:dk2>
      <a:lt2>
        <a:srgbClr val="808080"/>
      </a:lt2>
      <a:accent1>
        <a:srgbClr val="593B0D"/>
      </a:accent1>
      <a:accent2>
        <a:srgbClr val="946A32"/>
      </a:accent2>
      <a:accent3>
        <a:srgbClr val="C99C60"/>
      </a:accent3>
      <a:accent4>
        <a:srgbClr val="E2CAAA"/>
      </a:accent4>
      <a:accent5>
        <a:srgbClr val="FFE085"/>
      </a:accent5>
      <a:accent6>
        <a:srgbClr val="FFF0C2"/>
      </a:accent6>
      <a:hlink>
        <a:srgbClr val="FFD1C2"/>
      </a:hlink>
      <a:folHlink>
        <a:srgbClr val="CC9900"/>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2E2"/>
        </a:solidFill>
        <a:ln w="9525">
          <a:solidFill>
            <a:srgbClr val="E2E2E2"/>
          </a:solidFill>
        </a:ln>
        <a:effectLst/>
      </a:spPr>
      <a:bodyPr tIns="90000" bIns="90000" rtlCol="0" anchor="ctr" anchorCtr="0"/>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90000" bIns="90000" rtlCol="0" anchor="t">
        <a:spAutoFit/>
      </a:bodyPr>
      <a:lstStyle>
        <a:defPPr algn="ctr">
          <a:defRPr sz="14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LPF Content Slid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1_LPF Conten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8402</TotalTime>
  <Words>2327</Words>
  <Application>Microsoft Office PowerPoint</Application>
  <PresentationFormat>Custom</PresentationFormat>
  <Paragraphs>447</Paragraphs>
  <Slides>21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Standard Theme</vt:lpstr>
      <vt:lpstr>think-cell Slide</vt:lpstr>
      <vt:lpstr>New Strategic Plan</vt:lpstr>
      <vt:lpstr>Executive summary</vt:lpstr>
      <vt:lpstr>Table of Contents</vt:lpstr>
      <vt:lpstr>As the largest ethnic group in Illinois, Latinos interests need to be effectively represented in Springfield</vt:lpstr>
      <vt:lpstr>Dispersed Latino population requires state-level organization, in addition to work in Chicago</vt:lpstr>
      <vt:lpstr>Many issues are top of mind for the Latino community... </vt:lpstr>
      <vt:lpstr>... and five models of engagement exist for organizations like the Forum to work to improve the status quo</vt:lpstr>
      <vt:lpstr>The Forum's strategic plan seeks to define the optimal intersection of focus areas and models of engagement</vt:lpstr>
      <vt:lpstr>Needs: 270 nation-wide organizations exist today focused on Latino issues</vt:lpstr>
      <vt:lpstr>Needs: While many Latino focused organizations, few focus on research or advocacy, especially in Illinois</vt:lpstr>
      <vt:lpstr>   28 Organizations Nationwide With Comprehensive Focus on Latino Issues – 17 in Washington D.C. </vt:lpstr>
      <vt:lpstr>Needs: Survey of Latino leaders shows growing concern for jobs, income and continued focus on education, immigration</vt:lpstr>
      <vt:lpstr>Needs: These trends hold true in Illinois, where growing Latino population is struggling to find good jobs and education</vt:lpstr>
      <vt:lpstr>Needs: Advocacy has outsized impact due to low Latinos representation in political institutions nationwide and in IL</vt:lpstr>
      <vt:lpstr>Needs: Acuerdo members view Forum as important in helping achieve their mission and engage in policy change</vt:lpstr>
      <vt:lpstr>Needs: Acuerdos believe that actions that bridge those on the ground with decision makers are the most impactful</vt:lpstr>
      <vt:lpstr>Forum value: Six drivers to be successful agent of change, especially in policy and advocacy arena</vt:lpstr>
      <vt:lpstr>Forum value: Strategic planning identified strong need to prioritize and keep advocacy at the core of work</vt:lpstr>
      <vt:lpstr>Forum value: The Forum will focus efforts in areas of greatest need and impact for the Illinois Latino community</vt:lpstr>
      <vt:lpstr>About Us</vt:lpstr>
      <vt:lpstr>PowerPoint Presentation</vt:lpstr>
    </vt:vector>
  </TitlesOfParts>
  <Company>The Boston Consulting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Kumar, P. Kiran</dc:creator>
  <cp:lastModifiedBy>Mgonzales</cp:lastModifiedBy>
  <cp:revision>186</cp:revision>
  <cp:lastPrinted>2016-11-30T22:02:09Z</cp:lastPrinted>
  <dcterms:created xsi:type="dcterms:W3CDTF">2010-04-13T12:31:45Z</dcterms:created>
  <dcterms:modified xsi:type="dcterms:W3CDTF">2016-11-30T23:10:06Z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20100310</vt:lpwstr>
  </property>
  <property fmtid="{D5CDD505-2E9C-101B-9397-08002B2CF9AE}" pid="3" name="Format Name">
    <vt:lpwstr>Latino Policy Forum</vt:lpwstr>
  </property>
  <property fmtid="{D5CDD505-2E9C-101B-9397-08002B2CF9AE}" pid="4" name="Template Name">
    <vt:lpwstr>Custom</vt:lpwstr>
  </property>
  <property fmtid="{D5CDD505-2E9C-101B-9397-08002B2CF9AE}" pid="5" name="_NewReviewCycle">
    <vt:lpwstr/>
  </property>
</Properties>
</file>